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306" r:id="rId2"/>
    <p:sldId id="310" r:id="rId3"/>
    <p:sldId id="313" r:id="rId4"/>
    <p:sldId id="314" r:id="rId5"/>
    <p:sldId id="315" r:id="rId6"/>
    <p:sldId id="316" r:id="rId7"/>
    <p:sldId id="257" r:id="rId8"/>
    <p:sldId id="317" r:id="rId9"/>
    <p:sldId id="258" r:id="rId10"/>
    <p:sldId id="259" r:id="rId11"/>
    <p:sldId id="318" r:id="rId12"/>
    <p:sldId id="275" r:id="rId13"/>
    <p:sldId id="289" r:id="rId14"/>
    <p:sldId id="290" r:id="rId15"/>
    <p:sldId id="291" r:id="rId16"/>
    <p:sldId id="292" r:id="rId17"/>
    <p:sldId id="320" r:id="rId18"/>
    <p:sldId id="293" r:id="rId19"/>
    <p:sldId id="294" r:id="rId20"/>
    <p:sldId id="295" r:id="rId21"/>
    <p:sldId id="319" r:id="rId22"/>
    <p:sldId id="303" r:id="rId23"/>
    <p:sldId id="296" r:id="rId24"/>
    <p:sldId id="302" r:id="rId25"/>
    <p:sldId id="304" r:id="rId26"/>
    <p:sldId id="297" r:id="rId27"/>
    <p:sldId id="298" r:id="rId28"/>
    <p:sldId id="299" r:id="rId29"/>
    <p:sldId id="300" r:id="rId30"/>
    <p:sldId id="305" r:id="rId31"/>
    <p:sldId id="277" r:id="rId32"/>
    <p:sldId id="301" r:id="rId33"/>
    <p:sldId id="312" r:id="rId34"/>
    <p:sldId id="311" r:id="rId35"/>
    <p:sldId id="279" r:id="rId36"/>
    <p:sldId id="281" r:id="rId37"/>
    <p:sldId id="282" r:id="rId38"/>
    <p:sldId id="283" r:id="rId39"/>
    <p:sldId id="284" r:id="rId40"/>
    <p:sldId id="285" r:id="rId41"/>
    <p:sldId id="286" r:id="rId42"/>
    <p:sldId id="287" r:id="rId43"/>
    <p:sldId id="276"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68" autoAdjust="0"/>
    <p:restoredTop sz="94660"/>
  </p:normalViewPr>
  <p:slideViewPr>
    <p:cSldViewPr>
      <p:cViewPr varScale="1">
        <p:scale>
          <a:sx n="68" d="100"/>
          <a:sy n="68" d="100"/>
        </p:scale>
        <p:origin x="-145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B9FA87-2148-415C-BB79-155D77EEF0EE}" type="datetimeFigureOut">
              <a:rPr lang="en-IN" smtClean="0"/>
              <a:pPr/>
              <a:t>24-02-2021</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046ECA-E7BF-4874-ADF0-F0B8F4E9452A}" type="slidenum">
              <a:rPr lang="en-IN" smtClean="0"/>
              <a:pPr/>
              <a:t>‹#›</a:t>
            </a:fld>
            <a:endParaRPr lang="en-IN"/>
          </a:p>
        </p:txBody>
      </p:sp>
    </p:spTree>
    <p:extLst>
      <p:ext uri="{BB962C8B-B14F-4D97-AF65-F5344CB8AC3E}">
        <p14:creationId xmlns:p14="http://schemas.microsoft.com/office/powerpoint/2010/main" xmlns="" val="1459254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C046ECA-E7BF-4874-ADF0-F0B8F4E9452A}" type="slidenum">
              <a:rPr lang="en-IN" smtClean="0"/>
              <a:pPr/>
              <a:t>3</a:t>
            </a:fld>
            <a:endParaRPr lang="en-I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C046ECA-E7BF-4874-ADF0-F0B8F4E9452A}" type="slidenum">
              <a:rPr lang="en-IN" smtClean="0"/>
              <a:pPr/>
              <a:t>15</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386C50C-11DA-48CD-AE7F-01848F653C0D}" type="datetimeFigureOut">
              <a:rPr lang="en-US" smtClean="0"/>
              <a:pPr/>
              <a:t>2/24/2021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86C50C-11DA-48CD-AE7F-01848F653C0D}" type="datetimeFigureOut">
              <a:rPr lang="en-US" smtClean="0"/>
              <a:pPr/>
              <a:t>2/24/2021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86C50C-11DA-48CD-AE7F-01848F653C0D}" type="datetimeFigureOut">
              <a:rPr lang="en-US" smtClean="0"/>
              <a:pPr/>
              <a:t>2/24/2021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86C50C-11DA-48CD-AE7F-01848F653C0D}" type="datetimeFigureOut">
              <a:rPr lang="en-US" smtClean="0"/>
              <a:pPr/>
              <a:t>2/24/2021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86C50C-11DA-48CD-AE7F-01848F653C0D}" type="datetimeFigureOut">
              <a:rPr lang="en-US" smtClean="0"/>
              <a:pPr/>
              <a:t>2/24/2021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86C50C-11DA-48CD-AE7F-01848F653C0D}" type="datetimeFigureOut">
              <a:rPr lang="en-US" smtClean="0"/>
              <a:pPr/>
              <a:t>2/24/2021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386C50C-11DA-48CD-AE7F-01848F653C0D}" type="datetimeFigureOut">
              <a:rPr lang="en-US" smtClean="0"/>
              <a:pPr/>
              <a:t>2/24/2021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86C50C-11DA-48CD-AE7F-01848F653C0D}" type="datetimeFigureOut">
              <a:rPr lang="en-US" smtClean="0"/>
              <a:pPr/>
              <a:t>2/24/2021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6C50C-11DA-48CD-AE7F-01848F653C0D}" type="datetimeFigureOut">
              <a:rPr lang="en-US" smtClean="0"/>
              <a:pPr/>
              <a:t>2/24/2021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86C50C-11DA-48CD-AE7F-01848F653C0D}" type="datetimeFigureOut">
              <a:rPr lang="en-US" smtClean="0"/>
              <a:pPr/>
              <a:t>2/24/2021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86C50C-11DA-48CD-AE7F-01848F653C0D}" type="datetimeFigureOut">
              <a:rPr lang="en-US" smtClean="0"/>
              <a:pPr/>
              <a:t>2/24/2021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B052FD-8049-4192-9C15-010F47B3927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6C50C-11DA-48CD-AE7F-01848F653C0D}" type="datetimeFigureOut">
              <a:rPr lang="en-US" smtClean="0"/>
              <a:pPr/>
              <a:t>2/24/2021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B052FD-8049-4192-9C15-010F47B3927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1.jpg"/>
          <p:cNvPicPr>
            <a:picLocks noChangeAspect="1"/>
          </p:cNvPicPr>
          <p:nvPr/>
        </p:nvPicPr>
        <p:blipFill>
          <a:blip r:embed="rId2"/>
          <a:srcRect/>
          <a:stretch>
            <a:fillRect/>
          </a:stretch>
        </p:blipFill>
        <p:spPr bwMode="auto">
          <a:xfrm>
            <a:off x="0" y="0"/>
            <a:ext cx="9144000" cy="7258050"/>
          </a:xfrm>
          <a:prstGeom prst="rect">
            <a:avLst/>
          </a:prstGeom>
          <a:noFill/>
          <a:ln w="9525">
            <a:noFill/>
            <a:miter lim="800000"/>
            <a:headEnd/>
            <a:tailEnd/>
          </a:ln>
        </p:spPr>
      </p:pic>
      <p:pic>
        <p:nvPicPr>
          <p:cNvPr id="3" name="Picture 5" descr="nyks logo.jpg"/>
          <p:cNvPicPr>
            <a:picLocks noChangeAspect="1"/>
          </p:cNvPicPr>
          <p:nvPr/>
        </p:nvPicPr>
        <p:blipFill>
          <a:blip r:embed="rId3"/>
          <a:srcRect/>
          <a:stretch>
            <a:fillRect/>
          </a:stretch>
        </p:blipFill>
        <p:spPr bwMode="auto">
          <a:xfrm>
            <a:off x="228601" y="228600"/>
            <a:ext cx="1752600" cy="1295400"/>
          </a:xfrm>
          <a:prstGeom prst="rect">
            <a:avLst/>
          </a:prstGeom>
          <a:noFill/>
          <a:ln w="9525">
            <a:noFill/>
            <a:miter lim="800000"/>
            <a:headEnd/>
            <a:tailEnd/>
          </a:ln>
        </p:spPr>
      </p:pic>
      <p:pic>
        <p:nvPicPr>
          <p:cNvPr id="4" name="Picture 4" descr="ebsb logo.jpg"/>
          <p:cNvPicPr>
            <a:picLocks noChangeAspect="1"/>
          </p:cNvPicPr>
          <p:nvPr/>
        </p:nvPicPr>
        <p:blipFill>
          <a:blip r:embed="rId4"/>
          <a:srcRect/>
          <a:stretch>
            <a:fillRect/>
          </a:stretch>
        </p:blipFill>
        <p:spPr bwMode="auto">
          <a:xfrm>
            <a:off x="7162800" y="171450"/>
            <a:ext cx="1762126" cy="1352550"/>
          </a:xfrm>
          <a:prstGeom prst="rect">
            <a:avLst/>
          </a:prstGeom>
          <a:noFill/>
          <a:ln w="9525">
            <a:noFill/>
            <a:miter lim="800000"/>
            <a:headEnd/>
            <a:tailEnd/>
          </a:ln>
        </p:spPr>
      </p:pic>
      <p:sp>
        <p:nvSpPr>
          <p:cNvPr id="5" name="Rectangle 4"/>
          <p:cNvSpPr/>
          <p:nvPr/>
        </p:nvSpPr>
        <p:spPr>
          <a:xfrm>
            <a:off x="457200" y="2059395"/>
            <a:ext cx="8153400" cy="3108543"/>
          </a:xfrm>
          <a:prstGeom prst="rect">
            <a:avLst/>
          </a:prstGeom>
        </p:spPr>
        <p:txBody>
          <a:bodyPr wrap="square">
            <a:spAutoFit/>
          </a:bodyPr>
          <a:lstStyle/>
          <a:p>
            <a:pPr algn="ctr"/>
            <a:r>
              <a:rPr lang="en-US" sz="2800" b="1" dirty="0" smtClean="0">
                <a:solidFill>
                  <a:srgbClr val="FFFF00"/>
                </a:solidFill>
                <a:latin typeface="Berlin Sans FB Demi" pitchFamily="34" charset="0"/>
              </a:rPr>
              <a:t>“EK </a:t>
            </a:r>
            <a:r>
              <a:rPr lang="en-US" sz="2800" b="1" dirty="0">
                <a:solidFill>
                  <a:srgbClr val="FFFF00"/>
                </a:solidFill>
                <a:latin typeface="Berlin Sans FB Demi" pitchFamily="34" charset="0"/>
              </a:rPr>
              <a:t>BHARAT SHERESTHA </a:t>
            </a:r>
            <a:r>
              <a:rPr lang="en-US" sz="2800" b="1" dirty="0" smtClean="0">
                <a:solidFill>
                  <a:srgbClr val="FFFF00"/>
                </a:solidFill>
                <a:latin typeface="Berlin Sans FB Demi" pitchFamily="34" charset="0"/>
              </a:rPr>
              <a:t>BHARAT” </a:t>
            </a:r>
            <a:endParaRPr lang="en-US" sz="2800" b="1" dirty="0">
              <a:solidFill>
                <a:srgbClr val="FFFF00"/>
              </a:solidFill>
              <a:latin typeface="Berlin Sans FB Demi" pitchFamily="34" charset="0"/>
            </a:endParaRPr>
          </a:p>
          <a:p>
            <a:pPr algn="ctr"/>
            <a:r>
              <a:rPr lang="en-US" sz="2800" b="1" dirty="0">
                <a:solidFill>
                  <a:srgbClr val="FFFF00"/>
                </a:solidFill>
                <a:latin typeface="Berlin Sans FB Demi" pitchFamily="34" charset="0"/>
              </a:rPr>
              <a:t>MINISTRY OF YOUTH AFFAIRS AND SPORTS, </a:t>
            </a:r>
            <a:endParaRPr lang="en-US" sz="2800" b="1" dirty="0" smtClean="0">
              <a:solidFill>
                <a:srgbClr val="FFFF00"/>
              </a:solidFill>
              <a:latin typeface="Berlin Sans FB Demi" pitchFamily="34" charset="0"/>
            </a:endParaRPr>
          </a:p>
          <a:p>
            <a:pPr algn="ctr"/>
            <a:r>
              <a:rPr lang="en-US" sz="2800" b="1" dirty="0" smtClean="0">
                <a:solidFill>
                  <a:srgbClr val="FFFF00"/>
                </a:solidFill>
                <a:latin typeface="Berlin Sans FB Demi" pitchFamily="34" charset="0"/>
              </a:rPr>
              <a:t>GOVT </a:t>
            </a:r>
            <a:r>
              <a:rPr lang="en-US" sz="2800" b="1" dirty="0">
                <a:solidFill>
                  <a:srgbClr val="FFFF00"/>
                </a:solidFill>
                <a:latin typeface="Berlin Sans FB Demi" pitchFamily="34" charset="0"/>
              </a:rPr>
              <a:t>OF INDIA</a:t>
            </a:r>
          </a:p>
          <a:p>
            <a:pPr algn="ctr"/>
            <a:endParaRPr lang="en-US" sz="2800" b="1" dirty="0">
              <a:solidFill>
                <a:srgbClr val="FFFF00"/>
              </a:solidFill>
              <a:latin typeface="Berlin Sans FB Demi" pitchFamily="34" charset="0"/>
            </a:endParaRPr>
          </a:p>
          <a:p>
            <a:pPr algn="ctr"/>
            <a:r>
              <a:rPr lang="en-US" sz="2800" b="1" dirty="0">
                <a:solidFill>
                  <a:srgbClr val="FFFF00"/>
                </a:solidFill>
                <a:latin typeface="Berlin Sans FB Demi" pitchFamily="34" charset="0"/>
              </a:rPr>
              <a:t>PRESENTED BY </a:t>
            </a:r>
          </a:p>
          <a:p>
            <a:pPr algn="ctr"/>
            <a:r>
              <a:rPr lang="en-US" sz="2800" b="1" dirty="0">
                <a:solidFill>
                  <a:srgbClr val="FFFF00"/>
                </a:solidFill>
                <a:latin typeface="Berlin Sans FB Demi" pitchFamily="34" charset="0"/>
              </a:rPr>
              <a:t>NEHRU YUVA KENDRA </a:t>
            </a:r>
            <a:r>
              <a:rPr lang="en-US" sz="2800" b="1" dirty="0" smtClean="0">
                <a:solidFill>
                  <a:srgbClr val="FFFF00"/>
                </a:solidFill>
                <a:latin typeface="Berlin Sans FB Demi" pitchFamily="34" charset="0"/>
              </a:rPr>
              <a:t>SANGATHAN-SIKKIM</a:t>
            </a:r>
            <a:endParaRPr lang="en-US" sz="2800" b="1" dirty="0">
              <a:solidFill>
                <a:srgbClr val="FFFF00"/>
              </a:solidFill>
              <a:latin typeface="Berlin Sans FB Demi" pitchFamily="34" charset="0"/>
            </a:endParaRPr>
          </a:p>
          <a:p>
            <a:pPr algn="ctr"/>
            <a:r>
              <a:rPr lang="en-US" sz="2800" b="1" dirty="0">
                <a:solidFill>
                  <a:srgbClr val="FFFF00"/>
                </a:solidFill>
                <a:latin typeface="Berlin Sans FB Demi" pitchFamily="34" charset="0"/>
              </a:rPr>
              <a:t>THEME – LANGUAGE LEARNING</a:t>
            </a:r>
          </a:p>
        </p:txBody>
      </p:sp>
    </p:spTree>
    <p:extLst>
      <p:ext uri="{BB962C8B-B14F-4D97-AF65-F5344CB8AC3E}">
        <p14:creationId xmlns:p14="http://schemas.microsoft.com/office/powerpoint/2010/main" xmlns="" val="101095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002060"/>
          </a:solidFill>
        </p:spPr>
        <p:txBody>
          <a:bodyPr>
            <a:normAutofit/>
          </a:bodyPr>
          <a:lstStyle/>
          <a:p>
            <a:r>
              <a:rPr lang="hi-IN" sz="3200" dirty="0">
                <a:solidFill>
                  <a:schemeClr val="bg1"/>
                </a:solidFill>
              </a:rPr>
              <a:t>शैक्षणिक स्तर पर </a:t>
            </a:r>
            <a:r>
              <a:rPr lang="hi-IN" sz="3200" dirty="0" smtClean="0">
                <a:solidFill>
                  <a:schemeClr val="bg1"/>
                </a:solidFill>
              </a:rPr>
              <a:t>हिंदी की वर्तमान स्थिति  </a:t>
            </a:r>
            <a:endParaRPr lang="en-US" sz="3200" dirty="0">
              <a:solidFill>
                <a:schemeClr val="bg1"/>
              </a:solidFill>
            </a:endParaRPr>
          </a:p>
        </p:txBody>
      </p:sp>
      <p:sp>
        <p:nvSpPr>
          <p:cNvPr id="3" name="Content Placeholder 2"/>
          <p:cNvSpPr>
            <a:spLocks noGrp="1"/>
          </p:cNvSpPr>
          <p:nvPr>
            <p:ph idx="1"/>
          </p:nvPr>
        </p:nvSpPr>
        <p:spPr>
          <a:xfrm>
            <a:off x="0" y="1447800"/>
            <a:ext cx="9144000" cy="5410200"/>
          </a:xfrm>
          <a:solidFill>
            <a:schemeClr val="accent3">
              <a:lumMod val="20000"/>
              <a:lumOff val="80000"/>
            </a:schemeClr>
          </a:solidFill>
        </p:spPr>
        <p:txBody>
          <a:bodyPr>
            <a:normAutofit/>
          </a:bodyPr>
          <a:lstStyle/>
          <a:p>
            <a:endParaRPr lang="hi-IN" sz="2400" dirty="0" smtClean="0">
              <a:latin typeface="Kokila" pitchFamily="34" charset="0"/>
              <a:cs typeface="Kokila" pitchFamily="34" charset="0"/>
            </a:endParaRPr>
          </a:p>
          <a:p>
            <a:r>
              <a:rPr lang="hi-IN" sz="2400" b="1" dirty="0" smtClean="0">
                <a:solidFill>
                  <a:schemeClr val="accent2">
                    <a:lumMod val="50000"/>
                  </a:schemeClr>
                </a:solidFill>
                <a:latin typeface="Kokila" pitchFamily="34" charset="0"/>
                <a:cs typeface="Kokila" pitchFamily="34" charset="0"/>
              </a:rPr>
              <a:t>पहली </a:t>
            </a:r>
            <a:r>
              <a:rPr lang="hi-IN" sz="2400" b="1" dirty="0">
                <a:solidFill>
                  <a:schemeClr val="accent2">
                    <a:lumMod val="50000"/>
                  </a:schemeClr>
                </a:solidFill>
                <a:latin typeface="Kokila" pitchFamily="34" charset="0"/>
                <a:cs typeface="Kokila" pitchFamily="34" charset="0"/>
              </a:rPr>
              <a:t>से </a:t>
            </a:r>
            <a:r>
              <a:rPr lang="hi-IN" sz="2400" b="1" dirty="0" smtClean="0">
                <a:solidFill>
                  <a:schemeClr val="accent2">
                    <a:lumMod val="50000"/>
                  </a:schemeClr>
                </a:solidFill>
                <a:latin typeface="Kokila" pitchFamily="34" charset="0"/>
                <a:cs typeface="Kokila" pitchFamily="34" charset="0"/>
              </a:rPr>
              <a:t>आठवीं कक्षा तक अनिवार्य भाषा के रूप में पठन-पाठन </a:t>
            </a:r>
            <a:endParaRPr lang="hi-IN" sz="2400" b="1" dirty="0">
              <a:solidFill>
                <a:schemeClr val="accent2">
                  <a:lumMod val="50000"/>
                </a:schemeClr>
              </a:solidFill>
              <a:latin typeface="Kokila" pitchFamily="34" charset="0"/>
              <a:cs typeface="Kokila" pitchFamily="34" charset="0"/>
            </a:endParaRPr>
          </a:p>
          <a:p>
            <a:endParaRPr lang="hi-IN" sz="2400" b="1" dirty="0" smtClean="0">
              <a:solidFill>
                <a:schemeClr val="accent2">
                  <a:lumMod val="50000"/>
                </a:schemeClr>
              </a:solidFill>
              <a:latin typeface="Kokila" pitchFamily="34" charset="0"/>
              <a:cs typeface="Kokila" pitchFamily="34" charset="0"/>
            </a:endParaRPr>
          </a:p>
          <a:p>
            <a:r>
              <a:rPr lang="hi-IN" sz="2400" b="1" dirty="0" smtClean="0">
                <a:solidFill>
                  <a:schemeClr val="accent2">
                    <a:lumMod val="50000"/>
                  </a:schemeClr>
                </a:solidFill>
                <a:latin typeface="Kokila" pitchFamily="34" charset="0"/>
                <a:cs typeface="Kokila" pitchFamily="34" charset="0"/>
              </a:rPr>
              <a:t>09वीं से 12वीं तक वैकल्पिक विषय </a:t>
            </a:r>
          </a:p>
          <a:p>
            <a:endParaRPr lang="hi-IN" sz="2400" b="1" dirty="0" smtClean="0">
              <a:solidFill>
                <a:schemeClr val="accent2">
                  <a:lumMod val="50000"/>
                </a:schemeClr>
              </a:solidFill>
              <a:latin typeface="Kokila" pitchFamily="34" charset="0"/>
              <a:cs typeface="Kokila" pitchFamily="34" charset="0"/>
            </a:endParaRPr>
          </a:p>
          <a:p>
            <a:r>
              <a:rPr lang="hi-IN" sz="2400" b="1" dirty="0" smtClean="0">
                <a:solidFill>
                  <a:schemeClr val="accent2">
                    <a:lumMod val="50000"/>
                  </a:schemeClr>
                </a:solidFill>
                <a:latin typeface="Kokila" pitchFamily="34" charset="0"/>
                <a:cs typeface="Kokila" pitchFamily="34" charset="0"/>
              </a:rPr>
              <a:t>महाविद्यालयों में हिंदी</a:t>
            </a:r>
            <a:endParaRPr lang="hi-IN" sz="2400" b="1" dirty="0">
              <a:solidFill>
                <a:schemeClr val="accent2">
                  <a:lumMod val="50000"/>
                </a:schemeClr>
              </a:solidFill>
              <a:latin typeface="Kokila" pitchFamily="34" charset="0"/>
              <a:cs typeface="Kokila" pitchFamily="34" charset="0"/>
            </a:endParaRPr>
          </a:p>
          <a:p>
            <a:endParaRPr lang="hi-IN" sz="2400" b="1" dirty="0">
              <a:solidFill>
                <a:schemeClr val="accent2">
                  <a:lumMod val="50000"/>
                </a:schemeClr>
              </a:solidFill>
              <a:latin typeface="Kokila" pitchFamily="34" charset="0"/>
              <a:cs typeface="Kokila" pitchFamily="34" charset="0"/>
            </a:endParaRPr>
          </a:p>
          <a:p>
            <a:r>
              <a:rPr lang="hi-IN" sz="2400" b="1" dirty="0">
                <a:solidFill>
                  <a:schemeClr val="accent2">
                    <a:lumMod val="50000"/>
                  </a:schemeClr>
                </a:solidFill>
                <a:latin typeface="Kokila" pitchFamily="34" charset="0"/>
                <a:cs typeface="Kokila" pitchFamily="34" charset="0"/>
              </a:rPr>
              <a:t>उच्च शिक्षण </a:t>
            </a:r>
            <a:r>
              <a:rPr lang="hi-IN" sz="2400" b="1" dirty="0" smtClean="0">
                <a:solidFill>
                  <a:schemeClr val="accent2">
                    <a:lumMod val="50000"/>
                  </a:schemeClr>
                </a:solidFill>
                <a:latin typeface="Kokila" pitchFamily="34" charset="0"/>
                <a:cs typeface="Kokila" pitchFamily="34" charset="0"/>
              </a:rPr>
              <a:t>संस्थानों में हिंदी- सिक्किम विश्वविद्यालय </a:t>
            </a:r>
          </a:p>
          <a:p>
            <a:endParaRPr lang="hi-IN" sz="2400" b="1" dirty="0" smtClean="0">
              <a:solidFill>
                <a:schemeClr val="accent2">
                  <a:lumMod val="50000"/>
                </a:schemeClr>
              </a:solidFill>
              <a:latin typeface="Kokila" pitchFamily="34" charset="0"/>
              <a:cs typeface="Kokila" pitchFamily="34" charset="0"/>
            </a:endParaRPr>
          </a:p>
          <a:p>
            <a:r>
              <a:rPr lang="hi-IN" sz="2400" b="1" dirty="0" smtClean="0">
                <a:solidFill>
                  <a:schemeClr val="accent2">
                    <a:lumMod val="50000"/>
                  </a:schemeClr>
                </a:solidFill>
                <a:latin typeface="Kokila" pitchFamily="34" charset="0"/>
                <a:cs typeface="Kokila" pitchFamily="34" charset="0"/>
              </a:rPr>
              <a:t>समाचार एवं पत्र पत्रिकाएँ </a:t>
            </a:r>
          </a:p>
          <a:p>
            <a:endParaRPr lang="hi-IN" sz="2400" b="1" dirty="0" smtClean="0">
              <a:solidFill>
                <a:schemeClr val="accent2">
                  <a:lumMod val="50000"/>
                </a:schemeClr>
              </a:solidFill>
              <a:latin typeface="Kokila" pitchFamily="34" charset="0"/>
              <a:cs typeface="Kokila" pitchFamily="34" charset="0"/>
            </a:endParaRPr>
          </a:p>
          <a:p>
            <a:pPr>
              <a:buNone/>
            </a:pPr>
            <a:endParaRPr lang="hi-IN"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hi-IN" sz="3200" b="1" dirty="0" smtClean="0"/>
              <a:t>सिक्किम में हिंदी और हिंदी में सिक्किम </a:t>
            </a:r>
            <a:endParaRPr lang="en-US" sz="3200" b="1" dirty="0"/>
          </a:p>
        </p:txBody>
      </p:sp>
      <p:sp>
        <p:nvSpPr>
          <p:cNvPr id="3" name="Content Placeholder 2"/>
          <p:cNvSpPr>
            <a:spLocks noGrp="1"/>
          </p:cNvSpPr>
          <p:nvPr>
            <p:ph idx="1"/>
          </p:nvPr>
        </p:nvSpPr>
        <p:spPr>
          <a:xfrm>
            <a:off x="0" y="914400"/>
            <a:ext cx="9144000" cy="5943600"/>
          </a:xfrm>
        </p:spPr>
        <p:txBody>
          <a:bodyPr>
            <a:normAutofit fontScale="85000" lnSpcReduction="20000"/>
          </a:bodyPr>
          <a:lstStyle/>
          <a:p>
            <a:endParaRPr lang="hi-IN" b="1" dirty="0" smtClean="0">
              <a:solidFill>
                <a:schemeClr val="accent2">
                  <a:lumMod val="50000"/>
                </a:schemeClr>
              </a:solidFill>
              <a:latin typeface="Kokila" pitchFamily="34" charset="0"/>
              <a:cs typeface="Kokila" pitchFamily="34" charset="0"/>
            </a:endParaRPr>
          </a:p>
          <a:p>
            <a:r>
              <a:rPr lang="hi-IN" b="1" dirty="0" smtClean="0">
                <a:solidFill>
                  <a:schemeClr val="accent2">
                    <a:lumMod val="50000"/>
                  </a:schemeClr>
                </a:solidFill>
                <a:latin typeface="Kokila" pitchFamily="34" charset="0"/>
                <a:cs typeface="Kokila" pitchFamily="34" charset="0"/>
              </a:rPr>
              <a:t>सर्वाधिक योगदान- </a:t>
            </a:r>
          </a:p>
          <a:p>
            <a:pPr>
              <a:buNone/>
            </a:pPr>
            <a:r>
              <a:rPr lang="hi-IN" b="1" dirty="0" smtClean="0">
                <a:solidFill>
                  <a:schemeClr val="accent2">
                    <a:lumMod val="50000"/>
                  </a:schemeClr>
                </a:solidFill>
                <a:latin typeface="Kokila" pitchFamily="34" charset="0"/>
                <a:cs typeface="Kokila" pitchFamily="34" charset="0"/>
              </a:rPr>
              <a:t>		</a:t>
            </a:r>
          </a:p>
          <a:p>
            <a:pPr>
              <a:buNone/>
            </a:pPr>
            <a:r>
              <a:rPr lang="hi-IN" b="1" dirty="0" smtClean="0">
                <a:solidFill>
                  <a:schemeClr val="accent2">
                    <a:lumMod val="50000"/>
                  </a:schemeClr>
                </a:solidFill>
                <a:latin typeface="Kokila" pitchFamily="34" charset="0"/>
                <a:cs typeface="Kokila" pitchFamily="34" charset="0"/>
              </a:rPr>
              <a:t>		सिनेमा एवं धारावाहिक </a:t>
            </a:r>
          </a:p>
          <a:p>
            <a:pPr>
              <a:buNone/>
            </a:pPr>
            <a:r>
              <a:rPr lang="hi-IN" b="1" dirty="0" smtClean="0">
                <a:solidFill>
                  <a:schemeClr val="accent2">
                    <a:lumMod val="50000"/>
                  </a:schemeClr>
                </a:solidFill>
                <a:latin typeface="Kokila" pitchFamily="34" charset="0"/>
                <a:cs typeface="Kokila" pitchFamily="34" charset="0"/>
              </a:rPr>
              <a:t>		</a:t>
            </a:r>
          </a:p>
          <a:p>
            <a:pPr>
              <a:buNone/>
            </a:pPr>
            <a:r>
              <a:rPr lang="hi-IN" b="1" dirty="0" smtClean="0">
                <a:solidFill>
                  <a:schemeClr val="accent2">
                    <a:lumMod val="50000"/>
                  </a:schemeClr>
                </a:solidFill>
                <a:latin typeface="Kokila" pitchFamily="34" charset="0"/>
                <a:cs typeface="Kokila" pitchFamily="34" charset="0"/>
              </a:rPr>
              <a:t>		NSD एवं आकाशवाणी की भूमिका </a:t>
            </a:r>
            <a:endParaRPr lang="en-US" b="1" dirty="0" smtClean="0">
              <a:solidFill>
                <a:schemeClr val="accent2">
                  <a:lumMod val="50000"/>
                </a:schemeClr>
              </a:solidFill>
              <a:latin typeface="Kokila" pitchFamily="34" charset="0"/>
              <a:cs typeface="Kokila" pitchFamily="34" charset="0"/>
            </a:endParaRPr>
          </a:p>
          <a:p>
            <a:pPr>
              <a:buNone/>
            </a:pPr>
            <a:r>
              <a:rPr lang="hi-IN" b="1" dirty="0" smtClean="0">
                <a:solidFill>
                  <a:schemeClr val="accent2">
                    <a:lumMod val="50000"/>
                  </a:schemeClr>
                </a:solidFill>
                <a:latin typeface="Kokila" pitchFamily="34" charset="0"/>
                <a:cs typeface="Kokila" pitchFamily="34" charset="0"/>
              </a:rPr>
              <a:t>		</a:t>
            </a:r>
          </a:p>
          <a:p>
            <a:pPr>
              <a:buNone/>
            </a:pPr>
            <a:r>
              <a:rPr lang="hi-IN" b="1" dirty="0" smtClean="0">
                <a:solidFill>
                  <a:schemeClr val="accent2">
                    <a:lumMod val="50000"/>
                  </a:schemeClr>
                </a:solidFill>
                <a:latin typeface="Kokila" pitchFamily="34" charset="0"/>
                <a:cs typeface="Kokila" pitchFamily="34" charset="0"/>
              </a:rPr>
              <a:t>		पूर्वोत्तर भारत में हिंदी और सिक्किम </a:t>
            </a:r>
          </a:p>
          <a:p>
            <a:pPr>
              <a:buNone/>
            </a:pPr>
            <a:endParaRPr lang="hi-IN" b="1" dirty="0" smtClean="0">
              <a:solidFill>
                <a:schemeClr val="accent2">
                  <a:lumMod val="50000"/>
                </a:schemeClr>
              </a:solidFill>
              <a:latin typeface="Kokila" pitchFamily="34" charset="0"/>
              <a:cs typeface="Kokila" pitchFamily="34" charset="0"/>
            </a:endParaRPr>
          </a:p>
          <a:p>
            <a:pPr>
              <a:buNone/>
            </a:pPr>
            <a:r>
              <a:rPr lang="hi-IN" b="1" dirty="0" smtClean="0">
                <a:solidFill>
                  <a:schemeClr val="accent2">
                    <a:lumMod val="50000"/>
                  </a:schemeClr>
                </a:solidFill>
                <a:latin typeface="Kokila" pitchFamily="34" charset="0"/>
                <a:cs typeface="Kokila" pitchFamily="34" charset="0"/>
              </a:rPr>
              <a:t>		अन्य स्रोतों से हिंदी का विस्तार </a:t>
            </a:r>
          </a:p>
          <a:p>
            <a:pPr>
              <a:buNone/>
            </a:pPr>
            <a:endParaRPr lang="hi-IN" b="1" dirty="0" smtClean="0">
              <a:solidFill>
                <a:schemeClr val="accent2">
                  <a:lumMod val="50000"/>
                </a:schemeClr>
              </a:solidFill>
              <a:latin typeface="Kokila" pitchFamily="34" charset="0"/>
              <a:cs typeface="Kokila" pitchFamily="34" charset="0"/>
            </a:endParaRPr>
          </a:p>
          <a:p>
            <a:pPr>
              <a:buNone/>
            </a:pPr>
            <a:r>
              <a:rPr lang="hi-IN" b="1" dirty="0" smtClean="0">
                <a:solidFill>
                  <a:schemeClr val="accent2">
                    <a:lumMod val="50000"/>
                  </a:schemeClr>
                </a:solidFill>
                <a:latin typeface="Kokila" pitchFamily="34" charset="0"/>
                <a:cs typeface="Kokila" pitchFamily="34" charset="0"/>
              </a:rPr>
              <a:t>		हिंदी का रचनात्मक परिदृश्य </a:t>
            </a:r>
          </a:p>
          <a:p>
            <a:pPr>
              <a:buNone/>
            </a:pPr>
            <a:endParaRPr lang="hi-IN" b="1" dirty="0" smtClean="0">
              <a:solidFill>
                <a:schemeClr val="accent2">
                  <a:lumMod val="50000"/>
                </a:schemeClr>
              </a:solidFill>
              <a:latin typeface="Kokila" pitchFamily="34" charset="0"/>
              <a:cs typeface="Kokila" pitchFamily="34" charset="0"/>
            </a:endParaRPr>
          </a:p>
          <a:p>
            <a:pPr>
              <a:buNone/>
            </a:pPr>
            <a:r>
              <a:rPr lang="hi-IN" b="1" dirty="0" smtClean="0">
                <a:solidFill>
                  <a:schemeClr val="accent2">
                    <a:lumMod val="50000"/>
                  </a:schemeClr>
                </a:solidFill>
                <a:latin typeface="Kokila" pitchFamily="34" charset="0"/>
                <a:cs typeface="Kokila" pitchFamily="34" charset="0"/>
              </a:rPr>
              <a:t>		रुचि बनाम रोजगार  </a:t>
            </a:r>
          </a:p>
          <a:p>
            <a:pPr>
              <a:buNone/>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D0AE8A8-C015-45F2-8EBF-04DB649BFF36}"/>
              </a:ext>
            </a:extLst>
          </p:cNvPr>
          <p:cNvSpPr>
            <a:spLocks noGrp="1"/>
          </p:cNvSpPr>
          <p:nvPr>
            <p:ph type="title"/>
          </p:nvPr>
        </p:nvSpPr>
        <p:spPr>
          <a:xfrm>
            <a:off x="533400" y="0"/>
            <a:ext cx="8229600" cy="1417638"/>
          </a:xfrm>
          <a:solidFill>
            <a:schemeClr val="accent2">
              <a:lumMod val="50000"/>
            </a:schemeClr>
          </a:solidFill>
        </p:spPr>
        <p:txBody>
          <a:bodyPr>
            <a:normAutofit/>
          </a:bodyPr>
          <a:lstStyle/>
          <a:p>
            <a:r>
              <a:rPr lang="hi-IN" sz="3200" b="1" dirty="0" smtClean="0">
                <a:solidFill>
                  <a:schemeClr val="bg1"/>
                </a:solidFill>
              </a:rPr>
              <a:t>नेपाली और हिंदी : समरसता एवं सामंजस्य</a:t>
            </a:r>
            <a:r>
              <a:rPr lang="hi-IN" b="1" dirty="0" smtClean="0">
                <a:solidFill>
                  <a:schemeClr val="bg1"/>
                </a:solidFill>
              </a:rPr>
              <a:t> </a:t>
            </a:r>
            <a:endParaRPr lang="en-IN" b="1" dirty="0">
              <a:solidFill>
                <a:schemeClr val="bg1"/>
              </a:solidFill>
            </a:endParaRPr>
          </a:p>
        </p:txBody>
      </p:sp>
      <p:sp>
        <p:nvSpPr>
          <p:cNvPr id="3" name="Content Placeholder 2">
            <a:extLst>
              <a:ext uri="{FF2B5EF4-FFF2-40B4-BE49-F238E27FC236}">
                <a16:creationId xmlns="" xmlns:a16="http://schemas.microsoft.com/office/drawing/2014/main" id="{EEFDD17B-6189-4DAF-A173-A21F82904AD3}"/>
              </a:ext>
            </a:extLst>
          </p:cNvPr>
          <p:cNvSpPr>
            <a:spLocks noGrp="1"/>
          </p:cNvSpPr>
          <p:nvPr>
            <p:ph idx="1"/>
          </p:nvPr>
        </p:nvSpPr>
        <p:spPr>
          <a:xfrm>
            <a:off x="0" y="1447800"/>
            <a:ext cx="9144000" cy="5410200"/>
          </a:xfrm>
          <a:blipFill>
            <a:blip r:embed="rId2"/>
            <a:tile tx="0" ty="0" sx="100000" sy="100000" flip="none" algn="tl"/>
          </a:blipFill>
        </p:spPr>
        <p:txBody>
          <a:bodyPr/>
          <a:lstStyle/>
          <a:p>
            <a:endParaRPr lang="hi-IN" sz="2400" dirty="0"/>
          </a:p>
          <a:p>
            <a:r>
              <a:rPr lang="hi-IN" sz="2800" dirty="0" smtClean="0"/>
              <a:t>हिंदी और नेपाली भाषा का सामंजस्य</a:t>
            </a:r>
            <a:endParaRPr lang="hi-IN" sz="2800" dirty="0"/>
          </a:p>
          <a:p>
            <a:endParaRPr lang="hi-IN" sz="2800" dirty="0" smtClean="0"/>
          </a:p>
          <a:p>
            <a:r>
              <a:rPr lang="hi-IN" sz="2800" dirty="0" smtClean="0"/>
              <a:t>लिपि, व्याकरण एवं साहित्य की सन्निकटता </a:t>
            </a:r>
          </a:p>
          <a:p>
            <a:pPr>
              <a:buNone/>
            </a:pPr>
            <a:endParaRPr lang="hi-IN" sz="2800" dirty="0" smtClean="0"/>
          </a:p>
          <a:p>
            <a:r>
              <a:rPr lang="hi-IN" sz="2800" dirty="0" smtClean="0"/>
              <a:t>भाषा शिक्षण में केंद्रीय हिंदी संस्थान, आगरा की भूमिका</a:t>
            </a:r>
          </a:p>
          <a:p>
            <a:endParaRPr lang="hi-IN" sz="2800" dirty="0" smtClean="0"/>
          </a:p>
          <a:p>
            <a:r>
              <a:rPr lang="hi-IN" sz="2800" dirty="0" smtClean="0"/>
              <a:t>अनुसंधान की दिशा में महत्त्वपूर्ण प्रयास    </a:t>
            </a:r>
            <a:endParaRPr lang="en-IN" sz="2800" dirty="0"/>
          </a:p>
        </p:txBody>
      </p:sp>
    </p:spTree>
    <p:extLst>
      <p:ext uri="{BB962C8B-B14F-4D97-AF65-F5344CB8AC3E}">
        <p14:creationId xmlns:p14="http://schemas.microsoft.com/office/powerpoint/2010/main" xmlns="" val="37139782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a:solidFill>
            <a:schemeClr val="tx2"/>
          </a:solidFill>
        </p:spPr>
        <p:txBody>
          <a:bodyPr/>
          <a:lstStyle/>
          <a:p>
            <a:r>
              <a:rPr lang="hi-IN" dirty="0" smtClean="0">
                <a:solidFill>
                  <a:srgbClr val="FFFF00"/>
                </a:solidFill>
              </a:rPr>
              <a:t>नेपाली भाषा: संक्षिप्त परिचय </a:t>
            </a:r>
            <a:endParaRPr lang="en-US" dirty="0">
              <a:solidFill>
                <a:srgbClr val="FFFF00"/>
              </a:solidFill>
            </a:endParaRPr>
          </a:p>
        </p:txBody>
      </p:sp>
      <p:sp>
        <p:nvSpPr>
          <p:cNvPr id="3" name="Content Placeholder 2"/>
          <p:cNvSpPr>
            <a:spLocks noGrp="1"/>
          </p:cNvSpPr>
          <p:nvPr>
            <p:ph idx="1"/>
          </p:nvPr>
        </p:nvSpPr>
        <p:spPr>
          <a:xfrm>
            <a:off x="0" y="990600"/>
            <a:ext cx="9144000" cy="5867400"/>
          </a:xfrm>
        </p:spPr>
        <p:txBody>
          <a:bodyPr>
            <a:normAutofit fontScale="92500" lnSpcReduction="10000"/>
          </a:bodyPr>
          <a:lstStyle/>
          <a:p>
            <a:endParaRPr lang="hi-IN" sz="2400" dirty="0" smtClean="0"/>
          </a:p>
          <a:p>
            <a:r>
              <a:rPr lang="hi-IN" sz="2400" dirty="0" smtClean="0"/>
              <a:t>1992 में 8वीं अनुसूची में शामिल किया गया। </a:t>
            </a:r>
          </a:p>
          <a:p>
            <a:pPr>
              <a:buNone/>
            </a:pPr>
            <a:endParaRPr lang="en-US" sz="2400" dirty="0" smtClean="0"/>
          </a:p>
          <a:p>
            <a:r>
              <a:rPr lang="hi-IN" sz="2400" dirty="0" smtClean="0"/>
              <a:t>इंडो आर्य परिवार की भाषा </a:t>
            </a:r>
          </a:p>
          <a:p>
            <a:pPr>
              <a:buNone/>
            </a:pPr>
            <a:endParaRPr lang="hi-IN" sz="2400" dirty="0" smtClean="0"/>
          </a:p>
          <a:p>
            <a:pPr algn="just"/>
            <a:r>
              <a:rPr lang="hi-IN" sz="2400" dirty="0" smtClean="0">
                <a:solidFill>
                  <a:srgbClr val="FF0000"/>
                </a:solidFill>
              </a:rPr>
              <a:t> </a:t>
            </a:r>
            <a:r>
              <a:rPr lang="hi-IN" sz="2000" b="1" dirty="0" smtClean="0">
                <a:solidFill>
                  <a:srgbClr val="FF0000"/>
                </a:solidFill>
              </a:rPr>
              <a:t>यह भाषा नेपाल के अतिरिक्त भारत</a:t>
            </a:r>
          </a:p>
          <a:p>
            <a:pPr algn="just">
              <a:buNone/>
            </a:pPr>
            <a:r>
              <a:rPr lang="hi-IN" sz="2000" b="1" dirty="0" smtClean="0">
                <a:solidFill>
                  <a:srgbClr val="FF0000"/>
                </a:solidFill>
              </a:rPr>
              <a:t>   में सिक्किम, पश्चिम बंगाल, उत्तर-पूर्वी</a:t>
            </a:r>
          </a:p>
          <a:p>
            <a:pPr algn="just">
              <a:buNone/>
            </a:pPr>
            <a:r>
              <a:rPr lang="hi-IN" sz="2000" b="1" dirty="0" smtClean="0">
                <a:solidFill>
                  <a:srgbClr val="FF0000"/>
                </a:solidFill>
              </a:rPr>
              <a:t>   राज्यों (असम, मणिपुर, अरुणाचल </a:t>
            </a:r>
          </a:p>
          <a:p>
            <a:pPr algn="just">
              <a:buNone/>
            </a:pPr>
            <a:r>
              <a:rPr lang="hi-IN" sz="2000" b="1" dirty="0" smtClean="0">
                <a:solidFill>
                  <a:srgbClr val="FF0000"/>
                </a:solidFill>
              </a:rPr>
              <a:t>   प्रदेश, मेघालय) तथा उत्तराखण्ड </a:t>
            </a:r>
          </a:p>
          <a:p>
            <a:pPr algn="just">
              <a:buNone/>
            </a:pPr>
            <a:r>
              <a:rPr lang="hi-IN" sz="2000" b="1" dirty="0" smtClean="0">
                <a:solidFill>
                  <a:srgbClr val="FF0000"/>
                </a:solidFill>
              </a:rPr>
              <a:t>  के अनेक भारतीय लोगों की मातृभाषा</a:t>
            </a:r>
          </a:p>
          <a:p>
            <a:pPr algn="just">
              <a:buNone/>
            </a:pPr>
            <a:r>
              <a:rPr lang="hi-IN" sz="2000" b="1" dirty="0" smtClean="0">
                <a:solidFill>
                  <a:srgbClr val="FF0000"/>
                </a:solidFill>
              </a:rPr>
              <a:t>   है। </a:t>
            </a:r>
          </a:p>
          <a:p>
            <a:pPr algn="just">
              <a:buNone/>
            </a:pPr>
            <a:endParaRPr lang="hi-IN" sz="2000" dirty="0" smtClean="0">
              <a:solidFill>
                <a:srgbClr val="FF0000"/>
              </a:solidFill>
            </a:endParaRPr>
          </a:p>
          <a:p>
            <a:pPr algn="just"/>
            <a:r>
              <a:rPr lang="hi-IN" sz="2400" dirty="0" smtClean="0">
                <a:solidFill>
                  <a:srgbClr val="FF0000"/>
                </a:solidFill>
              </a:rPr>
              <a:t>भूटान, तिब्बत और म्यानमार </a:t>
            </a:r>
          </a:p>
          <a:p>
            <a:pPr algn="just">
              <a:buNone/>
            </a:pPr>
            <a:r>
              <a:rPr lang="hi-IN" sz="2400" dirty="0" smtClean="0">
                <a:solidFill>
                  <a:srgbClr val="FF0000"/>
                </a:solidFill>
              </a:rPr>
              <a:t>  के लोगों में भी इस भाषा का प्रचलन है।</a:t>
            </a:r>
          </a:p>
          <a:p>
            <a:pPr algn="just">
              <a:buNone/>
            </a:pPr>
            <a:endParaRPr lang="hi-IN" sz="2400" dirty="0" smtClean="0">
              <a:solidFill>
                <a:srgbClr val="FF0000"/>
              </a:solidFill>
            </a:endParaRPr>
          </a:p>
          <a:p>
            <a:pPr algn="just">
              <a:buNone/>
            </a:pPr>
            <a:r>
              <a:rPr lang="hi-IN" sz="2400" dirty="0" smtClean="0">
                <a:solidFill>
                  <a:schemeClr val="accent1"/>
                </a:solidFill>
              </a:rPr>
              <a:t>    </a:t>
            </a:r>
          </a:p>
          <a:p>
            <a:endParaRPr lang="en-US" dirty="0"/>
          </a:p>
        </p:txBody>
      </p:sp>
      <p:pic>
        <p:nvPicPr>
          <p:cNvPr id="6" name="Picture 5" descr="नेपाली नृत्य - Copy.jpg"/>
          <p:cNvPicPr>
            <a:picLocks noChangeAspect="1"/>
          </p:cNvPicPr>
          <p:nvPr/>
        </p:nvPicPr>
        <p:blipFill>
          <a:blip r:embed="rId2"/>
          <a:stretch>
            <a:fillRect/>
          </a:stretch>
        </p:blipFill>
        <p:spPr>
          <a:xfrm>
            <a:off x="5410200" y="1981200"/>
            <a:ext cx="3733800" cy="46482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a:solidFill>
            <a:schemeClr val="accent2">
              <a:lumMod val="50000"/>
            </a:schemeClr>
          </a:solidFill>
        </p:spPr>
        <p:txBody>
          <a:bodyPr>
            <a:normAutofit/>
          </a:bodyPr>
          <a:lstStyle/>
          <a:p>
            <a:r>
              <a:rPr lang="hi-IN" dirty="0" smtClean="0">
                <a:solidFill>
                  <a:schemeClr val="bg1"/>
                </a:solidFill>
              </a:rPr>
              <a:t>नेपाली भाषा संबंधी अवधारणा </a:t>
            </a:r>
            <a:endParaRPr lang="en-US" dirty="0">
              <a:solidFill>
                <a:schemeClr val="bg1"/>
              </a:solidFill>
            </a:endParaRPr>
          </a:p>
        </p:txBody>
      </p:sp>
      <p:sp>
        <p:nvSpPr>
          <p:cNvPr id="3" name="Content Placeholder 2"/>
          <p:cNvSpPr>
            <a:spLocks noGrp="1"/>
          </p:cNvSpPr>
          <p:nvPr>
            <p:ph idx="1"/>
          </p:nvPr>
        </p:nvSpPr>
        <p:spPr>
          <a:xfrm>
            <a:off x="0" y="1066800"/>
            <a:ext cx="9144000" cy="5791200"/>
          </a:xfrm>
        </p:spPr>
        <p:txBody>
          <a:bodyPr>
            <a:normAutofit/>
          </a:bodyPr>
          <a:lstStyle/>
          <a:p>
            <a:pPr algn="just"/>
            <a:endParaRPr lang="hi-IN" sz="2400" dirty="0" smtClean="0"/>
          </a:p>
          <a:p>
            <a:pPr algn="just"/>
            <a:r>
              <a:rPr lang="hi-IN" sz="2400" dirty="0" smtClean="0"/>
              <a:t>981 ई. में प्राप्त दुल्लू का शिलालेख नेपाली भाषा की उत्पत्ति का पहला नमूना है। </a:t>
            </a:r>
          </a:p>
          <a:p>
            <a:pPr algn="just"/>
            <a:endParaRPr lang="hi-IN" sz="2400" dirty="0" smtClean="0"/>
          </a:p>
          <a:p>
            <a:pPr algn="just"/>
            <a:r>
              <a:rPr lang="hi-IN" sz="2400" dirty="0" smtClean="0"/>
              <a:t>भारतीय संदर्भ में 1920 में फोर्ट विलियम कॉलेज के प्राध्यापक जे. ए. </a:t>
            </a:r>
          </a:p>
          <a:p>
            <a:pPr algn="just">
              <a:buNone/>
            </a:pPr>
            <a:r>
              <a:rPr lang="hi-IN" sz="2400" dirty="0" smtClean="0"/>
              <a:t>  एटन के व्याकरण ‘नेपाली लैंगवेज़’ में नेपाली भाषा का नमूना/उल्लेख </a:t>
            </a:r>
          </a:p>
          <a:p>
            <a:pPr algn="just">
              <a:buNone/>
            </a:pPr>
            <a:r>
              <a:rPr lang="hi-IN" sz="2400" dirty="0" smtClean="0"/>
              <a:t>  मिलता है। </a:t>
            </a:r>
          </a:p>
          <a:p>
            <a:pPr algn="just"/>
            <a:endParaRPr lang="hi-IN" sz="2400" dirty="0" smtClean="0"/>
          </a:p>
          <a:p>
            <a:pPr algn="just">
              <a:buNone/>
            </a:pPr>
            <a:r>
              <a:rPr lang="hi-IN" sz="2400" dirty="0" smtClean="0"/>
              <a:t>विस्तार का क्रम- </a:t>
            </a:r>
          </a:p>
          <a:p>
            <a:pPr algn="just">
              <a:buNone/>
            </a:pPr>
            <a:endParaRPr lang="hi-IN" sz="2400" dirty="0" smtClean="0"/>
          </a:p>
          <a:p>
            <a:pPr algn="just"/>
            <a:r>
              <a:rPr lang="hi-IN" sz="2400" dirty="0" smtClean="0"/>
              <a:t>1924 में दार्जिलिंग में नेपाली साहित्य सम्मेलन की स्थापना हुई। </a:t>
            </a:r>
          </a:p>
          <a:p>
            <a:pPr algn="just"/>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a:solidFill>
            <a:schemeClr val="tx2"/>
          </a:solidFill>
        </p:spPr>
        <p:txBody>
          <a:bodyPr>
            <a:normAutofit/>
          </a:bodyPr>
          <a:lstStyle/>
          <a:p>
            <a:pPr algn="r"/>
            <a:r>
              <a:rPr lang="hi-IN" sz="2800" dirty="0" smtClean="0">
                <a:solidFill>
                  <a:schemeClr val="bg1"/>
                </a:solidFill>
              </a:rPr>
              <a:t>जारी है… </a:t>
            </a:r>
            <a:endParaRPr lang="en-US" sz="2800" dirty="0">
              <a:solidFill>
                <a:schemeClr val="bg1"/>
              </a:solidFill>
            </a:endParaRPr>
          </a:p>
        </p:txBody>
      </p:sp>
      <p:sp>
        <p:nvSpPr>
          <p:cNvPr id="3" name="Content Placeholder 2"/>
          <p:cNvSpPr>
            <a:spLocks noGrp="1"/>
          </p:cNvSpPr>
          <p:nvPr>
            <p:ph idx="1"/>
          </p:nvPr>
        </p:nvSpPr>
        <p:spPr>
          <a:xfrm>
            <a:off x="0" y="838200"/>
            <a:ext cx="9144000" cy="6019800"/>
          </a:xfrm>
          <a:solidFill>
            <a:schemeClr val="accent3">
              <a:lumMod val="40000"/>
              <a:lumOff val="60000"/>
            </a:schemeClr>
          </a:solidFill>
        </p:spPr>
        <p:txBody>
          <a:bodyPr>
            <a:normAutofit/>
          </a:bodyPr>
          <a:lstStyle/>
          <a:p>
            <a:pPr algn="just">
              <a:buNone/>
            </a:pPr>
            <a:r>
              <a:rPr lang="hi-IN" sz="2000" dirty="0" smtClean="0"/>
              <a:t>	</a:t>
            </a:r>
            <a:r>
              <a:rPr lang="hi-IN" sz="2800" b="1" dirty="0" smtClean="0"/>
              <a:t>नेपाल की नेपाली और सिक्किम की नेपाली-</a:t>
            </a:r>
            <a:r>
              <a:rPr lang="hi-IN" sz="2000" dirty="0" smtClean="0"/>
              <a:t> </a:t>
            </a:r>
          </a:p>
          <a:p>
            <a:pPr algn="just"/>
            <a:endParaRPr lang="hi-IN" sz="2400" dirty="0" smtClean="0">
              <a:solidFill>
                <a:srgbClr val="FF0000"/>
              </a:solidFill>
            </a:endParaRPr>
          </a:p>
          <a:p>
            <a:pPr algn="just"/>
            <a:r>
              <a:rPr lang="hi-IN" sz="2400" dirty="0" smtClean="0">
                <a:solidFill>
                  <a:srgbClr val="FF0000"/>
                </a:solidFill>
              </a:rPr>
              <a:t>नेपाल की नेपाली भाषा में अरबी, फ़ारसी और हिंदी के शब्द अधिक हैं जबकि सिक्किम की नेपाली भाषा में स्थानीय बोलचाल की भाषा का प्रयोग होता है।  (भाषा में मौलिकता)</a:t>
            </a:r>
          </a:p>
          <a:p>
            <a:pPr algn="just">
              <a:buNone/>
            </a:pPr>
            <a:endParaRPr lang="hi-IN" sz="2400" dirty="0" smtClean="0">
              <a:solidFill>
                <a:srgbClr val="FF0000"/>
              </a:solidFill>
            </a:endParaRPr>
          </a:p>
          <a:p>
            <a:pPr algn="just">
              <a:buNone/>
            </a:pPr>
            <a:endParaRPr lang="hi-IN" sz="2400" dirty="0" smtClean="0">
              <a:solidFill>
                <a:srgbClr val="FF0000"/>
              </a:solidFill>
            </a:endParaRPr>
          </a:p>
          <a:p>
            <a:pPr algn="just"/>
            <a:r>
              <a:rPr lang="hi-IN" sz="2400" dirty="0" smtClean="0">
                <a:solidFill>
                  <a:srgbClr val="002060"/>
                </a:solidFill>
              </a:rPr>
              <a:t>दार्जिलिंग से गोरखे ख़बर कागत (1901) पत्रिका (संपा. पादरी गंगा प्रसाद प्रधान) और 1920 के आस-पास पारसमणि प्रधान के संपादन में चन्द्रिका पत्रिका का प्रकाशन हुआ। भारत में नेपाली भाषा के विकास और प्रचार-प्रसार में इन दोनों पत्रिकाओं की महत्त्वपूर्ण भूमिका है। </a:t>
            </a:r>
          </a:p>
          <a:p>
            <a:pPr algn="just">
              <a:buNone/>
            </a:pPr>
            <a:r>
              <a:rPr lang="hi-IN" sz="2400" dirty="0" smtClean="0">
                <a:solidFill>
                  <a:srgbClr val="FF0000"/>
                </a:solidFill>
              </a:rPr>
              <a:t>  </a:t>
            </a:r>
          </a:p>
          <a:p>
            <a:pPr algn="just">
              <a:buNone/>
            </a:pPr>
            <a:endParaRPr lang="hi-IN" sz="2400" dirty="0" smtClean="0">
              <a:solidFill>
                <a:srgbClr val="FF0000"/>
              </a:solidFill>
            </a:endParaRPr>
          </a:p>
          <a:p>
            <a:pPr algn="just"/>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accent3">
              <a:lumMod val="40000"/>
              <a:lumOff val="60000"/>
            </a:schemeClr>
          </a:solidFill>
        </p:spPr>
        <p:txBody>
          <a:bodyPr>
            <a:normAutofit lnSpcReduction="10000"/>
          </a:bodyPr>
          <a:lstStyle/>
          <a:p>
            <a:pPr algn="just"/>
            <a:endParaRPr lang="hi-IN" sz="2400" dirty="0" smtClean="0">
              <a:solidFill>
                <a:srgbClr val="FF0000"/>
              </a:solidFill>
            </a:endParaRPr>
          </a:p>
          <a:p>
            <a:pPr algn="just"/>
            <a:r>
              <a:rPr lang="hi-IN" sz="2400" dirty="0" smtClean="0">
                <a:solidFill>
                  <a:srgbClr val="00B0F0"/>
                </a:solidFill>
              </a:rPr>
              <a:t>पश्चिम बंगाल (सुवास घिसिङ) और भाषा आंदोलन </a:t>
            </a:r>
          </a:p>
          <a:p>
            <a:pPr algn="just">
              <a:buNone/>
            </a:pPr>
            <a:r>
              <a:rPr lang="hi-IN" sz="2400" dirty="0" smtClean="0">
                <a:solidFill>
                  <a:srgbClr val="FF0000"/>
                </a:solidFill>
              </a:rPr>
              <a:t> </a:t>
            </a:r>
          </a:p>
          <a:p>
            <a:pPr algn="just"/>
            <a:r>
              <a:rPr lang="hi-IN" sz="2400" dirty="0" smtClean="0">
                <a:solidFill>
                  <a:srgbClr val="FF0000"/>
                </a:solidFill>
              </a:rPr>
              <a:t>बाद में यह आंदोलन सिक्किम से आरंभ हुआ और तत्कालीन मुख्यमंत्री नरबहादुर भण्डारी और दिलकुमारी भण्डारी के विशेष प्रयास से 1992 में नेपाली भाषा को संवैधानिक दर्जा प्राप्त हुआ। </a:t>
            </a:r>
          </a:p>
          <a:p>
            <a:pPr algn="just"/>
            <a:endParaRPr lang="hi-IN" sz="2400" dirty="0" smtClean="0">
              <a:solidFill>
                <a:srgbClr val="FF0000"/>
              </a:solidFill>
            </a:endParaRPr>
          </a:p>
          <a:p>
            <a:pPr algn="just"/>
            <a:r>
              <a:rPr lang="hi-IN" sz="2400" dirty="0" smtClean="0">
                <a:solidFill>
                  <a:srgbClr val="FF0000"/>
                </a:solidFill>
              </a:rPr>
              <a:t>1900 के आस-पास से सर्वप्रथम दार्जिलिंग से नेपाली भाषा में शिक्षा आरंभ हुई। (1861 में फादर म्याक फर्लिन ने शुरुआत की)</a:t>
            </a:r>
          </a:p>
          <a:p>
            <a:pPr algn="just">
              <a:buNone/>
            </a:pPr>
            <a:endParaRPr lang="hi-IN" sz="2400" dirty="0" smtClean="0">
              <a:solidFill>
                <a:srgbClr val="FF0000"/>
              </a:solidFill>
            </a:endParaRPr>
          </a:p>
          <a:p>
            <a:pPr algn="just"/>
            <a:r>
              <a:rPr lang="hi-IN" sz="2400" dirty="0" smtClean="0">
                <a:solidFill>
                  <a:schemeClr val="accent2">
                    <a:lumMod val="50000"/>
                  </a:schemeClr>
                </a:solidFill>
              </a:rPr>
              <a:t>1940 में लक्ष्मी प्रसाद आले ने सिक्किम में नेपाली भाषा में शिक्षा आरंभ की। </a:t>
            </a:r>
          </a:p>
          <a:p>
            <a:pPr algn="just"/>
            <a:endParaRPr lang="hi-IN" sz="2400" dirty="0" smtClean="0">
              <a:solidFill>
                <a:srgbClr val="FF0000"/>
              </a:solidFill>
            </a:endParaRPr>
          </a:p>
          <a:p>
            <a:pPr algn="just">
              <a:buNone/>
            </a:pPr>
            <a:r>
              <a:rPr lang="hi-IN" sz="2400" dirty="0" smtClean="0">
                <a:solidFill>
                  <a:srgbClr val="FF0000"/>
                </a:solidFill>
              </a:rPr>
              <a:t>	नेपाली भाषा का वर्तमान शैक्षणिक परिदृश्य- </a:t>
            </a:r>
          </a:p>
          <a:p>
            <a:pPr algn="just"/>
            <a:r>
              <a:rPr lang="hi-IN" sz="2400" dirty="0" smtClean="0">
                <a:solidFill>
                  <a:srgbClr val="002060"/>
                </a:solidFill>
              </a:rPr>
              <a:t>शैक्षणिक स्तर पर- वर्तमान में उत्तरबंग विश्वविद्यालय, सिलीगुड़ी, काशी हिन्दू विश्वविद्यालय, वाराणसी और सिक्किम विश्वविद्यालय गंगटोक में स्नातकोत्तर एवं एम. फिल. पीएच.डी. पाठ्यक्रम संचालित हो रहे हैं। गोवाहटी विश्वविद्यालय में भी इस तरह के पाठ्यक्रम आरंभ करने की योजना है।   </a:t>
            </a:r>
          </a:p>
          <a:p>
            <a:pPr algn="just"/>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pPr algn="r"/>
            <a:r>
              <a:rPr lang="hi-IN" dirty="0" smtClean="0"/>
              <a:t>जारी है… </a:t>
            </a:r>
            <a:endParaRPr lang="en-US" dirty="0"/>
          </a:p>
        </p:txBody>
      </p:sp>
      <p:sp>
        <p:nvSpPr>
          <p:cNvPr id="3" name="Content Placeholder 2"/>
          <p:cNvSpPr>
            <a:spLocks noGrp="1"/>
          </p:cNvSpPr>
          <p:nvPr>
            <p:ph idx="1"/>
          </p:nvPr>
        </p:nvSpPr>
        <p:spPr>
          <a:xfrm>
            <a:off x="228600" y="1066800"/>
            <a:ext cx="8763000" cy="5562600"/>
          </a:xfrm>
        </p:spPr>
        <p:txBody>
          <a:bodyPr/>
          <a:lstStyle/>
          <a:p>
            <a:endParaRPr lang="hi-IN" dirty="0" smtClean="0"/>
          </a:p>
          <a:p>
            <a:r>
              <a:rPr lang="hi-IN" dirty="0" smtClean="0"/>
              <a:t>नेपाली भाषा में साहित्य लेखन</a:t>
            </a:r>
          </a:p>
          <a:p>
            <a:endParaRPr lang="hi-IN" dirty="0" smtClean="0"/>
          </a:p>
          <a:p>
            <a:r>
              <a:rPr lang="hi-IN" dirty="0" smtClean="0"/>
              <a:t>भारतीय नेपाली साहित्य </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a:solidFill>
            <a:srgbClr val="00B050"/>
          </a:solidFill>
        </p:spPr>
        <p:txBody>
          <a:bodyPr>
            <a:normAutofit fontScale="90000"/>
          </a:bodyPr>
          <a:lstStyle/>
          <a:p>
            <a:r>
              <a:rPr lang="hi-IN" dirty="0" smtClean="0">
                <a:solidFill>
                  <a:schemeClr val="bg1"/>
                </a:solidFill>
              </a:rPr>
              <a:t>भूटिया भाषा: संक्षिप्त परिचय </a:t>
            </a:r>
            <a:endParaRPr lang="en-US" dirty="0">
              <a:solidFill>
                <a:schemeClr val="bg1"/>
              </a:solidFill>
            </a:endParaRPr>
          </a:p>
        </p:txBody>
      </p:sp>
      <p:sp>
        <p:nvSpPr>
          <p:cNvPr id="3" name="Content Placeholder 2"/>
          <p:cNvSpPr>
            <a:spLocks noGrp="1"/>
          </p:cNvSpPr>
          <p:nvPr>
            <p:ph idx="1"/>
          </p:nvPr>
        </p:nvSpPr>
        <p:spPr>
          <a:xfrm>
            <a:off x="0" y="1371600"/>
            <a:ext cx="9144000" cy="5486400"/>
          </a:xfrm>
          <a:solidFill>
            <a:schemeClr val="tx1"/>
          </a:solidFill>
        </p:spPr>
        <p:txBody>
          <a:bodyPr>
            <a:normAutofit/>
          </a:bodyPr>
          <a:lstStyle/>
          <a:p>
            <a:pPr algn="just"/>
            <a:endParaRPr lang="hi-IN" sz="2800" dirty="0" smtClean="0">
              <a:solidFill>
                <a:schemeClr val="bg1"/>
              </a:solidFill>
            </a:endParaRPr>
          </a:p>
          <a:p>
            <a:pPr algn="just"/>
            <a:r>
              <a:rPr lang="hi-IN" sz="2800" dirty="0" smtClean="0">
                <a:solidFill>
                  <a:schemeClr val="bg1"/>
                </a:solidFill>
              </a:rPr>
              <a:t>भूटिया भाषा के व्यवहार में तिब्बती व्याकरण के नियमों का प्रयोग होता है शायद इसीलिए इस भाषा की अपनी लिपि विकसित नहीं हो पायी है। </a:t>
            </a:r>
          </a:p>
          <a:p>
            <a:pPr algn="just"/>
            <a:endParaRPr lang="hi-IN" sz="2800" dirty="0" smtClean="0">
              <a:solidFill>
                <a:schemeClr val="bg1"/>
              </a:solidFill>
            </a:endParaRPr>
          </a:p>
          <a:p>
            <a:pPr algn="just"/>
            <a:r>
              <a:rPr lang="hi-IN" sz="2800" dirty="0" smtClean="0">
                <a:solidFill>
                  <a:schemeClr val="bg1"/>
                </a:solidFill>
              </a:rPr>
              <a:t>तिब्बती लिपि में आंशिक परिवर्तन के पश्चात भूटिया भाषा लिखी जाती है।</a:t>
            </a:r>
          </a:p>
          <a:p>
            <a:pPr algn="just"/>
            <a:endParaRPr lang="hi-IN" sz="2800" dirty="0" smtClean="0">
              <a:solidFill>
                <a:schemeClr val="bg1"/>
              </a:solidFill>
            </a:endParaRPr>
          </a:p>
          <a:p>
            <a:pPr algn="just"/>
            <a:r>
              <a:rPr lang="hi-IN" sz="2800" dirty="0" smtClean="0">
                <a:solidFill>
                  <a:schemeClr val="bg1"/>
                </a:solidFill>
              </a:rPr>
              <a:t>सन् 1975 तक भारतीय महासंघ में शामिल होने तक भूटिया भाषा के लेखन के लिए तिब्बती समबोटा लिपि का ही प्रयोग होता था।</a:t>
            </a:r>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solidFill>
            <a:srgbClr val="00B050"/>
          </a:solidFill>
        </p:spPr>
        <p:txBody>
          <a:bodyPr>
            <a:normAutofit/>
          </a:bodyPr>
          <a:lstStyle/>
          <a:p>
            <a:r>
              <a:rPr lang="hi-IN" dirty="0" smtClean="0"/>
              <a:t>जारी है…. </a:t>
            </a:r>
            <a:endParaRPr lang="en-US" dirty="0"/>
          </a:p>
        </p:txBody>
      </p:sp>
      <p:sp>
        <p:nvSpPr>
          <p:cNvPr id="3" name="Content Placeholder 2"/>
          <p:cNvSpPr>
            <a:spLocks noGrp="1"/>
          </p:cNvSpPr>
          <p:nvPr>
            <p:ph idx="1"/>
          </p:nvPr>
        </p:nvSpPr>
        <p:spPr>
          <a:xfrm>
            <a:off x="0" y="990600"/>
            <a:ext cx="9144000" cy="5867400"/>
          </a:xfrm>
          <a:solidFill>
            <a:schemeClr val="tx1"/>
          </a:solidFill>
        </p:spPr>
        <p:txBody>
          <a:bodyPr>
            <a:normAutofit/>
          </a:bodyPr>
          <a:lstStyle/>
          <a:p>
            <a:pPr algn="just"/>
            <a:endParaRPr lang="hi-IN" sz="2400" dirty="0" smtClean="0">
              <a:solidFill>
                <a:schemeClr val="bg1"/>
              </a:solidFill>
            </a:endParaRPr>
          </a:p>
          <a:p>
            <a:pPr algn="just"/>
            <a:r>
              <a:rPr lang="hi-IN" sz="2400" dirty="0" smtClean="0">
                <a:solidFill>
                  <a:schemeClr val="bg1"/>
                </a:solidFill>
              </a:rPr>
              <a:t>भूटिया भाषा को राजभाषा की मान्यता 1977 में प्राप्त हुई, इसके पश्चात सिक्किम में भूटिया भाषा के पठन-पाठन की एक समृद्ध परम्परा आरम्भ हुई।</a:t>
            </a:r>
          </a:p>
          <a:p>
            <a:pPr algn="just"/>
            <a:endParaRPr lang="hi-IN" sz="2400" dirty="0" smtClean="0">
              <a:solidFill>
                <a:schemeClr val="bg1"/>
              </a:solidFill>
            </a:endParaRPr>
          </a:p>
          <a:p>
            <a:pPr algn="just"/>
            <a:r>
              <a:rPr lang="hi-IN" sz="2400" dirty="0" smtClean="0">
                <a:solidFill>
                  <a:schemeClr val="bg1"/>
                </a:solidFill>
              </a:rPr>
              <a:t>बीसवीं शताब्दी के प्रारम्भ से भूटिया भाषा के अध्ययन -अध्यापन के उद्देश्य को ध्यान में रखकर भूटिया बोर्डिंग स्कूल की स्थापना की गयी। सन् 1987 में केंद्रीय माध्यमिक शिक्षा बोर्ड ने भूटिया भाषा को माध्यमिक और उच्चतर माध्यमिक श्रेणी के लिए मान्यता प्रदान की। </a:t>
            </a:r>
          </a:p>
          <a:p>
            <a:pPr algn="just"/>
            <a:endParaRPr lang="hi-IN" sz="2400" dirty="0" smtClean="0">
              <a:solidFill>
                <a:schemeClr val="bg1"/>
              </a:solidFill>
            </a:endParaRPr>
          </a:p>
          <a:p>
            <a:pPr algn="just"/>
            <a:r>
              <a:rPr lang="hi-IN" sz="2400" dirty="0" smtClean="0">
                <a:solidFill>
                  <a:schemeClr val="bg1"/>
                </a:solidFill>
              </a:rPr>
              <a:t>सन् 2000-01 में भूटिया भाषा को प्रमुख भारतीय भाषा के रूप में मान्यता मिली। 2008 में सिक्किम के राजकीय विश्वविद्यालय में ऐच्छिक विषय के रूप में इसका पाठ्यक्रम आरम्भ हुआ । </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
            <a:ext cx="9144000" cy="3276600"/>
          </a:xfrm>
          <a:blipFill>
            <a:blip r:embed="rId2"/>
            <a:tile tx="0" ty="0" sx="100000" sy="100000" flip="none" algn="tl"/>
          </a:blipFill>
        </p:spPr>
        <p:txBody>
          <a:bodyPr>
            <a:normAutofit fontScale="90000"/>
          </a:bodyPr>
          <a:lstStyle/>
          <a:p>
            <a:r>
              <a:rPr lang="hi-IN" b="1" dirty="0" smtClean="0">
                <a:solidFill>
                  <a:srgbClr val="FF0000"/>
                </a:solidFill>
              </a:rPr>
              <a:t>एक भारत श्रेष्ठ भारत के तहत आयोजित</a:t>
            </a:r>
            <a:r>
              <a:rPr lang="hi-IN" b="1" dirty="0" smtClean="0"/>
              <a:t/>
            </a:r>
            <a:br>
              <a:rPr lang="hi-IN" b="1" dirty="0" smtClean="0"/>
            </a:br>
            <a:r>
              <a:rPr lang="hi-IN" b="1" dirty="0" smtClean="0"/>
              <a:t> </a:t>
            </a:r>
            <a:r>
              <a:rPr lang="hi-IN" sz="6600" b="1" dirty="0" smtClean="0"/>
              <a:t/>
            </a:r>
            <a:br>
              <a:rPr lang="hi-IN" sz="6600" b="1" dirty="0" smtClean="0"/>
            </a:br>
            <a:r>
              <a:rPr lang="hi-IN" sz="6600" b="1" dirty="0" smtClean="0"/>
              <a:t>भाषा शिक्षण</a:t>
            </a:r>
            <a:r>
              <a:rPr lang="hi-IN" b="1" dirty="0" smtClean="0"/>
              <a:t/>
            </a:r>
            <a:br>
              <a:rPr lang="hi-IN" b="1" dirty="0" smtClean="0"/>
            </a:br>
            <a:r>
              <a:rPr lang="hi-IN" sz="3600" b="1" dirty="0" smtClean="0">
                <a:solidFill>
                  <a:schemeClr val="tx2"/>
                </a:solidFill>
              </a:rPr>
              <a:t>नेहरू युवा केंद्र संगठन, सिक्किम </a:t>
            </a:r>
            <a:endParaRPr lang="en-US" b="1" dirty="0">
              <a:solidFill>
                <a:schemeClr val="tx2"/>
              </a:solidFill>
            </a:endParaRPr>
          </a:p>
        </p:txBody>
      </p:sp>
      <p:sp>
        <p:nvSpPr>
          <p:cNvPr id="3" name="Subtitle 2"/>
          <p:cNvSpPr>
            <a:spLocks noGrp="1"/>
          </p:cNvSpPr>
          <p:nvPr>
            <p:ph type="subTitle" idx="1"/>
          </p:nvPr>
        </p:nvSpPr>
        <p:spPr>
          <a:xfrm>
            <a:off x="0" y="3124200"/>
            <a:ext cx="9144000" cy="3733800"/>
          </a:xfrm>
          <a:blipFill>
            <a:blip r:embed="rId3"/>
            <a:tile tx="0" ty="0" sx="100000" sy="100000" flip="none" algn="tl"/>
          </a:blipFill>
        </p:spPr>
        <p:txBody>
          <a:bodyPr>
            <a:normAutofit fontScale="92500" lnSpcReduction="10000"/>
          </a:bodyPr>
          <a:lstStyle/>
          <a:p>
            <a:endParaRPr lang="hi-IN" sz="2800" b="1" dirty="0" smtClean="0">
              <a:solidFill>
                <a:schemeClr val="tx2"/>
              </a:solidFill>
            </a:endParaRPr>
          </a:p>
          <a:p>
            <a:r>
              <a:rPr lang="hi-IN" sz="4100" b="1" dirty="0" smtClean="0">
                <a:solidFill>
                  <a:srgbClr val="FF0000"/>
                </a:solidFill>
              </a:rPr>
              <a:t>प्रस्तुतकर्ता</a:t>
            </a:r>
          </a:p>
          <a:p>
            <a:endParaRPr lang="hi-IN" sz="4100" b="1" dirty="0" smtClean="0">
              <a:solidFill>
                <a:srgbClr val="FF0000"/>
              </a:solidFill>
            </a:endParaRPr>
          </a:p>
          <a:p>
            <a:pPr algn="l"/>
            <a:r>
              <a:rPr lang="en-US" sz="2800" b="1" dirty="0" smtClean="0">
                <a:solidFill>
                  <a:schemeClr val="tx2"/>
                </a:solidFill>
              </a:rPr>
              <a:t>    </a:t>
            </a:r>
            <a:r>
              <a:rPr lang="hi-IN" sz="2800" b="1" dirty="0" smtClean="0">
                <a:solidFill>
                  <a:schemeClr val="tx2"/>
                </a:solidFill>
              </a:rPr>
              <a:t>डॉ</a:t>
            </a:r>
            <a:r>
              <a:rPr lang="hi-IN" sz="2800" b="1" dirty="0">
                <a:solidFill>
                  <a:schemeClr val="tx2"/>
                </a:solidFill>
              </a:rPr>
              <a:t>. प्रदीप </a:t>
            </a:r>
            <a:r>
              <a:rPr lang="hi-IN" sz="2800" b="1" dirty="0" smtClean="0">
                <a:solidFill>
                  <a:schemeClr val="tx2"/>
                </a:solidFill>
              </a:rPr>
              <a:t>त्रिपाठी</a:t>
            </a:r>
            <a:r>
              <a:rPr lang="en-US" sz="2800" b="1" dirty="0" smtClean="0">
                <a:solidFill>
                  <a:schemeClr val="tx2"/>
                </a:solidFill>
              </a:rPr>
              <a:t>				      </a:t>
            </a:r>
            <a:r>
              <a:rPr lang="hi-IN" sz="2800" b="1" dirty="0" smtClean="0">
                <a:solidFill>
                  <a:schemeClr val="tx2"/>
                </a:solidFill>
              </a:rPr>
              <a:t>ममता </a:t>
            </a:r>
            <a:r>
              <a:rPr lang="hi-IN" sz="2800" b="1" dirty="0">
                <a:solidFill>
                  <a:schemeClr val="tx2"/>
                </a:solidFill>
              </a:rPr>
              <a:t>अवस्थी </a:t>
            </a:r>
          </a:p>
          <a:p>
            <a:pPr algn="l"/>
            <a:r>
              <a:rPr lang="hi-IN" sz="2200" dirty="0">
                <a:solidFill>
                  <a:schemeClr val="accent2">
                    <a:lumMod val="50000"/>
                  </a:schemeClr>
                </a:solidFill>
              </a:rPr>
              <a:t>सहायक प्रोफेसर, हिंदी विभाग </a:t>
            </a:r>
            <a:r>
              <a:rPr lang="en-US" sz="2200" dirty="0" smtClean="0">
                <a:solidFill>
                  <a:schemeClr val="accent2">
                    <a:lumMod val="50000"/>
                  </a:schemeClr>
                </a:solidFill>
              </a:rPr>
              <a:t>			</a:t>
            </a:r>
            <a:r>
              <a:rPr lang="hi-IN" sz="2200" dirty="0" smtClean="0">
                <a:solidFill>
                  <a:schemeClr val="accent2">
                    <a:lumMod val="75000"/>
                  </a:schemeClr>
                </a:solidFill>
              </a:rPr>
              <a:t>रिसोर्स </a:t>
            </a:r>
            <a:r>
              <a:rPr lang="hi-IN" sz="2200" dirty="0">
                <a:solidFill>
                  <a:schemeClr val="accent2">
                    <a:lumMod val="75000"/>
                  </a:schemeClr>
                </a:solidFill>
              </a:rPr>
              <a:t>पर्सन, भाषा अनुभाग </a:t>
            </a:r>
            <a:endParaRPr lang="hi-IN" sz="2200" dirty="0" smtClean="0">
              <a:solidFill>
                <a:schemeClr val="accent2">
                  <a:lumMod val="75000"/>
                </a:schemeClr>
              </a:solidFill>
            </a:endParaRPr>
          </a:p>
          <a:p>
            <a:pPr algn="l"/>
            <a:r>
              <a:rPr lang="hi-IN" sz="2200" dirty="0" smtClean="0">
                <a:solidFill>
                  <a:schemeClr val="accent2">
                    <a:lumMod val="50000"/>
                  </a:schemeClr>
                </a:solidFill>
              </a:rPr>
              <a:t>सिक्किम </a:t>
            </a:r>
            <a:r>
              <a:rPr lang="hi-IN" sz="2200" dirty="0">
                <a:solidFill>
                  <a:schemeClr val="accent2">
                    <a:lumMod val="50000"/>
                  </a:schemeClr>
                </a:solidFill>
              </a:rPr>
              <a:t>विश्वविद्यालय, </a:t>
            </a:r>
            <a:r>
              <a:rPr lang="hi-IN" sz="2200" dirty="0" smtClean="0">
                <a:solidFill>
                  <a:schemeClr val="accent2">
                    <a:lumMod val="50000"/>
                  </a:schemeClr>
                </a:solidFill>
              </a:rPr>
              <a:t>गंगटोक</a:t>
            </a:r>
            <a:r>
              <a:rPr lang="en-US" sz="2200" dirty="0" smtClean="0">
                <a:solidFill>
                  <a:schemeClr val="accent2">
                    <a:lumMod val="50000"/>
                  </a:schemeClr>
                </a:solidFill>
              </a:rPr>
              <a:t>			</a:t>
            </a:r>
            <a:r>
              <a:rPr lang="hi-IN" sz="2800" dirty="0">
                <a:solidFill>
                  <a:schemeClr val="accent2">
                    <a:lumMod val="75000"/>
                  </a:schemeClr>
                </a:solidFill>
              </a:rPr>
              <a:t>शिक्षा विभाग, सिक्किम   </a:t>
            </a:r>
          </a:p>
          <a:p>
            <a:pPr algn="l"/>
            <a:endParaRPr lang="hi-IN" sz="2800" b="1" dirty="0" smtClean="0">
              <a:solidFill>
                <a:schemeClr val="tx2"/>
              </a:solidFill>
            </a:endParaRPr>
          </a:p>
          <a:p>
            <a:r>
              <a:rPr lang="hi-IN" sz="2200" b="1" dirty="0" smtClean="0">
                <a:solidFill>
                  <a:schemeClr val="accent2">
                    <a:lumMod val="50000"/>
                  </a:schemeClr>
                </a:solidFill>
              </a:rPr>
              <a:t>  </a:t>
            </a:r>
            <a:endParaRPr lang="hi-IN" sz="2200" b="1" dirty="0">
              <a:solidFill>
                <a:schemeClr val="accent2">
                  <a:lumMod val="50000"/>
                </a:schemeClr>
              </a:solidFill>
            </a:endParaRPr>
          </a:p>
        </p:txBody>
      </p:sp>
    </p:spTree>
    <p:extLst>
      <p:ext uri="{BB962C8B-B14F-4D97-AF65-F5344CB8AC3E}">
        <p14:creationId xmlns:p14="http://schemas.microsoft.com/office/powerpoint/2010/main" xmlns="" val="887982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solidFill>
            <a:srgbClr val="00B050"/>
          </a:solidFill>
        </p:spPr>
        <p:txBody>
          <a:bodyPr>
            <a:normAutofit/>
          </a:bodyPr>
          <a:lstStyle/>
          <a:p>
            <a:r>
              <a:rPr lang="hi-IN" dirty="0" smtClean="0"/>
              <a:t>जारी है… </a:t>
            </a:r>
            <a:endParaRPr lang="en-US" dirty="0"/>
          </a:p>
        </p:txBody>
      </p:sp>
      <p:sp>
        <p:nvSpPr>
          <p:cNvPr id="3" name="Content Placeholder 2"/>
          <p:cNvSpPr>
            <a:spLocks noGrp="1"/>
          </p:cNvSpPr>
          <p:nvPr>
            <p:ph idx="1"/>
          </p:nvPr>
        </p:nvSpPr>
        <p:spPr>
          <a:xfrm>
            <a:off x="0" y="990600"/>
            <a:ext cx="9144000" cy="5867400"/>
          </a:xfrm>
          <a:solidFill>
            <a:schemeClr val="tx1"/>
          </a:solidFill>
        </p:spPr>
        <p:txBody>
          <a:bodyPr>
            <a:normAutofit/>
          </a:bodyPr>
          <a:lstStyle/>
          <a:p>
            <a:pPr algn="just"/>
            <a:endParaRPr lang="hi-IN" sz="2400" dirty="0" smtClean="0"/>
          </a:p>
          <a:p>
            <a:pPr algn="just"/>
            <a:r>
              <a:rPr lang="hi-IN" sz="2400" dirty="0" smtClean="0">
                <a:solidFill>
                  <a:schemeClr val="bg1"/>
                </a:solidFill>
              </a:rPr>
              <a:t>1982 में सिक्किम से भूटिया भाषा की पहली पत्रिका प्रकाशित हुई जिसका नाम दातोई डेंजोंग था। </a:t>
            </a:r>
          </a:p>
          <a:p>
            <a:pPr algn="just"/>
            <a:endParaRPr lang="hi-IN" sz="2400" dirty="0" smtClean="0">
              <a:solidFill>
                <a:schemeClr val="bg1"/>
              </a:solidFill>
            </a:endParaRPr>
          </a:p>
          <a:p>
            <a:pPr algn="just"/>
            <a:r>
              <a:rPr lang="hi-IN" sz="2400" dirty="0" smtClean="0">
                <a:solidFill>
                  <a:schemeClr val="bg1"/>
                </a:solidFill>
              </a:rPr>
              <a:t>1985 में भूटिया कैलेंडर ‘लोतहो’ का प्रकाशन प्रारम्भ हुआ।</a:t>
            </a:r>
          </a:p>
          <a:p>
            <a:pPr algn="just">
              <a:buNone/>
            </a:pPr>
            <a:endParaRPr lang="hi-IN" sz="2400" dirty="0" smtClean="0">
              <a:solidFill>
                <a:schemeClr val="bg1"/>
              </a:solidFill>
            </a:endParaRPr>
          </a:p>
          <a:p>
            <a:pPr algn="just">
              <a:buNone/>
            </a:pPr>
            <a:r>
              <a:rPr lang="hi-IN" sz="2400" dirty="0" smtClean="0">
                <a:solidFill>
                  <a:srgbClr val="FFFF00"/>
                </a:solidFill>
              </a:rPr>
              <a:t>शैक्षणिक परिदृश्य- </a:t>
            </a:r>
          </a:p>
          <a:p>
            <a:pPr algn="just"/>
            <a:r>
              <a:rPr lang="hi-IN" sz="2400" dirty="0" smtClean="0">
                <a:solidFill>
                  <a:schemeClr val="bg1"/>
                </a:solidFill>
              </a:rPr>
              <a:t>अगले सत्र में सिक्किम विश्वविद्यालय में भूटिया भाषा में एम. ए. पाठ्यक्रम संचालित होता रहा है। </a:t>
            </a:r>
          </a:p>
          <a:p>
            <a:pPr algn="just"/>
            <a:endParaRPr lang="hi-IN" sz="2400" dirty="0" smtClean="0">
              <a:solidFill>
                <a:schemeClr val="bg1"/>
              </a:solidFill>
            </a:endParaRPr>
          </a:p>
          <a:p>
            <a:pPr algn="just"/>
            <a:r>
              <a:rPr lang="hi-IN" sz="2400" dirty="0" smtClean="0">
                <a:solidFill>
                  <a:schemeClr val="bg1"/>
                </a:solidFill>
              </a:rPr>
              <a:t>पीएच.डी पाठ्यक्रम का निर्माण कार्य प्रगति पर है।</a:t>
            </a:r>
          </a:p>
          <a:p>
            <a:pPr algn="just"/>
            <a:endParaRPr lang="hi-IN" sz="2400" dirty="0" smtClean="0">
              <a:solidFill>
                <a:schemeClr val="bg1"/>
              </a:solidFill>
            </a:endParaRPr>
          </a:p>
          <a:p>
            <a:pPr algn="just"/>
            <a:r>
              <a:rPr lang="hi-IN" sz="2400" dirty="0" smtClean="0">
                <a:solidFill>
                  <a:schemeClr val="bg1"/>
                </a:solidFill>
              </a:rPr>
              <a:t>वैश्विक स्तर पर पहचान (SU) </a:t>
            </a:r>
          </a:p>
          <a:p>
            <a:pPr algn="just"/>
            <a:endParaRPr lang="hi-IN" sz="2400" dirty="0" smtClean="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pPr algn="r"/>
            <a:r>
              <a:rPr lang="hi-IN" sz="3100" b="1" dirty="0" smtClean="0"/>
              <a:t>जारी है…</a:t>
            </a:r>
            <a:r>
              <a:rPr lang="hi-IN" dirty="0" smtClean="0"/>
              <a:t> </a:t>
            </a:r>
            <a:endParaRPr lang="en-US" dirty="0"/>
          </a:p>
        </p:txBody>
      </p:sp>
      <p:sp>
        <p:nvSpPr>
          <p:cNvPr id="3" name="Content Placeholder 2"/>
          <p:cNvSpPr>
            <a:spLocks noGrp="1"/>
          </p:cNvSpPr>
          <p:nvPr>
            <p:ph idx="1"/>
          </p:nvPr>
        </p:nvSpPr>
        <p:spPr>
          <a:xfrm>
            <a:off x="0" y="1066800"/>
            <a:ext cx="9144000" cy="5638800"/>
          </a:xfrm>
        </p:spPr>
        <p:txBody>
          <a:bodyPr>
            <a:normAutofit/>
          </a:bodyPr>
          <a:lstStyle/>
          <a:p>
            <a:endParaRPr lang="hi-IN" sz="2000" dirty="0" smtClean="0">
              <a:solidFill>
                <a:srgbClr val="C00000"/>
              </a:solidFill>
            </a:endParaRPr>
          </a:p>
          <a:p>
            <a:pPr>
              <a:buNone/>
            </a:pPr>
            <a:r>
              <a:rPr lang="hi-IN" sz="2000" dirty="0" smtClean="0">
                <a:solidFill>
                  <a:srgbClr val="C00000"/>
                </a:solidFill>
              </a:rPr>
              <a:t>	भूटिया भाषा में पर्यायवाची शब्दों का प्रयोग खूब प्रचलन में है। एक ही शब्द के लिए छोटे बड़े के मध्य भिन्न शब्दों का प्रयोग होता है। </a:t>
            </a:r>
          </a:p>
          <a:p>
            <a:endParaRPr lang="hi-IN" sz="2000" dirty="0" smtClean="0">
              <a:solidFill>
                <a:srgbClr val="C00000"/>
              </a:solidFill>
            </a:endParaRPr>
          </a:p>
          <a:p>
            <a:pPr>
              <a:buNone/>
            </a:pPr>
            <a:r>
              <a:rPr lang="hi-IN" sz="2000" dirty="0" smtClean="0">
                <a:solidFill>
                  <a:srgbClr val="C00000"/>
                </a:solidFill>
              </a:rPr>
              <a:t>   उदाहरण के लिए आँख शब्द, बच्चों या बराबर वालों की आँखों की बात करनी हो तो </a:t>
            </a:r>
            <a:r>
              <a:rPr lang="hi-IN" sz="2000" b="1" dirty="0" smtClean="0">
                <a:solidFill>
                  <a:srgbClr val="002060"/>
                </a:solidFill>
              </a:rPr>
              <a:t>मिदु</a:t>
            </a:r>
            <a:r>
              <a:rPr lang="hi-IN" sz="2000" dirty="0" smtClean="0">
                <a:solidFill>
                  <a:srgbClr val="C00000"/>
                </a:solidFill>
              </a:rPr>
              <a:t> कहेंगे। </a:t>
            </a:r>
          </a:p>
          <a:p>
            <a:pPr>
              <a:buNone/>
            </a:pPr>
            <a:endParaRPr lang="hi-IN" sz="2000" dirty="0" smtClean="0">
              <a:solidFill>
                <a:srgbClr val="C00000"/>
              </a:solidFill>
            </a:endParaRPr>
          </a:p>
          <a:p>
            <a:pPr>
              <a:buNone/>
            </a:pPr>
            <a:r>
              <a:rPr lang="hi-IN" sz="2000" dirty="0" smtClean="0">
                <a:solidFill>
                  <a:srgbClr val="C00000"/>
                </a:solidFill>
              </a:rPr>
              <a:t>  बड़ों की आँख की बात करनी हो तो </a:t>
            </a:r>
            <a:r>
              <a:rPr lang="hi-IN" sz="2400" b="1" dirty="0" smtClean="0">
                <a:solidFill>
                  <a:srgbClr val="002060"/>
                </a:solidFill>
              </a:rPr>
              <a:t>चेन</a:t>
            </a:r>
            <a:r>
              <a:rPr lang="hi-IN" sz="2000" dirty="0" smtClean="0">
                <a:solidFill>
                  <a:srgbClr val="C00000"/>
                </a:solidFill>
              </a:rPr>
              <a:t> कहेंगे। यह प्रयोग में भी खूब ध्यान दिया जाता है। </a:t>
            </a:r>
          </a:p>
          <a:p>
            <a:pPr>
              <a:buNone/>
            </a:pPr>
            <a:endParaRPr lang="hi-IN" sz="2000" dirty="0" smtClean="0">
              <a:solidFill>
                <a:srgbClr val="C00000"/>
              </a:solidFill>
            </a:endParaRPr>
          </a:p>
          <a:p>
            <a:pPr>
              <a:buNone/>
            </a:pPr>
            <a:r>
              <a:rPr lang="hi-IN" sz="2000" dirty="0" smtClean="0">
                <a:solidFill>
                  <a:srgbClr val="C00000"/>
                </a:solidFill>
              </a:rPr>
              <a:t>   भूटिया भाषा युवाओं के मध्य प्रचलन में कम है परंतु आज अपनी जातीय अस्मिता के प्रति सजगता देखी जा रही है इसलिए अपनी भाषा संस्कृति के प्रति मोह धीरे धीरे विकसित हो रहा है और उसके संरक्षण संवर्धन की दिशा में सोचा जा रहा है।</a:t>
            </a:r>
            <a:endParaRPr lang="en-US" sz="2000" dirty="0" smtClean="0">
              <a:solidFill>
                <a:srgbClr val="C00000"/>
              </a:solidFill>
            </a:endParaRP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भूटिया.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715962"/>
          </a:xfrm>
          <a:solidFill>
            <a:schemeClr val="accent2"/>
          </a:solidFill>
        </p:spPr>
        <p:txBody>
          <a:bodyPr>
            <a:normAutofit fontScale="90000"/>
          </a:bodyPr>
          <a:lstStyle/>
          <a:p>
            <a:r>
              <a:rPr lang="hi-IN" dirty="0" smtClean="0"/>
              <a:t>लेप्चा भाषा: संक्षिप्त परिचय </a:t>
            </a:r>
            <a:endParaRPr lang="en-US" dirty="0"/>
          </a:p>
        </p:txBody>
      </p:sp>
      <p:sp>
        <p:nvSpPr>
          <p:cNvPr id="3" name="Content Placeholder 2"/>
          <p:cNvSpPr>
            <a:spLocks noGrp="1"/>
          </p:cNvSpPr>
          <p:nvPr>
            <p:ph idx="1"/>
          </p:nvPr>
        </p:nvSpPr>
        <p:spPr>
          <a:xfrm>
            <a:off x="0" y="1371600"/>
            <a:ext cx="9144000" cy="5486400"/>
          </a:xfrm>
          <a:solidFill>
            <a:schemeClr val="tx1"/>
          </a:solidFill>
        </p:spPr>
        <p:txBody>
          <a:bodyPr>
            <a:normAutofit/>
          </a:bodyPr>
          <a:lstStyle/>
          <a:p>
            <a:endParaRPr lang="hi-IN" sz="2400" dirty="0" smtClean="0">
              <a:solidFill>
                <a:srgbClr val="FFFF00"/>
              </a:solidFill>
            </a:endParaRPr>
          </a:p>
          <a:p>
            <a:r>
              <a:rPr lang="hi-IN" sz="2400" dirty="0" smtClean="0">
                <a:solidFill>
                  <a:srgbClr val="FFFF00"/>
                </a:solidFill>
              </a:rPr>
              <a:t>ऐसी मान्यता है लेप्चा भाषा विश्व की प्राचीनतम भाषाओं में से एक है। इसे हिब्रू और संस्कृत भाषा के समकालीन माना गया है। </a:t>
            </a:r>
          </a:p>
          <a:p>
            <a:endParaRPr lang="hi-IN" sz="2400" dirty="0" smtClean="0">
              <a:solidFill>
                <a:srgbClr val="FFFF00"/>
              </a:solidFill>
            </a:endParaRPr>
          </a:p>
          <a:p>
            <a:endParaRPr lang="hi-IN" sz="2400" dirty="0" smtClean="0">
              <a:solidFill>
                <a:srgbClr val="FFFF00"/>
              </a:solidFill>
            </a:endParaRPr>
          </a:p>
          <a:p>
            <a:r>
              <a:rPr lang="hi-IN" sz="2400" dirty="0" smtClean="0">
                <a:solidFill>
                  <a:srgbClr val="FFFF00"/>
                </a:solidFill>
              </a:rPr>
              <a:t>लेप्चा समुदाय अपनी भाषा को रोंगरींग कहते हैं। </a:t>
            </a:r>
          </a:p>
          <a:p>
            <a:endParaRPr lang="hi-IN" sz="2400" dirty="0" smtClean="0">
              <a:solidFill>
                <a:srgbClr val="FFFF00"/>
              </a:solidFill>
            </a:endParaRPr>
          </a:p>
          <a:p>
            <a:endParaRPr lang="hi-IN" sz="2400" dirty="0" smtClean="0">
              <a:solidFill>
                <a:srgbClr val="FFFF00"/>
              </a:solidFill>
            </a:endParaRPr>
          </a:p>
          <a:p>
            <a:r>
              <a:rPr lang="hi-IN" sz="2400" dirty="0" smtClean="0">
                <a:solidFill>
                  <a:srgbClr val="FFFF00"/>
                </a:solidFill>
              </a:rPr>
              <a:t>सिक्किम जब एक स्वतंत्र देश था, लेप्चा समुदाय इसे रेंजोंग कहकर संबोधित करते थे। </a:t>
            </a:r>
            <a:endParaRPr lang="en-US" sz="2400" dirty="0">
              <a:solidFill>
                <a:srgbClr val="FFFF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EPCHA.jpg"/>
          <p:cNvPicPr>
            <a:picLocks noGrp="1" noChangeAspect="1"/>
          </p:cNvPicPr>
          <p:nvPr>
            <p:ph idx="1"/>
          </p:nvPr>
        </p:nvPicPr>
        <p:blipFill>
          <a:blip r:embed="rId2"/>
          <a:stretch>
            <a:fillRect/>
          </a:stretch>
        </p:blipFill>
        <p:spPr>
          <a:xfrm>
            <a:off x="0" y="0"/>
            <a:ext cx="9143999" cy="6858000"/>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लेप्चा डांस.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chemeClr val="tx1"/>
          </a:solidFill>
        </p:spPr>
        <p:txBody>
          <a:bodyPr>
            <a:normAutofit/>
          </a:bodyPr>
          <a:lstStyle/>
          <a:p>
            <a:r>
              <a:rPr lang="hi-IN" dirty="0" smtClean="0">
                <a:solidFill>
                  <a:schemeClr val="bg1"/>
                </a:solidFill>
              </a:rPr>
              <a:t>जारी है… </a:t>
            </a:r>
            <a:endParaRPr lang="en-US" dirty="0">
              <a:solidFill>
                <a:schemeClr val="bg1"/>
              </a:solidFill>
            </a:endParaRPr>
          </a:p>
        </p:txBody>
      </p:sp>
      <p:sp>
        <p:nvSpPr>
          <p:cNvPr id="3" name="Content Placeholder 2"/>
          <p:cNvSpPr>
            <a:spLocks noGrp="1"/>
          </p:cNvSpPr>
          <p:nvPr>
            <p:ph idx="1"/>
          </p:nvPr>
        </p:nvSpPr>
        <p:spPr>
          <a:xfrm>
            <a:off x="0" y="1066800"/>
            <a:ext cx="9144000" cy="5638800"/>
          </a:xfrm>
        </p:spPr>
        <p:txBody>
          <a:bodyPr>
            <a:normAutofit/>
          </a:bodyPr>
          <a:lstStyle/>
          <a:p>
            <a:pPr>
              <a:buNone/>
            </a:pPr>
            <a:endParaRPr lang="hi-IN" sz="2400" dirty="0" smtClean="0"/>
          </a:p>
          <a:p>
            <a:r>
              <a:rPr lang="hi-IN" sz="2400" dirty="0" smtClean="0"/>
              <a:t>ऐसा माना जाता है कि यह भाषा शांतिप्रिय और सज्जन लोगों के द्वारा बोली जाती है।</a:t>
            </a:r>
          </a:p>
          <a:p>
            <a:pPr>
              <a:buNone/>
            </a:pPr>
            <a:endParaRPr lang="hi-IN" sz="2400" dirty="0" smtClean="0"/>
          </a:p>
          <a:p>
            <a:r>
              <a:rPr lang="hi-IN" sz="2400" dirty="0" smtClean="0"/>
              <a:t>इसके भौगोलिक क्षेत्र को सिक्किम में रोंजोंगमू, नेपाल में इलाममू, भूटान में प्रोमू और कलिंगपोंग में दामसांगमू के नाम से जाना जाता है। </a:t>
            </a:r>
          </a:p>
          <a:p>
            <a:endParaRPr lang="hi-IN" sz="2400" dirty="0" smtClean="0"/>
          </a:p>
          <a:p>
            <a:r>
              <a:rPr lang="hi-IN" sz="2400" dirty="0" smtClean="0"/>
              <a:t>सिक्किम में इनकी आबादी 40 हजार के करीब है। </a:t>
            </a:r>
          </a:p>
          <a:p>
            <a:endParaRPr lang="hi-IN" sz="2400" dirty="0" smtClean="0"/>
          </a:p>
          <a:p>
            <a:r>
              <a:rPr lang="hi-IN" sz="2400" dirty="0" smtClean="0"/>
              <a:t>शैक्षणिक स्तर पर प्राथमिक से उच्च शिक्षा तक के पाठ्यक्रम </a:t>
            </a:r>
          </a:p>
          <a:p>
            <a:endParaRPr lang="hi-IN" sz="2400" dirty="0" smtClean="0"/>
          </a:p>
          <a:p>
            <a:endParaRPr lang="hi-IN" sz="24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chemeClr val="tx1"/>
          </a:solidFill>
        </p:spPr>
        <p:txBody>
          <a:bodyPr>
            <a:normAutofit/>
          </a:bodyPr>
          <a:lstStyle/>
          <a:p>
            <a:r>
              <a:rPr lang="hi-IN" dirty="0" smtClean="0">
                <a:solidFill>
                  <a:schemeClr val="bg1"/>
                </a:solidFill>
              </a:rPr>
              <a:t>जारी है… </a:t>
            </a:r>
            <a:endParaRPr lang="en-US" dirty="0">
              <a:solidFill>
                <a:schemeClr val="bg1"/>
              </a:solidFill>
            </a:endParaRPr>
          </a:p>
        </p:txBody>
      </p:sp>
      <p:sp>
        <p:nvSpPr>
          <p:cNvPr id="3" name="Content Placeholder 2"/>
          <p:cNvSpPr>
            <a:spLocks noGrp="1"/>
          </p:cNvSpPr>
          <p:nvPr>
            <p:ph idx="1"/>
          </p:nvPr>
        </p:nvSpPr>
        <p:spPr>
          <a:xfrm>
            <a:off x="0" y="914400"/>
            <a:ext cx="9144000" cy="5943600"/>
          </a:xfrm>
          <a:solidFill>
            <a:schemeClr val="accent3">
              <a:lumMod val="60000"/>
              <a:lumOff val="40000"/>
            </a:schemeClr>
          </a:solidFill>
        </p:spPr>
        <p:txBody>
          <a:bodyPr>
            <a:normAutofit lnSpcReduction="10000"/>
          </a:bodyPr>
          <a:lstStyle/>
          <a:p>
            <a:pPr algn="just"/>
            <a:r>
              <a:rPr lang="hi-IN" sz="2800" dirty="0" smtClean="0"/>
              <a:t>जनरल GB मोनवारिंग ने लेप्चा व्याकरण पर उत्कृष्ट कार्य किया है। </a:t>
            </a:r>
          </a:p>
          <a:p>
            <a:pPr algn="just"/>
            <a:endParaRPr lang="hi-IN" sz="2800" dirty="0" smtClean="0"/>
          </a:p>
          <a:p>
            <a:pPr algn="just"/>
            <a:r>
              <a:rPr lang="hi-IN" sz="2800" dirty="0" smtClean="0"/>
              <a:t>ग्रियर्सन लिङ्ग्विस्टिक सर्वे ऑफ इंडिया (1909) के अनुसार लेप्चा तिब्बती बर्मी समूह की भाषा मानी गई है। </a:t>
            </a:r>
          </a:p>
          <a:p>
            <a:pPr algn="just"/>
            <a:endParaRPr lang="hi-IN" sz="2800" dirty="0" smtClean="0"/>
          </a:p>
          <a:p>
            <a:pPr algn="just"/>
            <a:r>
              <a:rPr lang="hi-IN" sz="2800" dirty="0" smtClean="0"/>
              <a:t>लेप्चा भाषा की लिपि को मेनसलोंग कहा जाता है।</a:t>
            </a:r>
          </a:p>
          <a:p>
            <a:pPr algn="just">
              <a:buNone/>
            </a:pPr>
            <a:r>
              <a:rPr lang="hi-IN" sz="2800" dirty="0" smtClean="0"/>
              <a:t> </a:t>
            </a:r>
          </a:p>
          <a:p>
            <a:pPr algn="just"/>
            <a:r>
              <a:rPr lang="hi-IN" sz="2800" dirty="0" smtClean="0"/>
              <a:t>इस लिपि को बनाने वाले प्रथम व्यक्ति थिकुङ्ग मनसालोंग थे। </a:t>
            </a:r>
          </a:p>
          <a:p>
            <a:pPr algn="just"/>
            <a:endParaRPr lang="hi-IN" sz="2800" dirty="0" smtClean="0"/>
          </a:p>
          <a:p>
            <a:pPr algn="just"/>
            <a:r>
              <a:rPr lang="hi-IN" sz="2800" dirty="0" smtClean="0"/>
              <a:t>कई विद्वानों का मंतव्य है कि इस लिपि का आविष्कार तुरगे सायुङ्ग, गोले तांगराप और छाकदोर नामग्येल द्वारा किया गया है। </a:t>
            </a:r>
            <a:r>
              <a:rPr lang="hi-IN" dirty="0" smtClean="0"/>
              <a:t>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rgbClr val="00B050"/>
          </a:solidFill>
        </p:spPr>
        <p:txBody>
          <a:bodyPr>
            <a:normAutofit/>
          </a:bodyPr>
          <a:lstStyle/>
          <a:p>
            <a:r>
              <a:rPr lang="hi-IN" sz="4000" dirty="0" smtClean="0">
                <a:solidFill>
                  <a:srgbClr val="FFFF00"/>
                </a:solidFill>
              </a:rPr>
              <a:t>लिंबू भाषा : संक्षिप्त परिचय </a:t>
            </a:r>
            <a:endParaRPr lang="en-US" sz="4000" dirty="0">
              <a:solidFill>
                <a:srgbClr val="FFFF00"/>
              </a:solidFill>
            </a:endParaRPr>
          </a:p>
        </p:txBody>
      </p:sp>
      <p:sp>
        <p:nvSpPr>
          <p:cNvPr id="3" name="Content Placeholder 2"/>
          <p:cNvSpPr>
            <a:spLocks noGrp="1"/>
          </p:cNvSpPr>
          <p:nvPr>
            <p:ph idx="1"/>
          </p:nvPr>
        </p:nvSpPr>
        <p:spPr>
          <a:xfrm>
            <a:off x="0" y="1219200"/>
            <a:ext cx="9144000" cy="5638800"/>
          </a:xfrm>
          <a:solidFill>
            <a:schemeClr val="tx1"/>
          </a:solidFill>
        </p:spPr>
        <p:txBody>
          <a:bodyPr>
            <a:normAutofit fontScale="92500" lnSpcReduction="10000"/>
          </a:bodyPr>
          <a:lstStyle/>
          <a:p>
            <a:pPr algn="just"/>
            <a:endParaRPr lang="hi-IN" sz="2400" dirty="0" smtClean="0">
              <a:solidFill>
                <a:schemeClr val="bg1"/>
              </a:solidFill>
            </a:endParaRPr>
          </a:p>
          <a:p>
            <a:pPr algn="just"/>
            <a:r>
              <a:rPr lang="hi-IN" sz="2400" dirty="0" smtClean="0">
                <a:solidFill>
                  <a:schemeClr val="bg1"/>
                </a:solidFill>
              </a:rPr>
              <a:t>किरात लिंबू भाषा की अपनी लिपि है जिसे सिरीजंगा कहा जाता है। 09वीं शताब्दी में प्रसिद्ध राजा सिरिजंगा ने इस लिपि का अन्वेषण किया। इसलिए इन्हीं के नाम पर इसका नाम सीरिजंगा पड़ा। </a:t>
            </a:r>
          </a:p>
          <a:p>
            <a:pPr algn="just">
              <a:buNone/>
            </a:pPr>
            <a:endParaRPr lang="hi-IN" sz="2400" dirty="0" smtClean="0">
              <a:solidFill>
                <a:schemeClr val="bg1"/>
              </a:solidFill>
            </a:endParaRPr>
          </a:p>
          <a:p>
            <a:pPr algn="just"/>
            <a:r>
              <a:rPr lang="hi-IN" sz="2400" dirty="0" smtClean="0">
                <a:solidFill>
                  <a:schemeClr val="bg1"/>
                </a:solidFill>
              </a:rPr>
              <a:t>बाद में सुल्जी कैम्बल, हडसन, बाजवीर थलंग, चेम्जोंग और बी. बी. सुब्बा के प्रयास से इस लिपि का उत्तरोत्तर विकास हुआ। </a:t>
            </a:r>
          </a:p>
          <a:p>
            <a:pPr algn="just"/>
            <a:endParaRPr lang="hi-IN" sz="2400" dirty="0" smtClean="0">
              <a:solidFill>
                <a:schemeClr val="bg1"/>
              </a:solidFill>
            </a:endParaRPr>
          </a:p>
          <a:p>
            <a:pPr algn="just"/>
            <a:r>
              <a:rPr lang="hi-IN" sz="2400" dirty="0" smtClean="0">
                <a:solidFill>
                  <a:schemeClr val="bg1"/>
                </a:solidFill>
              </a:rPr>
              <a:t>मुख्यतः सिक्किम, दार्जिलिंग एवं कलिंगपोंग में इस समुदाय के लोग निवास करते हैं। </a:t>
            </a:r>
          </a:p>
          <a:p>
            <a:pPr algn="just"/>
            <a:endParaRPr lang="hi-IN" sz="2400" dirty="0" smtClean="0">
              <a:solidFill>
                <a:schemeClr val="bg1"/>
              </a:solidFill>
            </a:endParaRPr>
          </a:p>
          <a:p>
            <a:pPr algn="just"/>
            <a:r>
              <a:rPr lang="hi-IN" sz="2400" dirty="0" smtClean="0">
                <a:solidFill>
                  <a:schemeClr val="bg1"/>
                </a:solidFill>
              </a:rPr>
              <a:t>शैक्षणिक स्तर पर देखा जाय तो लिंबू भाषा का प्राथमिक स्तर से लेकर उच्च शिक्षा तक इसका पठन पाठन होता है। </a:t>
            </a:r>
          </a:p>
          <a:p>
            <a:pPr algn="just"/>
            <a:endParaRPr lang="hi-IN" sz="1900" dirty="0" smtClean="0">
              <a:solidFill>
                <a:srgbClr val="FFFF00"/>
              </a:solidFill>
            </a:endParaRPr>
          </a:p>
          <a:p>
            <a:r>
              <a:rPr lang="hi-IN" sz="2600" dirty="0" smtClean="0">
                <a:solidFill>
                  <a:srgbClr val="FFFF00"/>
                </a:solidFill>
              </a:rPr>
              <a:t>सिक्किम विश्वविद्यालय में इस भाषा में एम. ए. पाठ्यक्रम संचालित हो रहा है।  (Ph. D)</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solidFill>
            <a:schemeClr val="bg2">
              <a:lumMod val="50000"/>
            </a:schemeClr>
          </a:solidFill>
        </p:spPr>
        <p:txBody>
          <a:bodyPr>
            <a:normAutofit/>
          </a:bodyPr>
          <a:lstStyle/>
          <a:p>
            <a:r>
              <a:rPr lang="hi-IN" dirty="0" smtClean="0"/>
              <a:t>जारी है… </a:t>
            </a:r>
            <a:endParaRPr lang="en-US" dirty="0"/>
          </a:p>
        </p:txBody>
      </p:sp>
      <p:sp>
        <p:nvSpPr>
          <p:cNvPr id="3" name="Content Placeholder 2"/>
          <p:cNvSpPr>
            <a:spLocks noGrp="1"/>
          </p:cNvSpPr>
          <p:nvPr>
            <p:ph idx="1"/>
          </p:nvPr>
        </p:nvSpPr>
        <p:spPr>
          <a:xfrm>
            <a:off x="0" y="1066800"/>
            <a:ext cx="9144000" cy="5791200"/>
          </a:xfrm>
          <a:solidFill>
            <a:schemeClr val="accent2">
              <a:lumMod val="40000"/>
              <a:lumOff val="60000"/>
            </a:schemeClr>
          </a:solidFill>
        </p:spPr>
        <p:txBody>
          <a:bodyPr>
            <a:normAutofit/>
          </a:bodyPr>
          <a:lstStyle/>
          <a:p>
            <a:endParaRPr lang="hi-IN" sz="2400" dirty="0" smtClean="0"/>
          </a:p>
          <a:p>
            <a:endParaRPr lang="hi-IN" sz="2400" dirty="0" smtClean="0"/>
          </a:p>
          <a:p>
            <a:r>
              <a:rPr lang="hi-IN" sz="2400" dirty="0" smtClean="0"/>
              <a:t>लिंबू भाषा की पहली पत्रिका कोम </a:t>
            </a:r>
          </a:p>
          <a:p>
            <a:pPr>
              <a:buNone/>
            </a:pPr>
            <a:r>
              <a:rPr lang="hi-IN" sz="2400" dirty="0" smtClean="0"/>
              <a:t>	(KOM) दार्जिलिंग से प्रकाशित हुई।</a:t>
            </a:r>
          </a:p>
          <a:p>
            <a:endParaRPr lang="hi-IN" sz="2400" dirty="0" smtClean="0"/>
          </a:p>
          <a:p>
            <a:endParaRPr lang="hi-IN" sz="2400" dirty="0" smtClean="0"/>
          </a:p>
          <a:p>
            <a:r>
              <a:rPr lang="hi-IN" sz="2400" dirty="0" smtClean="0"/>
              <a:t>कविता, कहानी, नाटक उपन्यास</a:t>
            </a:r>
          </a:p>
          <a:p>
            <a:pPr>
              <a:buNone/>
            </a:pPr>
            <a:r>
              <a:rPr lang="hi-IN" sz="2400" dirty="0" smtClean="0"/>
              <a:t>  सहित सभी विधाओं में इनका </a:t>
            </a:r>
          </a:p>
          <a:p>
            <a:pPr>
              <a:buNone/>
            </a:pPr>
            <a:r>
              <a:rPr lang="hi-IN" sz="2400" dirty="0" smtClean="0"/>
              <a:t>	समृद्ध साहित्य है।  </a:t>
            </a:r>
            <a:endParaRPr lang="en-US" sz="2400" dirty="0"/>
          </a:p>
        </p:txBody>
      </p:sp>
      <p:pic>
        <p:nvPicPr>
          <p:cNvPr id="4" name="Picture 3" descr="लिम्बू डांस.jpg"/>
          <p:cNvPicPr>
            <a:picLocks noChangeAspect="1"/>
          </p:cNvPicPr>
          <p:nvPr/>
        </p:nvPicPr>
        <p:blipFill>
          <a:blip r:embed="rId2"/>
          <a:stretch>
            <a:fillRect/>
          </a:stretch>
        </p:blipFill>
        <p:spPr>
          <a:xfrm>
            <a:off x="4648200" y="1600200"/>
            <a:ext cx="4495800" cy="472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blipFill>
            <a:blip r:embed="rId3"/>
            <a:tile tx="0" ty="0" sx="100000" sy="100000" flip="none" algn="tl"/>
          </a:blipFill>
        </p:spPr>
        <p:txBody>
          <a:bodyPr>
            <a:normAutofit/>
          </a:bodyPr>
          <a:lstStyle/>
          <a:p>
            <a:r>
              <a:rPr lang="hi-IN" dirty="0" smtClean="0"/>
              <a:t>एक भारत श्रेष्ठ भारत की संकल्पना </a:t>
            </a:r>
            <a:endParaRPr lang="en-US" dirty="0"/>
          </a:p>
        </p:txBody>
      </p:sp>
      <p:sp>
        <p:nvSpPr>
          <p:cNvPr id="3" name="Content Placeholder 2"/>
          <p:cNvSpPr>
            <a:spLocks noGrp="1"/>
          </p:cNvSpPr>
          <p:nvPr>
            <p:ph idx="1"/>
          </p:nvPr>
        </p:nvSpPr>
        <p:spPr>
          <a:xfrm>
            <a:off x="0" y="1143000"/>
            <a:ext cx="9144000" cy="5715000"/>
          </a:xfrm>
          <a:blipFill>
            <a:blip r:embed="rId4"/>
            <a:tile tx="0" ty="0" sx="100000" sy="100000" flip="none" algn="tl"/>
          </a:blipFill>
        </p:spPr>
        <p:txBody>
          <a:bodyPr>
            <a:normAutofit/>
          </a:bodyPr>
          <a:lstStyle/>
          <a:p>
            <a:endParaRPr lang="hi-IN" dirty="0" smtClean="0"/>
          </a:p>
          <a:p>
            <a:r>
              <a:rPr lang="hi-IN" sz="2800" dirty="0" smtClean="0"/>
              <a:t>31 अक्टूबर- 2015 को सरदार पटेल की 140वीं  जयंती पर घोषणा की </a:t>
            </a:r>
            <a:r>
              <a:rPr lang="hi-IN" sz="2800" smtClean="0"/>
              <a:t>गई</a:t>
            </a:r>
            <a:r>
              <a:rPr lang="hi-IN" sz="2800" smtClean="0"/>
              <a:t>।</a:t>
            </a:r>
            <a:endParaRPr lang="hi-IN" sz="2800" dirty="0" smtClean="0"/>
          </a:p>
          <a:p>
            <a:endParaRPr lang="hi-IN" sz="2800" dirty="0" smtClean="0"/>
          </a:p>
          <a:p>
            <a:r>
              <a:rPr lang="hi-IN" sz="2800" dirty="0" smtClean="0"/>
              <a:t>इसके तहत प्रत्येक वर्ष दो अलग-अलग राज्यों को एक दूसरे की </a:t>
            </a:r>
            <a:r>
              <a:rPr lang="hi-IN" sz="2800" b="1" dirty="0" smtClean="0"/>
              <a:t>भाषा</a:t>
            </a:r>
            <a:r>
              <a:rPr lang="hi-IN" sz="2800" dirty="0" smtClean="0"/>
              <a:t>, </a:t>
            </a:r>
            <a:r>
              <a:rPr lang="hi-IN" sz="2800" b="1" dirty="0" smtClean="0"/>
              <a:t>संस्कृति</a:t>
            </a:r>
            <a:r>
              <a:rPr lang="hi-IN" sz="2800" dirty="0" smtClean="0"/>
              <a:t>, </a:t>
            </a:r>
            <a:r>
              <a:rPr lang="hi-IN" sz="2800" b="1" dirty="0" smtClean="0"/>
              <a:t>साहित्य</a:t>
            </a:r>
            <a:r>
              <a:rPr lang="hi-IN" sz="2800" dirty="0" smtClean="0"/>
              <a:t> एवं </a:t>
            </a:r>
            <a:r>
              <a:rPr lang="hi-IN" sz="2800" b="1" dirty="0" smtClean="0"/>
              <a:t>परंपरा</a:t>
            </a:r>
            <a:r>
              <a:rPr lang="hi-IN" sz="2800" dirty="0" smtClean="0"/>
              <a:t> को आपस में साझा करने के उद्देश्य से जोड़ा जाता है। (आत्मसात)</a:t>
            </a:r>
          </a:p>
          <a:p>
            <a:endParaRPr lang="hi-IN" sz="2800" dirty="0" smtClean="0"/>
          </a:p>
          <a:p>
            <a:r>
              <a:rPr lang="hi-IN" sz="2800" dirty="0" smtClean="0"/>
              <a:t>वर्ष 2020 में दिल्ली को सिक्किम एवं राजस्थान को असम पंजाब को आन्ध्रप्रदेश…… के साथ जोड़ा गया। </a:t>
            </a:r>
            <a:endParaRPr 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लिम्बू.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0E8F4A03-61C2-4018-960C-546252386F38}"/>
              </a:ext>
            </a:extLst>
          </p:cNvPr>
          <p:cNvSpPr>
            <a:spLocks noGrp="1"/>
          </p:cNvSpPr>
          <p:nvPr>
            <p:ph idx="1"/>
          </p:nvPr>
        </p:nvSpPr>
        <p:spPr>
          <a:xfrm>
            <a:off x="0" y="152400"/>
            <a:ext cx="9144000" cy="6705600"/>
          </a:xfrm>
        </p:spPr>
        <p:txBody>
          <a:bodyPr>
            <a:normAutofit/>
          </a:bodyPr>
          <a:lstStyle/>
          <a:p>
            <a:endParaRPr lang="hi-IN" sz="2400" dirty="0" smtClean="0"/>
          </a:p>
          <a:p>
            <a:pPr marL="0" indent="0">
              <a:buNone/>
            </a:pPr>
            <a:r>
              <a:rPr lang="hi-IN" sz="2400" dirty="0" smtClean="0"/>
              <a:t> </a:t>
            </a:r>
          </a:p>
          <a:p>
            <a:pPr marL="0" indent="0"/>
            <a:r>
              <a:rPr lang="hi-IN" sz="2400" dirty="0" smtClean="0">
                <a:solidFill>
                  <a:srgbClr val="002060"/>
                </a:solidFill>
              </a:rPr>
              <a:t> भाषा का विकास और </a:t>
            </a:r>
            <a:r>
              <a:rPr lang="hi-IN" sz="2400" b="1" dirty="0" smtClean="0">
                <a:solidFill>
                  <a:srgbClr val="002060"/>
                </a:solidFill>
              </a:rPr>
              <a:t>नई शिक्षा नीति</a:t>
            </a:r>
          </a:p>
          <a:p>
            <a:endParaRPr lang="hi-IN" sz="2400" dirty="0" smtClean="0"/>
          </a:p>
          <a:p>
            <a:r>
              <a:rPr lang="hi-IN" sz="2400" dirty="0" smtClean="0"/>
              <a:t>क्षेत्रीय भाषा की महत्ता </a:t>
            </a:r>
          </a:p>
          <a:p>
            <a:endParaRPr lang="hi-IN" sz="2400" dirty="0" smtClean="0"/>
          </a:p>
          <a:p>
            <a:r>
              <a:rPr lang="hi-IN" sz="2400" dirty="0" smtClean="0"/>
              <a:t>बेसिक आइडिया मातृभाषा में आती है। </a:t>
            </a:r>
            <a:r>
              <a:rPr lang="hi-IN" sz="2400" b="1" dirty="0" smtClean="0"/>
              <a:t>दुनिया में जो विज्ञान ने प्रगति की है, उनकी शिक्षा मातृभाषा में है। </a:t>
            </a:r>
          </a:p>
          <a:p>
            <a:endParaRPr lang="hi-IN" sz="2400" dirty="0" smtClean="0"/>
          </a:p>
          <a:p>
            <a:pPr>
              <a:buNone/>
            </a:pPr>
            <a:r>
              <a:rPr lang="hi-IN" sz="2400" dirty="0" smtClean="0"/>
              <a:t>भाषा का विस्तार- </a:t>
            </a:r>
          </a:p>
          <a:p>
            <a:r>
              <a:rPr lang="hi-IN" sz="2400" b="1" dirty="0" smtClean="0"/>
              <a:t>भाषा को रोजगार </a:t>
            </a:r>
            <a:r>
              <a:rPr lang="hi-IN" sz="2400" dirty="0" smtClean="0"/>
              <a:t>से जोड़कर उसे संरक्षित किया जा सकता है।</a:t>
            </a:r>
          </a:p>
          <a:p>
            <a:endParaRPr lang="hi-IN" sz="2400" dirty="0" smtClean="0"/>
          </a:p>
          <a:p>
            <a:r>
              <a:rPr lang="hi-IN" sz="2400" dirty="0" smtClean="0"/>
              <a:t>स्थानीय भाषाओं के विस्तार में अनुवाद की भूमिका    </a:t>
            </a:r>
          </a:p>
          <a:p>
            <a:pPr>
              <a:buNone/>
            </a:pPr>
            <a:endParaRPr lang="hi-IN" sz="2400" dirty="0" smtClean="0"/>
          </a:p>
          <a:p>
            <a:pPr marL="0" indent="0">
              <a:buNone/>
            </a:pPr>
            <a:endParaRPr lang="hi-IN" sz="2400" dirty="0">
              <a:solidFill>
                <a:srgbClr val="002060"/>
              </a:solidFill>
            </a:endParaRPr>
          </a:p>
          <a:p>
            <a:endParaRPr lang="hi-IN" sz="2400" dirty="0"/>
          </a:p>
          <a:p>
            <a:endParaRPr lang="en-IN" dirty="0"/>
          </a:p>
        </p:txBody>
      </p:sp>
    </p:spTree>
    <p:extLst>
      <p:ext uri="{BB962C8B-B14F-4D97-AF65-F5344CB8AC3E}">
        <p14:creationId xmlns:p14="http://schemas.microsoft.com/office/powerpoint/2010/main" xmlns="" val="1432219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chemeClr val="accent1"/>
          </a:solidFill>
        </p:spPr>
        <p:txBody>
          <a:bodyPr>
            <a:normAutofit/>
          </a:bodyPr>
          <a:lstStyle/>
          <a:p>
            <a:r>
              <a:rPr lang="hi-IN" dirty="0" smtClean="0"/>
              <a:t>लुप्तप्राय भाषाएँ… (7) </a:t>
            </a:r>
            <a:endParaRPr lang="en-US" dirty="0"/>
          </a:p>
        </p:txBody>
      </p:sp>
      <p:sp>
        <p:nvSpPr>
          <p:cNvPr id="3" name="Content Placeholder 2"/>
          <p:cNvSpPr>
            <a:spLocks noGrp="1"/>
          </p:cNvSpPr>
          <p:nvPr>
            <p:ph idx="1"/>
          </p:nvPr>
        </p:nvSpPr>
        <p:spPr>
          <a:xfrm>
            <a:off x="0" y="914400"/>
            <a:ext cx="9144000" cy="5943600"/>
          </a:xfrm>
          <a:solidFill>
            <a:schemeClr val="accent1">
              <a:lumMod val="20000"/>
              <a:lumOff val="80000"/>
            </a:schemeClr>
          </a:solidFill>
        </p:spPr>
        <p:txBody>
          <a:bodyPr>
            <a:normAutofit fontScale="92500" lnSpcReduction="20000"/>
          </a:bodyPr>
          <a:lstStyle/>
          <a:p>
            <a:pPr>
              <a:buNone/>
            </a:pPr>
            <a:r>
              <a:rPr lang="hi-IN" dirty="0" smtClean="0"/>
              <a:t>	</a:t>
            </a:r>
          </a:p>
          <a:p>
            <a:endParaRPr lang="hi-IN" dirty="0" smtClean="0"/>
          </a:p>
          <a:p>
            <a:r>
              <a:rPr lang="hi-IN" dirty="0" smtClean="0"/>
              <a:t>	</a:t>
            </a:r>
            <a:r>
              <a:rPr lang="hi-IN" sz="2800" dirty="0" smtClean="0"/>
              <a:t>गुरुङ-</a:t>
            </a:r>
            <a:r>
              <a:rPr lang="en-US" sz="2800" dirty="0" smtClean="0"/>
              <a:t>North Bengal, Sikkim and Arunachal </a:t>
            </a:r>
            <a:r>
              <a:rPr lang="en-US" sz="2800" dirty="0" err="1" smtClean="0"/>
              <a:t>Prades</a:t>
            </a:r>
            <a:r>
              <a:rPr lang="hi-IN" sz="2800" dirty="0" smtClean="0"/>
              <a:t>h</a:t>
            </a:r>
            <a:endParaRPr lang="hi-IN" dirty="0" smtClean="0"/>
          </a:p>
          <a:p>
            <a:endParaRPr lang="hi-IN" dirty="0" smtClean="0"/>
          </a:p>
          <a:p>
            <a:r>
              <a:rPr lang="hi-IN" dirty="0" smtClean="0"/>
              <a:t>	</a:t>
            </a:r>
            <a:r>
              <a:rPr lang="hi-IN" sz="2800" dirty="0" smtClean="0"/>
              <a:t>मंगर- </a:t>
            </a:r>
            <a:r>
              <a:rPr lang="en-US" sz="2800" dirty="0" smtClean="0"/>
              <a:t>Sikkim, Darjeeling, </a:t>
            </a:r>
            <a:r>
              <a:rPr lang="en-US" sz="2800" dirty="0" err="1" smtClean="0"/>
              <a:t>Kurseong</a:t>
            </a:r>
            <a:r>
              <a:rPr lang="en-US" sz="2800" dirty="0" smtClean="0"/>
              <a:t>, Assam and other </a:t>
            </a:r>
            <a:r>
              <a:rPr lang="hi-IN" sz="2800" dirty="0" smtClean="0"/>
              <a:t>			</a:t>
            </a:r>
            <a:r>
              <a:rPr lang="en-US" sz="2800" dirty="0" smtClean="0"/>
              <a:t>north-eastern states.</a:t>
            </a:r>
            <a:endParaRPr lang="hi-IN" dirty="0" smtClean="0"/>
          </a:p>
          <a:p>
            <a:endParaRPr lang="hi-IN" dirty="0" smtClean="0"/>
          </a:p>
          <a:p>
            <a:pPr algn="just"/>
            <a:r>
              <a:rPr lang="hi-IN" dirty="0" smtClean="0"/>
              <a:t>	राई-</a:t>
            </a:r>
            <a:r>
              <a:rPr lang="en-US" dirty="0" smtClean="0"/>
              <a:t> </a:t>
            </a:r>
            <a:r>
              <a:rPr lang="en-US" sz="2600" dirty="0" smtClean="0"/>
              <a:t>They are mostly concentrated in </a:t>
            </a:r>
            <a:r>
              <a:rPr lang="en-US" sz="2600" dirty="0" err="1" smtClean="0"/>
              <a:t>Rolep</a:t>
            </a:r>
            <a:r>
              <a:rPr lang="en-US" sz="2600" dirty="0" smtClean="0"/>
              <a:t> in East Sikkim, and a </a:t>
            </a:r>
            <a:r>
              <a:rPr lang="hi-IN" sz="2600" dirty="0" smtClean="0"/>
              <a:t>	    </a:t>
            </a:r>
            <a:r>
              <a:rPr lang="en-US" sz="2600" dirty="0" smtClean="0"/>
              <a:t>few families are also said to reside in places like </a:t>
            </a:r>
            <a:r>
              <a:rPr lang="en-US" sz="2600" dirty="0" err="1" smtClean="0"/>
              <a:t>Namchi</a:t>
            </a:r>
            <a:r>
              <a:rPr lang="en-US" sz="2600" dirty="0" smtClean="0"/>
              <a:t>, </a:t>
            </a:r>
            <a:r>
              <a:rPr lang="hi-IN" sz="2600" dirty="0" smtClean="0"/>
              <a:t>   	    </a:t>
            </a:r>
            <a:r>
              <a:rPr lang="en-US" sz="2600" dirty="0" err="1" smtClean="0"/>
              <a:t>Gangtok</a:t>
            </a:r>
            <a:r>
              <a:rPr lang="en-US" sz="2600" dirty="0" smtClean="0"/>
              <a:t>, </a:t>
            </a:r>
            <a:r>
              <a:rPr lang="en-US" sz="2600" dirty="0" err="1" smtClean="0"/>
              <a:t>Samsing</a:t>
            </a:r>
            <a:r>
              <a:rPr lang="en-US" sz="2600" dirty="0" smtClean="0"/>
              <a:t> and Gelling in Sikkim</a:t>
            </a:r>
            <a:r>
              <a:rPr lang="en-US" sz="3500" dirty="0" smtClean="0"/>
              <a:t>.</a:t>
            </a:r>
            <a:r>
              <a:rPr lang="hi-IN" sz="3500" dirty="0" smtClean="0"/>
              <a:t> </a:t>
            </a:r>
            <a:endParaRPr lang="hi-IN" dirty="0" smtClean="0"/>
          </a:p>
          <a:p>
            <a:endParaRPr lang="hi-IN" dirty="0" smtClean="0"/>
          </a:p>
          <a:p>
            <a:r>
              <a:rPr lang="hi-IN" dirty="0" smtClean="0"/>
              <a:t>	</a:t>
            </a:r>
            <a:r>
              <a:rPr lang="hi-IN" sz="2600" dirty="0" smtClean="0"/>
              <a:t>शेर्पा- </a:t>
            </a:r>
            <a:r>
              <a:rPr lang="en-US" sz="2600" dirty="0" smtClean="0"/>
              <a:t>The population of </a:t>
            </a:r>
            <a:r>
              <a:rPr lang="en-US" sz="2600" dirty="0" err="1" smtClean="0"/>
              <a:t>Sherpas</a:t>
            </a:r>
            <a:r>
              <a:rPr lang="en-US" sz="2600" dirty="0" smtClean="0"/>
              <a:t> are concentrated in South and </a:t>
            </a:r>
            <a:r>
              <a:rPr lang="hi-IN" sz="2600" dirty="0" smtClean="0"/>
              <a:t>	     	     </a:t>
            </a:r>
            <a:r>
              <a:rPr lang="en-US" sz="2600" dirty="0" smtClean="0"/>
              <a:t>West districts of Sikkim.</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hi-IN" dirty="0" smtClean="0"/>
              <a:t>तामाङ</a:t>
            </a:r>
          </a:p>
          <a:p>
            <a:pPr>
              <a:buNone/>
            </a:pPr>
            <a:r>
              <a:rPr lang="hi-IN" dirty="0" smtClean="0"/>
              <a:t> </a:t>
            </a:r>
          </a:p>
          <a:p>
            <a:r>
              <a:rPr lang="hi-IN" dirty="0" smtClean="0"/>
              <a:t>मुखिया</a:t>
            </a:r>
          </a:p>
          <a:p>
            <a:endParaRPr lang="hi-IN" dirty="0" smtClean="0"/>
          </a:p>
          <a:p>
            <a:r>
              <a:rPr lang="hi-IN" dirty="0" smtClean="0"/>
              <a:t>नेवार</a:t>
            </a:r>
          </a:p>
          <a:p>
            <a:endParaRPr lang="hi-IN" dirty="0" smtClean="0"/>
          </a:p>
          <a:p>
            <a:r>
              <a:rPr lang="hi-IN" smtClean="0"/>
              <a:t>भुजेल   </a:t>
            </a:r>
            <a:endParaRPr lang="hi-IN" dirty="0" smtClean="0"/>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G-20201215-WA0008.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yk1.png"/>
          <p:cNvPicPr>
            <a:picLocks noGrp="1" noChangeAspect="1"/>
          </p:cNvPicPr>
          <p:nvPr>
            <p:ph idx="1"/>
          </p:nvPr>
        </p:nvPicPr>
        <p:blipFill>
          <a:blip r:embed="rId2"/>
          <a:stretch>
            <a:fillRect/>
          </a:stretch>
        </p:blipFill>
        <p:spPr>
          <a:xfrm>
            <a:off x="-228600" y="0"/>
            <a:ext cx="9677400" cy="6857999"/>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yk3.pn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yk4.png"/>
          <p:cNvPicPr>
            <a:picLocks noGrp="1" noChangeAspect="1"/>
          </p:cNvPicPr>
          <p:nvPr>
            <p:ph idx="1"/>
          </p:nvPr>
        </p:nvPicPr>
        <p:blipFill>
          <a:blip r:embed="rId2"/>
          <a:stretch>
            <a:fillRect/>
          </a:stretch>
        </p:blipFill>
        <p:spPr>
          <a:xfrm>
            <a:off x="-228600" y="0"/>
            <a:ext cx="9372600" cy="6858000"/>
          </a:xfr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yk5.png"/>
          <p:cNvPicPr>
            <a:picLocks noGrp="1" noChangeAspect="1"/>
          </p:cNvPicPr>
          <p:nvPr>
            <p:ph idx="1"/>
          </p:nvPr>
        </p:nvPicPr>
        <p:blipFill>
          <a:blip r:embed="rId2"/>
          <a:stretch>
            <a:fillRect/>
          </a:stretch>
        </p:blipFill>
        <p:spPr>
          <a:xfrm>
            <a:off x="0" y="0"/>
            <a:ext cx="9143999" cy="6858000"/>
          </a:xfr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yk6.pn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blipFill>
            <a:blip r:embed="rId2"/>
            <a:tile tx="0" ty="0" sx="100000" sy="100000" flip="none" algn="tl"/>
          </a:blipFill>
        </p:spPr>
        <p:txBody>
          <a:bodyPr>
            <a:normAutofit/>
          </a:bodyPr>
          <a:lstStyle/>
          <a:p>
            <a:pPr algn="r"/>
            <a:r>
              <a:rPr lang="hi-IN" sz="2800" dirty="0" smtClean="0"/>
              <a:t>जारी है… </a:t>
            </a:r>
            <a:endParaRPr lang="en-US" sz="2800" dirty="0"/>
          </a:p>
        </p:txBody>
      </p:sp>
      <p:sp>
        <p:nvSpPr>
          <p:cNvPr id="3" name="Content Placeholder 2"/>
          <p:cNvSpPr>
            <a:spLocks noGrp="1"/>
          </p:cNvSpPr>
          <p:nvPr>
            <p:ph idx="1"/>
          </p:nvPr>
        </p:nvSpPr>
        <p:spPr>
          <a:xfrm>
            <a:off x="0" y="914400"/>
            <a:ext cx="9144000" cy="5943600"/>
          </a:xfrm>
          <a:blipFill>
            <a:blip r:embed="rId2"/>
            <a:tile tx="0" ty="0" sx="100000" sy="100000" flip="none" algn="tl"/>
          </a:blipFill>
        </p:spPr>
        <p:txBody>
          <a:bodyPr/>
          <a:lstStyle/>
          <a:p>
            <a:r>
              <a:rPr lang="hi-IN" sz="2800" dirty="0" smtClean="0">
                <a:solidFill>
                  <a:srgbClr val="FF0000"/>
                </a:solidFill>
              </a:rPr>
              <a:t>इसका उद्देश्य देश के विभिन्न क्षेत्रों के बीच सांस्कृतिक एकता को बढ़ावा देकर राष्ट्रीय एकता को मजबूत करना है। </a:t>
            </a:r>
          </a:p>
          <a:p>
            <a:pPr>
              <a:buNone/>
            </a:pPr>
            <a:r>
              <a:rPr lang="hi-IN" sz="2800" dirty="0" smtClean="0"/>
              <a:t> </a:t>
            </a:r>
          </a:p>
          <a:p>
            <a:r>
              <a:rPr lang="hi-IN" sz="2800" dirty="0" smtClean="0">
                <a:solidFill>
                  <a:schemeClr val="tx2">
                    <a:lumMod val="50000"/>
                  </a:schemeClr>
                </a:solidFill>
              </a:rPr>
              <a:t>संपूर्ण भारत को एकजुट करने की संकल्पना </a:t>
            </a:r>
          </a:p>
          <a:p>
            <a:endParaRPr lang="hi-IN" sz="2800" dirty="0" smtClean="0">
              <a:solidFill>
                <a:schemeClr val="tx2">
                  <a:lumMod val="50000"/>
                </a:schemeClr>
              </a:solidFill>
            </a:endParaRPr>
          </a:p>
          <a:p>
            <a:r>
              <a:rPr lang="hi-IN" sz="2800" dirty="0" smtClean="0">
                <a:solidFill>
                  <a:schemeClr val="tx2">
                    <a:lumMod val="50000"/>
                  </a:schemeClr>
                </a:solidFill>
              </a:rPr>
              <a:t>धर्म, भाषा एवं जाति से परे </a:t>
            </a:r>
          </a:p>
          <a:p>
            <a:endParaRPr lang="hi-IN" dirty="0" smtClean="0">
              <a:solidFill>
                <a:schemeClr val="tx2">
                  <a:lumMod val="50000"/>
                </a:schemeClr>
              </a:solidFill>
            </a:endParaRPr>
          </a:p>
          <a:p>
            <a:r>
              <a:rPr lang="hi-IN" sz="2800" dirty="0" smtClean="0">
                <a:solidFill>
                  <a:schemeClr val="tx2">
                    <a:lumMod val="50000"/>
                  </a:schemeClr>
                </a:solidFill>
              </a:rPr>
              <a:t>भारत की एकता और अखंडता को मजबूत करने की कड़ी </a:t>
            </a:r>
          </a:p>
          <a:p>
            <a:pPr>
              <a:buNone/>
            </a:pPr>
            <a:r>
              <a:rPr lang="hi-IN" sz="2800" dirty="0" smtClean="0">
                <a:solidFill>
                  <a:schemeClr val="tx2">
                    <a:lumMod val="50000"/>
                  </a:schemeClr>
                </a:solidFill>
              </a:rPr>
              <a:t> </a:t>
            </a:r>
          </a:p>
          <a:p>
            <a:r>
              <a:rPr lang="hi-IN" sz="2800" dirty="0" smtClean="0">
                <a:solidFill>
                  <a:schemeClr val="tx2">
                    <a:lumMod val="50000"/>
                  </a:schemeClr>
                </a:solidFill>
              </a:rPr>
              <a:t>बहुरंगी/ विविधताओं को वैश्विक स्तर पर अभिव्यक्त करने का उपक्रम   </a:t>
            </a:r>
            <a:endParaRPr lang="en-US" sz="2800"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yk8.png"/>
          <p:cNvPicPr>
            <a:picLocks noGrp="1" noChangeAspect="1"/>
          </p:cNvPicPr>
          <p:nvPr>
            <p:ph idx="1"/>
          </p:nvPr>
        </p:nvPicPr>
        <p:blipFill>
          <a:blip r:embed="rId2"/>
          <a:stretch>
            <a:fillRect/>
          </a:stretch>
        </p:blipFill>
        <p:spPr>
          <a:xfrm>
            <a:off x="0" y="0"/>
            <a:ext cx="8839200" cy="6858000"/>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yk9.pn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nyk10b.png"/>
          <p:cNvPicPr>
            <a:picLocks noGrp="1" noChangeAspect="1"/>
          </p:cNvPicPr>
          <p:nvPr>
            <p:ph idx="1"/>
          </p:nvPr>
        </p:nvPicPr>
        <p:blipFill>
          <a:blip r:embed="rId2"/>
          <a:stretch>
            <a:fillRect/>
          </a:stretch>
        </p:blipFill>
        <p:spPr>
          <a:xfrm>
            <a:off x="0" y="0"/>
            <a:ext cx="8915399" cy="6858000"/>
          </a:xfr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A0A2A58-9AC0-4437-AB96-015DD7AF88A9}"/>
              </a:ext>
            </a:extLst>
          </p:cNvPr>
          <p:cNvSpPr>
            <a:spLocks noGrp="1"/>
          </p:cNvSpPr>
          <p:nvPr>
            <p:ph idx="1"/>
          </p:nvPr>
        </p:nvSpPr>
        <p:spPr/>
        <p:txBody>
          <a:bodyPr/>
          <a:lstStyle/>
          <a:p>
            <a:pPr marL="0" indent="0" algn="ctr">
              <a:buNone/>
            </a:pPr>
            <a:endParaRPr lang="hi-IN" dirty="0"/>
          </a:p>
          <a:p>
            <a:pPr marL="0" indent="0" algn="ctr">
              <a:buNone/>
            </a:pPr>
            <a:endParaRPr lang="hi-IN" dirty="0"/>
          </a:p>
          <a:p>
            <a:pPr marL="0" indent="0" algn="ctr">
              <a:buNone/>
            </a:pPr>
            <a:r>
              <a:rPr lang="hi-IN" sz="6000" dirty="0"/>
              <a:t>धन्यवाद ! </a:t>
            </a:r>
            <a:r>
              <a:rPr lang="hi-IN" dirty="0"/>
              <a:t> </a:t>
            </a:r>
            <a:endParaRPr lang="en-IN" dirty="0"/>
          </a:p>
        </p:txBody>
      </p:sp>
    </p:spTree>
    <p:extLst>
      <p:ext uri="{BB962C8B-B14F-4D97-AF65-F5344CB8AC3E}">
        <p14:creationId xmlns:p14="http://schemas.microsoft.com/office/powerpoint/2010/main" xmlns="" val="10099677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chemeClr val="accent1">
              <a:lumMod val="75000"/>
            </a:schemeClr>
          </a:solidFill>
        </p:spPr>
        <p:txBody>
          <a:bodyPr>
            <a:normAutofit/>
          </a:bodyPr>
          <a:lstStyle/>
          <a:p>
            <a:r>
              <a:rPr lang="hi-IN" dirty="0" smtClean="0">
                <a:solidFill>
                  <a:schemeClr val="bg1"/>
                </a:solidFill>
              </a:rPr>
              <a:t>भाषा-शिक्षण</a:t>
            </a:r>
            <a:r>
              <a:rPr lang="hi-IN" dirty="0" smtClean="0"/>
              <a:t> </a:t>
            </a:r>
            <a:endParaRPr lang="en-US" dirty="0"/>
          </a:p>
        </p:txBody>
      </p:sp>
      <p:sp>
        <p:nvSpPr>
          <p:cNvPr id="3" name="Content Placeholder 2"/>
          <p:cNvSpPr>
            <a:spLocks noGrp="1"/>
          </p:cNvSpPr>
          <p:nvPr>
            <p:ph idx="1"/>
          </p:nvPr>
        </p:nvSpPr>
        <p:spPr>
          <a:xfrm>
            <a:off x="0" y="914400"/>
            <a:ext cx="9144000" cy="5943600"/>
          </a:xfrm>
          <a:solidFill>
            <a:schemeClr val="tx2"/>
          </a:solidFill>
          <a:ln>
            <a:solidFill>
              <a:schemeClr val="accent1"/>
            </a:solidFill>
          </a:ln>
        </p:spPr>
        <p:txBody>
          <a:bodyPr/>
          <a:lstStyle/>
          <a:p>
            <a:pPr>
              <a:buNone/>
            </a:pPr>
            <a:endParaRPr lang="hi-IN" dirty="0" smtClean="0">
              <a:solidFill>
                <a:schemeClr val="bg1"/>
              </a:solidFill>
            </a:endParaRPr>
          </a:p>
          <a:p>
            <a:pPr algn="just">
              <a:buNone/>
            </a:pPr>
            <a:r>
              <a:rPr lang="hi-IN" sz="2800" dirty="0" smtClean="0">
                <a:solidFill>
                  <a:schemeClr val="bg1"/>
                </a:solidFill>
              </a:rPr>
              <a:t> </a:t>
            </a:r>
          </a:p>
          <a:p>
            <a:pPr algn="just">
              <a:buNone/>
            </a:pPr>
            <a:r>
              <a:rPr lang="hi-IN" sz="2800" dirty="0" smtClean="0">
                <a:solidFill>
                  <a:schemeClr val="bg1"/>
                </a:solidFill>
              </a:rPr>
              <a:t> </a:t>
            </a:r>
            <a:r>
              <a:rPr lang="en-US" sz="2800" dirty="0" smtClean="0">
                <a:solidFill>
                  <a:schemeClr val="bg1"/>
                </a:solidFill>
              </a:rPr>
              <a:t>“</a:t>
            </a:r>
            <a:r>
              <a:rPr lang="hi-IN" sz="2800" dirty="0" smtClean="0">
                <a:solidFill>
                  <a:schemeClr val="bg1"/>
                </a:solidFill>
              </a:rPr>
              <a:t>भाषा की सत्ता उसके </a:t>
            </a:r>
            <a:r>
              <a:rPr lang="hi-IN" sz="2800" dirty="0" smtClean="0">
                <a:solidFill>
                  <a:srgbClr val="FF0000"/>
                </a:solidFill>
              </a:rPr>
              <a:t>प्रयोग</a:t>
            </a:r>
            <a:r>
              <a:rPr lang="hi-IN" sz="2800" dirty="0" smtClean="0">
                <a:solidFill>
                  <a:schemeClr val="bg1"/>
                </a:solidFill>
              </a:rPr>
              <a:t> से बनती है और उससे आदमी इस कदर जुड़ जाता है कि वह उसके </a:t>
            </a:r>
            <a:r>
              <a:rPr lang="hi-IN" sz="2800" dirty="0" smtClean="0">
                <a:solidFill>
                  <a:srgbClr val="FF0000"/>
                </a:solidFill>
              </a:rPr>
              <a:t>अस्तित्व</a:t>
            </a:r>
            <a:r>
              <a:rPr lang="hi-IN" sz="2800" dirty="0" smtClean="0">
                <a:solidFill>
                  <a:schemeClr val="bg1"/>
                </a:solidFill>
              </a:rPr>
              <a:t> की निशानी बन जाती है।</a:t>
            </a:r>
            <a:r>
              <a:rPr lang="en-US" sz="2800" dirty="0" smtClean="0">
                <a:solidFill>
                  <a:schemeClr val="bg1"/>
                </a:solidFill>
              </a:rPr>
              <a:t>”</a:t>
            </a:r>
            <a:r>
              <a:rPr lang="hi-IN" sz="2800" dirty="0" smtClean="0">
                <a:solidFill>
                  <a:schemeClr val="bg1"/>
                </a:solidFill>
              </a:rPr>
              <a:t> </a:t>
            </a:r>
          </a:p>
          <a:p>
            <a:pPr>
              <a:buNone/>
            </a:pPr>
            <a:r>
              <a:rPr lang="hi-IN" sz="2800" dirty="0" smtClean="0">
                <a:solidFill>
                  <a:schemeClr val="bg1"/>
                </a:solidFill>
              </a:rPr>
              <a:t>					- प्रो. गिरीश्वर मिश्र</a:t>
            </a:r>
            <a:endParaRPr lang="en-US" sz="2800" dirty="0" smtClean="0">
              <a:solidFill>
                <a:schemeClr val="bg1"/>
              </a:solidFill>
            </a:endParaRPr>
          </a:p>
          <a:p>
            <a:pPr>
              <a:buNone/>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a:solidFill>
            <a:schemeClr val="accent3">
              <a:lumMod val="60000"/>
              <a:lumOff val="40000"/>
            </a:schemeClr>
          </a:solidFill>
        </p:spPr>
        <p:txBody>
          <a:bodyPr>
            <a:normAutofit/>
          </a:bodyPr>
          <a:lstStyle/>
          <a:p>
            <a:pPr algn="r"/>
            <a:r>
              <a:rPr lang="hi-IN" sz="2800" dirty="0" smtClean="0"/>
              <a:t>जारी है…</a:t>
            </a:r>
            <a:r>
              <a:rPr lang="hi-IN" dirty="0" smtClean="0"/>
              <a:t> </a:t>
            </a:r>
            <a:endParaRPr lang="en-US" dirty="0"/>
          </a:p>
        </p:txBody>
      </p:sp>
      <p:sp>
        <p:nvSpPr>
          <p:cNvPr id="3" name="Content Placeholder 2"/>
          <p:cNvSpPr>
            <a:spLocks noGrp="1"/>
          </p:cNvSpPr>
          <p:nvPr>
            <p:ph idx="1"/>
          </p:nvPr>
        </p:nvSpPr>
        <p:spPr>
          <a:xfrm>
            <a:off x="0" y="838200"/>
            <a:ext cx="9144000" cy="6019800"/>
          </a:xfrm>
          <a:solidFill>
            <a:schemeClr val="accent3">
              <a:lumMod val="60000"/>
              <a:lumOff val="40000"/>
            </a:schemeClr>
          </a:solidFill>
        </p:spPr>
        <p:txBody>
          <a:bodyPr/>
          <a:lstStyle/>
          <a:p>
            <a:endParaRPr lang="hi-IN" dirty="0" smtClean="0"/>
          </a:p>
          <a:p>
            <a:r>
              <a:rPr lang="hi-IN" dirty="0" smtClean="0"/>
              <a:t>समाज के निर्माण, विकास, अस्मिता एवं सांस्कृतिक पहचान का महत्त्वपूर्ण साधन है। </a:t>
            </a:r>
          </a:p>
          <a:p>
            <a:endParaRPr lang="hi-IN" dirty="0" smtClean="0"/>
          </a:p>
          <a:p>
            <a:endParaRPr lang="hi-IN" dirty="0" smtClean="0"/>
          </a:p>
          <a:p>
            <a:r>
              <a:rPr lang="hi-IN" dirty="0" smtClean="0"/>
              <a:t>भाषा ज्ञान-विस्तार का प्रमुख साधन </a:t>
            </a:r>
          </a:p>
          <a:p>
            <a:endParaRPr lang="hi-IN" dirty="0" smtClean="0"/>
          </a:p>
          <a:p>
            <a:r>
              <a:rPr lang="hi-IN" dirty="0" smtClean="0"/>
              <a:t> तुलनात्मक अध्ययन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blipFill>
            <a:blip r:embed="rId2"/>
            <a:tile tx="0" ty="0" sx="100000" sy="100000" flip="none" algn="tl"/>
          </a:blipFill>
        </p:spPr>
        <p:txBody>
          <a:bodyPr>
            <a:normAutofit/>
          </a:bodyPr>
          <a:lstStyle/>
          <a:p>
            <a:r>
              <a:rPr lang="hi-IN" sz="4000" dirty="0" smtClean="0"/>
              <a:t>सिक्किम राज्य : संक्षिप्त परिचय  </a:t>
            </a:r>
            <a:endParaRPr lang="en-US" sz="4000" dirty="0"/>
          </a:p>
        </p:txBody>
      </p:sp>
      <p:sp>
        <p:nvSpPr>
          <p:cNvPr id="3" name="Content Placeholder 2"/>
          <p:cNvSpPr>
            <a:spLocks noGrp="1"/>
          </p:cNvSpPr>
          <p:nvPr>
            <p:ph idx="1"/>
          </p:nvPr>
        </p:nvSpPr>
        <p:spPr>
          <a:xfrm>
            <a:off x="0" y="1143000"/>
            <a:ext cx="9144000" cy="5715000"/>
          </a:xfrm>
          <a:blipFill>
            <a:blip r:embed="rId2"/>
            <a:tile tx="0" ty="0" sx="100000" sy="100000" flip="none" algn="tl"/>
          </a:blipFill>
        </p:spPr>
        <p:txBody>
          <a:bodyPr>
            <a:normAutofit/>
          </a:bodyPr>
          <a:lstStyle/>
          <a:p>
            <a:pPr algn="just"/>
            <a:endParaRPr lang="hi-IN" sz="2800" dirty="0" smtClean="0"/>
          </a:p>
          <a:p>
            <a:pPr algn="just">
              <a:buNone/>
            </a:pPr>
            <a:endParaRPr lang="hi-IN" sz="2800" dirty="0" smtClean="0"/>
          </a:p>
          <a:p>
            <a:pPr algn="just"/>
            <a:r>
              <a:rPr lang="hi-IN" sz="2800" dirty="0" smtClean="0"/>
              <a:t>16 मई-1975 को सिक्किम भारत का 22वां स्वतंत्र राज्य बना। </a:t>
            </a:r>
          </a:p>
          <a:p>
            <a:pPr algn="just">
              <a:buNone/>
            </a:pPr>
            <a:endParaRPr lang="hi-IN" sz="2800" dirty="0" smtClean="0"/>
          </a:p>
          <a:p>
            <a:pPr algn="just"/>
            <a:endParaRPr lang="hi-IN" sz="2800" dirty="0" smtClean="0"/>
          </a:p>
          <a:p>
            <a:pPr algn="just"/>
            <a:r>
              <a:rPr lang="hi-IN" sz="2800" dirty="0" smtClean="0"/>
              <a:t>धर्म</a:t>
            </a:r>
            <a:r>
              <a:rPr lang="en-US" sz="2800" dirty="0" smtClean="0"/>
              <a:t>,</a:t>
            </a:r>
            <a:r>
              <a:rPr lang="hi-IN" sz="2800" dirty="0" smtClean="0"/>
              <a:t> दर्शन</a:t>
            </a:r>
            <a:r>
              <a:rPr lang="en-US" sz="2800" dirty="0" smtClean="0"/>
              <a:t>,</a:t>
            </a:r>
            <a:r>
              <a:rPr lang="hi-IN" sz="2800" dirty="0" smtClean="0"/>
              <a:t> भाषा</a:t>
            </a:r>
            <a:r>
              <a:rPr lang="en-US" sz="2800" dirty="0" smtClean="0"/>
              <a:t>,</a:t>
            </a:r>
            <a:r>
              <a:rPr lang="hi-IN" sz="2800" dirty="0" smtClean="0"/>
              <a:t> साहित्य</a:t>
            </a:r>
            <a:r>
              <a:rPr lang="en-US" sz="2800" dirty="0" smtClean="0"/>
              <a:t>,</a:t>
            </a:r>
            <a:r>
              <a:rPr lang="hi-IN" sz="2800" dirty="0" smtClean="0"/>
              <a:t> संस्कृति एवं पर्यटन आदि की दृष्टि से सिक्किम राज्य का महत्त्व</a:t>
            </a:r>
          </a:p>
          <a:p>
            <a:pPr algn="just"/>
            <a:endParaRPr lang="hi-IN" sz="2800" dirty="0" smtClean="0"/>
          </a:p>
          <a:p>
            <a:pPr algn="just"/>
            <a:endParaRPr lang="hi-IN" sz="2800" dirty="0" smtClean="0"/>
          </a:p>
          <a:p>
            <a:pPr algn="just"/>
            <a:endParaRPr lang="hi-IN" sz="28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blipFill>
            <a:blip r:embed="rId2"/>
            <a:tile tx="0" ty="0" sx="100000" sy="100000" flip="none" algn="tl"/>
          </a:blipFill>
        </p:spPr>
        <p:txBody>
          <a:bodyPr>
            <a:normAutofit/>
          </a:bodyPr>
          <a:lstStyle/>
          <a:p>
            <a:r>
              <a:rPr lang="hi-IN" dirty="0" smtClean="0"/>
              <a:t>						      जारी है… </a:t>
            </a:r>
            <a:endParaRPr lang="en-US" dirty="0"/>
          </a:p>
        </p:txBody>
      </p:sp>
      <p:sp>
        <p:nvSpPr>
          <p:cNvPr id="3" name="Content Placeholder 2"/>
          <p:cNvSpPr>
            <a:spLocks noGrp="1"/>
          </p:cNvSpPr>
          <p:nvPr>
            <p:ph idx="1"/>
          </p:nvPr>
        </p:nvSpPr>
        <p:spPr>
          <a:xfrm>
            <a:off x="0" y="914400"/>
            <a:ext cx="9144000" cy="5943600"/>
          </a:xfrm>
          <a:blipFill>
            <a:blip r:embed="rId2"/>
            <a:tile tx="0" ty="0" sx="100000" sy="100000" flip="none" algn="tl"/>
          </a:blipFill>
        </p:spPr>
        <p:txBody>
          <a:bodyPr>
            <a:normAutofit/>
          </a:bodyPr>
          <a:lstStyle/>
          <a:p>
            <a:pPr algn="just"/>
            <a:endParaRPr lang="hi-IN" sz="1800" dirty="0" smtClean="0"/>
          </a:p>
          <a:p>
            <a:pPr algn="just">
              <a:buNone/>
            </a:pPr>
            <a:endParaRPr lang="hi-IN" sz="1800" dirty="0" smtClean="0"/>
          </a:p>
          <a:p>
            <a:pPr algn="just"/>
            <a:endParaRPr lang="hi-IN" sz="1800" dirty="0" smtClean="0"/>
          </a:p>
          <a:p>
            <a:pPr algn="just"/>
            <a:r>
              <a:rPr lang="hi-IN" sz="2400" dirty="0" smtClean="0"/>
              <a:t>प्रमुख जनजातियाँ: तामांङ</a:t>
            </a:r>
            <a:r>
              <a:rPr lang="en-US" sz="2400" dirty="0" smtClean="0"/>
              <a:t>,</a:t>
            </a:r>
            <a:r>
              <a:rPr lang="hi-IN" sz="2400" dirty="0" smtClean="0"/>
              <a:t> लिंबू</a:t>
            </a:r>
            <a:r>
              <a:rPr lang="en-US" sz="2400" dirty="0" smtClean="0"/>
              <a:t>,</a:t>
            </a:r>
            <a:r>
              <a:rPr lang="hi-IN" sz="2400" dirty="0" smtClean="0"/>
              <a:t> लेप्चा</a:t>
            </a:r>
            <a:r>
              <a:rPr lang="en-US" sz="2400" dirty="0" smtClean="0"/>
              <a:t>,</a:t>
            </a:r>
            <a:r>
              <a:rPr lang="hi-IN" sz="2400" dirty="0" smtClean="0"/>
              <a:t> भूटिया, शेर्पा आदि। </a:t>
            </a:r>
          </a:p>
          <a:p>
            <a:pPr algn="just"/>
            <a:endParaRPr lang="hi-IN" sz="2400" dirty="0" smtClean="0"/>
          </a:p>
          <a:p>
            <a:pPr algn="just"/>
            <a:endParaRPr lang="hi-IN" sz="2400" dirty="0" smtClean="0"/>
          </a:p>
          <a:p>
            <a:pPr algn="just"/>
            <a:r>
              <a:rPr lang="hi-IN" sz="2400" dirty="0" smtClean="0"/>
              <a:t>इसके अलावा राई, भुजेल, मंगर सुनवार, गुरुङ आदि भाषाएँ एवं जातिगत समूह हैं।  </a:t>
            </a:r>
          </a:p>
          <a:p>
            <a:pPr marL="0" indent="0" algn="just">
              <a:buNone/>
            </a:pPr>
            <a:endParaRPr lang="hi-IN" sz="2400" dirty="0" smtClean="0"/>
          </a:p>
          <a:p>
            <a:pPr marL="0" indent="0" algn="just">
              <a:buNone/>
            </a:pPr>
            <a:endParaRPr lang="hi-IN" sz="2400" dirty="0" smtClean="0"/>
          </a:p>
          <a:p>
            <a:pPr algn="just"/>
            <a:r>
              <a:rPr lang="hi-IN" sz="2400" dirty="0" smtClean="0"/>
              <a:t>स्वतंत्र भाषा/ संस्कृति  </a:t>
            </a:r>
            <a:endParaRPr lang="hi-IN" sz="1800" dirty="0" smtClean="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152400"/>
            <a:ext cx="8229600" cy="122238"/>
          </a:xfrm>
        </p:spPr>
        <p:txBody>
          <a:bodyPr>
            <a:normAutofit fontScale="90000"/>
          </a:bodyPr>
          <a:lstStyle/>
          <a:p>
            <a:endParaRPr lang="en-US" dirty="0"/>
          </a:p>
        </p:txBody>
      </p:sp>
      <p:sp>
        <p:nvSpPr>
          <p:cNvPr id="3" name="Content Placeholder 2"/>
          <p:cNvSpPr>
            <a:spLocks noGrp="1"/>
          </p:cNvSpPr>
          <p:nvPr>
            <p:ph idx="1"/>
          </p:nvPr>
        </p:nvSpPr>
        <p:spPr>
          <a:xfrm>
            <a:off x="0" y="0"/>
            <a:ext cx="9144000" cy="6858000"/>
          </a:xfrm>
          <a:solidFill>
            <a:schemeClr val="accent2">
              <a:lumMod val="50000"/>
            </a:schemeClr>
          </a:solidFill>
        </p:spPr>
        <p:txBody>
          <a:bodyPr>
            <a:normAutofit/>
          </a:bodyPr>
          <a:lstStyle/>
          <a:p>
            <a:pPr algn="just"/>
            <a:endParaRPr lang="en-US" sz="2400" dirty="0" smtClean="0">
              <a:solidFill>
                <a:schemeClr val="bg1"/>
              </a:solidFill>
            </a:endParaRPr>
          </a:p>
          <a:p>
            <a:pPr algn="just">
              <a:buNone/>
            </a:pPr>
            <a:r>
              <a:rPr lang="en-US" b="1" dirty="0" smtClean="0">
                <a:solidFill>
                  <a:srgbClr val="FFFF00"/>
                </a:solidFill>
              </a:rPr>
              <a:t>   </a:t>
            </a:r>
            <a:r>
              <a:rPr lang="hi-IN" b="1" dirty="0" smtClean="0">
                <a:solidFill>
                  <a:srgbClr val="FFFF00"/>
                </a:solidFill>
              </a:rPr>
              <a:t>राज्य-स्तरीय </a:t>
            </a:r>
            <a:r>
              <a:rPr lang="hi-IN" b="1" dirty="0">
                <a:solidFill>
                  <a:srgbClr val="FFFF00"/>
                </a:solidFill>
              </a:rPr>
              <a:t>भाषाएँ : </a:t>
            </a:r>
            <a:endParaRPr lang="en-US" b="1" dirty="0" smtClean="0">
              <a:solidFill>
                <a:srgbClr val="FFFF00"/>
              </a:solidFill>
            </a:endParaRPr>
          </a:p>
          <a:p>
            <a:pPr marL="0" indent="0" algn="just">
              <a:buNone/>
            </a:pPr>
            <a:endParaRPr lang="hi-IN" sz="2400" dirty="0">
              <a:solidFill>
                <a:schemeClr val="bg1"/>
              </a:solidFill>
            </a:endParaRPr>
          </a:p>
          <a:p>
            <a:pPr marL="0" indent="0" algn="just">
              <a:buNone/>
            </a:pPr>
            <a:r>
              <a:rPr lang="hi-IN" sz="2400" dirty="0" smtClean="0">
                <a:solidFill>
                  <a:schemeClr val="bg1"/>
                </a:solidFill>
              </a:rPr>
              <a:t> 	(1) नेपाली (2) लिम्बू (3) लेप्चा </a:t>
            </a:r>
          </a:p>
          <a:p>
            <a:pPr marL="0" indent="0" algn="just">
              <a:buNone/>
            </a:pPr>
            <a:r>
              <a:rPr lang="hi-IN" sz="2400" dirty="0" smtClean="0">
                <a:solidFill>
                  <a:schemeClr val="bg1"/>
                </a:solidFill>
              </a:rPr>
              <a:t>	(4) भूटिया (5) तामाङ (6) गुरुङ </a:t>
            </a:r>
          </a:p>
          <a:p>
            <a:pPr marL="0" indent="0" algn="just">
              <a:buNone/>
            </a:pPr>
            <a:r>
              <a:rPr lang="hi-IN" sz="2400" dirty="0" smtClean="0">
                <a:solidFill>
                  <a:schemeClr val="bg1"/>
                </a:solidFill>
              </a:rPr>
              <a:t>	(7) मंगर (8) सुनवार (9) शेर्पा</a:t>
            </a:r>
          </a:p>
          <a:p>
            <a:pPr marL="0" indent="0" algn="just">
              <a:buNone/>
            </a:pPr>
            <a:r>
              <a:rPr lang="hi-IN" sz="2400" dirty="0" smtClean="0">
                <a:solidFill>
                  <a:schemeClr val="bg1"/>
                </a:solidFill>
              </a:rPr>
              <a:t>	(10) नेवार (11) राई </a:t>
            </a:r>
            <a:endParaRPr lang="en-US" sz="2400" dirty="0">
              <a:solidFill>
                <a:schemeClr val="bg1"/>
              </a:solidFill>
            </a:endParaRPr>
          </a:p>
          <a:p>
            <a:pPr marL="0" indent="0" algn="just">
              <a:buNone/>
            </a:pPr>
            <a:endParaRPr lang="en-US" sz="2400" dirty="0">
              <a:solidFill>
                <a:schemeClr val="bg1"/>
              </a:solidFill>
            </a:endParaRPr>
          </a:p>
          <a:p>
            <a:pPr marL="0" indent="0" algn="just">
              <a:buNone/>
            </a:pPr>
            <a:endParaRPr lang="en-US" sz="2400" dirty="0">
              <a:solidFill>
                <a:schemeClr val="bg1"/>
              </a:solidFill>
            </a:endParaRPr>
          </a:p>
          <a:p>
            <a:pPr algn="just">
              <a:buFont typeface="Wingdings" pitchFamily="2" charset="2"/>
              <a:buChar char="v"/>
            </a:pPr>
            <a:r>
              <a:rPr lang="hi-IN" sz="2400" b="1" dirty="0" smtClean="0">
                <a:solidFill>
                  <a:schemeClr val="bg1"/>
                </a:solidFill>
              </a:rPr>
              <a:t>      संपर्क भाषा- नेपाली (आम जनमानस की भाषा)</a:t>
            </a:r>
          </a:p>
          <a:p>
            <a:pPr algn="just">
              <a:buNone/>
            </a:pPr>
            <a:endParaRPr lang="hi-IN" sz="2400" b="1" dirty="0" smtClean="0">
              <a:solidFill>
                <a:schemeClr val="bg1"/>
              </a:solidFill>
            </a:endParaRPr>
          </a:p>
          <a:p>
            <a:pPr algn="just">
              <a:buFont typeface="Wingdings" pitchFamily="2" charset="2"/>
              <a:buChar char="v"/>
            </a:pPr>
            <a:r>
              <a:rPr lang="hi-IN" sz="2400" b="1" dirty="0" smtClean="0">
                <a:solidFill>
                  <a:schemeClr val="bg1"/>
                </a:solidFill>
              </a:rPr>
              <a:t> 	  राजकीय कामकाज की भाषा- अंग्रेजी  (नेपाली) </a:t>
            </a:r>
          </a:p>
          <a:p>
            <a:pPr algn="just">
              <a:buNone/>
            </a:pPr>
            <a:endParaRPr lang="hi-IN" sz="2400" b="1" dirty="0" smtClean="0">
              <a:solidFill>
                <a:schemeClr val="bg1"/>
              </a:solidFill>
            </a:endParaRPr>
          </a:p>
          <a:p>
            <a:pPr algn="just">
              <a:buFont typeface="Wingdings" pitchFamily="2" charset="2"/>
              <a:buChar char="v"/>
            </a:pPr>
            <a:r>
              <a:rPr lang="hi-IN" sz="2400" b="1" dirty="0" smtClean="0">
                <a:solidFill>
                  <a:schemeClr val="bg1"/>
                </a:solidFill>
              </a:rPr>
              <a:t>      सिक्किम में हिंदी </a:t>
            </a:r>
            <a:endParaRPr lang="hi-IN" sz="2400" dirty="0">
              <a:solidFill>
                <a:schemeClr val="bg1"/>
              </a:solidFill>
            </a:endParaRPr>
          </a:p>
          <a:p>
            <a:pPr marL="0" indent="0" algn="just">
              <a:buNone/>
            </a:pPr>
            <a:endParaRPr lang="hi-IN" sz="2400" dirty="0"/>
          </a:p>
          <a:p>
            <a:pPr marL="0" indent="0" algn="just">
              <a:buNone/>
            </a:pPr>
            <a:endParaRPr lang="hi-IN" sz="2400" dirty="0"/>
          </a:p>
          <a:p>
            <a:pPr marL="0" indent="0" algn="just">
              <a:buNone/>
            </a:pPr>
            <a:endParaRPr lang="hi-IN" sz="1600" dirty="0"/>
          </a:p>
          <a:p>
            <a:pPr algn="just"/>
            <a:endParaRPr lang="hi-IN" sz="2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904</TotalTime>
  <Words>1278</Words>
  <Application>Microsoft Office PowerPoint</Application>
  <PresentationFormat>On-screen Show (4:3)</PresentationFormat>
  <Paragraphs>288</Paragraphs>
  <Slides>43</Slides>
  <Notes>2</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Slide 1</vt:lpstr>
      <vt:lpstr>एक भारत श्रेष्ठ भारत के तहत आयोजित   भाषा शिक्षण नेहरू युवा केंद्र संगठन, सिक्किम </vt:lpstr>
      <vt:lpstr>एक भारत श्रेष्ठ भारत की संकल्पना </vt:lpstr>
      <vt:lpstr>जारी है… </vt:lpstr>
      <vt:lpstr>भाषा-शिक्षण </vt:lpstr>
      <vt:lpstr>जारी है… </vt:lpstr>
      <vt:lpstr>सिक्किम राज्य : संक्षिप्त परिचय  </vt:lpstr>
      <vt:lpstr>            जारी है… </vt:lpstr>
      <vt:lpstr>Slide 9</vt:lpstr>
      <vt:lpstr>शैक्षणिक स्तर पर हिंदी की वर्तमान स्थिति  </vt:lpstr>
      <vt:lpstr>सिक्किम में हिंदी और हिंदी में सिक्किम </vt:lpstr>
      <vt:lpstr>नेपाली और हिंदी : समरसता एवं सामंजस्य </vt:lpstr>
      <vt:lpstr>नेपाली भाषा: संक्षिप्त परिचय </vt:lpstr>
      <vt:lpstr>नेपाली भाषा संबंधी अवधारणा </vt:lpstr>
      <vt:lpstr>जारी है… </vt:lpstr>
      <vt:lpstr>Slide 16</vt:lpstr>
      <vt:lpstr>जारी है… </vt:lpstr>
      <vt:lpstr>भूटिया भाषा: संक्षिप्त परिचय </vt:lpstr>
      <vt:lpstr>जारी है…. </vt:lpstr>
      <vt:lpstr>जारी है… </vt:lpstr>
      <vt:lpstr>जारी है… </vt:lpstr>
      <vt:lpstr>Slide 22</vt:lpstr>
      <vt:lpstr>लेप्चा भाषा: संक्षिप्त परिचय </vt:lpstr>
      <vt:lpstr>Slide 24</vt:lpstr>
      <vt:lpstr>Slide 25</vt:lpstr>
      <vt:lpstr>जारी है… </vt:lpstr>
      <vt:lpstr>जारी है… </vt:lpstr>
      <vt:lpstr>लिंबू भाषा : संक्षिप्त परिचय </vt:lpstr>
      <vt:lpstr>जारी है… </vt:lpstr>
      <vt:lpstr>Slide 30</vt:lpstr>
      <vt:lpstr>Slide 31</vt:lpstr>
      <vt:lpstr>लुप्तप्राय भाषाएँ… (7) </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हिंदी सिनेमा और साहित्य  (हिंदी सिनेमा में लोक)</dc:title>
  <dc:creator>user</dc:creator>
  <cp:lastModifiedBy>dell</cp:lastModifiedBy>
  <cp:revision>268</cp:revision>
  <dcterms:created xsi:type="dcterms:W3CDTF">2019-05-21T05:39:21Z</dcterms:created>
  <dcterms:modified xsi:type="dcterms:W3CDTF">2021-02-24T05:06:13Z</dcterms:modified>
</cp:coreProperties>
</file>