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s/slide99.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sldIdLst>
    <p:sldId id="315" r:id="rId3"/>
    <p:sldId id="340" r:id="rId4"/>
    <p:sldId id="374" r:id="rId5"/>
    <p:sldId id="318" r:id="rId6"/>
    <p:sldId id="319" r:id="rId7"/>
    <p:sldId id="320" r:id="rId8"/>
    <p:sldId id="316" r:id="rId9"/>
    <p:sldId id="305" r:id="rId10"/>
    <p:sldId id="304" r:id="rId11"/>
    <p:sldId id="308" r:id="rId12"/>
    <p:sldId id="394" r:id="rId13"/>
    <p:sldId id="397" r:id="rId14"/>
    <p:sldId id="322" r:id="rId15"/>
    <p:sldId id="306" r:id="rId16"/>
    <p:sldId id="396" r:id="rId17"/>
    <p:sldId id="311" r:id="rId18"/>
    <p:sldId id="312" r:id="rId19"/>
    <p:sldId id="314" r:id="rId20"/>
    <p:sldId id="375" r:id="rId21"/>
    <p:sldId id="261" r:id="rId22"/>
    <p:sldId id="309" r:id="rId23"/>
    <p:sldId id="310" r:id="rId24"/>
    <p:sldId id="373" r:id="rId25"/>
    <p:sldId id="336" r:id="rId26"/>
    <p:sldId id="337" r:id="rId27"/>
    <p:sldId id="377" r:id="rId28"/>
    <p:sldId id="378" r:id="rId29"/>
    <p:sldId id="395" r:id="rId30"/>
    <p:sldId id="390" r:id="rId31"/>
    <p:sldId id="385" r:id="rId32"/>
    <p:sldId id="387" r:id="rId33"/>
    <p:sldId id="389" r:id="rId34"/>
    <p:sldId id="380" r:id="rId35"/>
    <p:sldId id="381" r:id="rId36"/>
    <p:sldId id="382" r:id="rId37"/>
    <p:sldId id="338" r:id="rId38"/>
    <p:sldId id="257" r:id="rId39"/>
    <p:sldId id="258" r:id="rId40"/>
    <p:sldId id="259" r:id="rId41"/>
    <p:sldId id="260" r:id="rId42"/>
    <p:sldId id="262" r:id="rId43"/>
    <p:sldId id="263" r:id="rId44"/>
    <p:sldId id="267" r:id="rId45"/>
    <p:sldId id="264" r:id="rId46"/>
    <p:sldId id="265" r:id="rId47"/>
    <p:sldId id="266" r:id="rId48"/>
    <p:sldId id="372" r:id="rId49"/>
    <p:sldId id="268" r:id="rId50"/>
    <p:sldId id="269" r:id="rId51"/>
    <p:sldId id="270" r:id="rId52"/>
    <p:sldId id="271" r:id="rId53"/>
    <p:sldId id="272" r:id="rId54"/>
    <p:sldId id="273" r:id="rId55"/>
    <p:sldId id="274" r:id="rId56"/>
    <p:sldId id="275" r:id="rId57"/>
    <p:sldId id="279" r:id="rId58"/>
    <p:sldId id="276" r:id="rId59"/>
    <p:sldId id="277" r:id="rId60"/>
    <p:sldId id="278" r:id="rId61"/>
    <p:sldId id="280" r:id="rId62"/>
    <p:sldId id="285" r:id="rId63"/>
    <p:sldId id="281" r:id="rId64"/>
    <p:sldId id="282" r:id="rId65"/>
    <p:sldId id="283" r:id="rId66"/>
    <p:sldId id="284" r:id="rId67"/>
    <p:sldId id="286" r:id="rId68"/>
    <p:sldId id="287" r:id="rId69"/>
    <p:sldId id="342" r:id="rId70"/>
    <p:sldId id="343" r:id="rId71"/>
    <p:sldId id="344" r:id="rId72"/>
    <p:sldId id="345" r:id="rId73"/>
    <p:sldId id="346" r:id="rId74"/>
    <p:sldId id="347" r:id="rId75"/>
    <p:sldId id="370" r:id="rId76"/>
    <p:sldId id="348" r:id="rId77"/>
    <p:sldId id="350" r:id="rId78"/>
    <p:sldId id="352" r:id="rId79"/>
    <p:sldId id="354" r:id="rId80"/>
    <p:sldId id="356" r:id="rId81"/>
    <p:sldId id="358" r:id="rId82"/>
    <p:sldId id="360" r:id="rId83"/>
    <p:sldId id="362" r:id="rId84"/>
    <p:sldId id="364" r:id="rId85"/>
    <p:sldId id="367" r:id="rId86"/>
    <p:sldId id="368" r:id="rId87"/>
    <p:sldId id="369" r:id="rId88"/>
    <p:sldId id="398" r:id="rId89"/>
    <p:sldId id="399" r:id="rId90"/>
    <p:sldId id="400" r:id="rId91"/>
    <p:sldId id="292" r:id="rId92"/>
    <p:sldId id="293" r:id="rId93"/>
    <p:sldId id="294" r:id="rId94"/>
    <p:sldId id="295" r:id="rId95"/>
    <p:sldId id="296" r:id="rId96"/>
    <p:sldId id="297" r:id="rId97"/>
    <p:sldId id="401" r:id="rId98"/>
    <p:sldId id="402" r:id="rId99"/>
    <p:sldId id="339" r:id="rId100"/>
    <p:sldId id="323" r:id="rId101"/>
    <p:sldId id="324" r:id="rId102"/>
    <p:sldId id="325" r:id="rId103"/>
    <p:sldId id="326" r:id="rId104"/>
    <p:sldId id="327" r:id="rId105"/>
    <p:sldId id="328" r:id="rId106"/>
    <p:sldId id="329" r:id="rId107"/>
    <p:sldId id="330" r:id="rId108"/>
    <p:sldId id="332" r:id="rId109"/>
    <p:sldId id="334" r:id="rId110"/>
    <p:sldId id="335" r:id="rId111"/>
    <p:sldId id="331" r:id="rId1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62" autoAdjust="0"/>
    <p:restoredTop sz="94624" autoAdjust="0"/>
  </p:normalViewPr>
  <p:slideViewPr>
    <p:cSldViewPr>
      <p:cViewPr varScale="1">
        <p:scale>
          <a:sx n="81" d="100"/>
          <a:sy n="81" d="100"/>
        </p:scale>
        <p:origin x="-186"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slide" Target="slides/slide108.xml"/><Relationship Id="rId115"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90FB2C7-1143-4F96-9E18-65B79DEF1B15}" type="datetimeFigureOut">
              <a:rPr lang="en-US" smtClean="0"/>
              <a:pPr/>
              <a:t>10/23/2020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9EBAA9-46B0-4868-A7BB-5B839D93B0F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90FB2C7-1143-4F96-9E18-65B79DEF1B15}" type="datetimeFigureOut">
              <a:rPr lang="en-US" smtClean="0"/>
              <a:pPr/>
              <a:t>10/23/2020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9EBAA9-46B0-4868-A7BB-5B839D93B0F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90FB2C7-1143-4F96-9E18-65B79DEF1B15}" type="datetimeFigureOut">
              <a:rPr lang="en-US" smtClean="0"/>
              <a:pPr/>
              <a:t>10/23/2020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9EBAA9-46B0-4868-A7BB-5B839D93B0F1}"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19E6E6B-246A-4ACA-96D2-F78C06258B3E}" type="datetimeFigureOut">
              <a:rPr lang="en-US" smtClean="0"/>
              <a:pPr/>
              <a:t>10/23/2020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43A09-3D46-4440-9F46-2040946D5AD3}" type="slidenum">
              <a:rPr lang="en-US" smtClean="0"/>
              <a:pPr/>
              <a:t>‹#›</a:t>
            </a:fld>
            <a:endParaRPr lang="en-US"/>
          </a:p>
        </p:txBody>
      </p:sp>
    </p:spTree>
    <p:extLst>
      <p:ext uri="{BB962C8B-B14F-4D97-AF65-F5344CB8AC3E}">
        <p14:creationId xmlns:p14="http://schemas.microsoft.com/office/powerpoint/2010/main" xmlns="" val="26165923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19E6E6B-246A-4ACA-96D2-F78C06258B3E}" type="datetimeFigureOut">
              <a:rPr lang="en-US" smtClean="0"/>
              <a:pPr/>
              <a:t>10/23/2020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43A09-3D46-4440-9F46-2040946D5AD3}" type="slidenum">
              <a:rPr lang="en-US" smtClean="0"/>
              <a:pPr/>
              <a:t>‹#›</a:t>
            </a:fld>
            <a:endParaRPr lang="en-US"/>
          </a:p>
        </p:txBody>
      </p:sp>
    </p:spTree>
    <p:extLst>
      <p:ext uri="{BB962C8B-B14F-4D97-AF65-F5344CB8AC3E}">
        <p14:creationId xmlns:p14="http://schemas.microsoft.com/office/powerpoint/2010/main" xmlns="" val="21110180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19E6E6B-246A-4ACA-96D2-F78C06258B3E}" type="datetimeFigureOut">
              <a:rPr lang="en-US" smtClean="0"/>
              <a:pPr/>
              <a:t>10/23/2020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43A09-3D46-4440-9F46-2040946D5AD3}" type="slidenum">
              <a:rPr lang="en-US" smtClean="0"/>
              <a:pPr/>
              <a:t>‹#›</a:t>
            </a:fld>
            <a:endParaRPr lang="en-US"/>
          </a:p>
        </p:txBody>
      </p:sp>
    </p:spTree>
    <p:extLst>
      <p:ext uri="{BB962C8B-B14F-4D97-AF65-F5344CB8AC3E}">
        <p14:creationId xmlns:p14="http://schemas.microsoft.com/office/powerpoint/2010/main" xmlns="" val="2954049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19E6E6B-246A-4ACA-96D2-F78C06258B3E}" type="datetimeFigureOut">
              <a:rPr lang="en-US" smtClean="0"/>
              <a:pPr/>
              <a:t>10/23/2020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643A09-3D46-4440-9F46-2040946D5AD3}" type="slidenum">
              <a:rPr lang="en-US" smtClean="0"/>
              <a:pPr/>
              <a:t>‹#›</a:t>
            </a:fld>
            <a:endParaRPr lang="en-US"/>
          </a:p>
        </p:txBody>
      </p:sp>
    </p:spTree>
    <p:extLst>
      <p:ext uri="{BB962C8B-B14F-4D97-AF65-F5344CB8AC3E}">
        <p14:creationId xmlns:p14="http://schemas.microsoft.com/office/powerpoint/2010/main" xmlns="" val="20927679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19E6E6B-246A-4ACA-96D2-F78C06258B3E}" type="datetimeFigureOut">
              <a:rPr lang="en-US" smtClean="0"/>
              <a:pPr/>
              <a:t>10/23/2020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643A09-3D46-4440-9F46-2040946D5AD3}" type="slidenum">
              <a:rPr lang="en-US" smtClean="0"/>
              <a:pPr/>
              <a:t>‹#›</a:t>
            </a:fld>
            <a:endParaRPr lang="en-US"/>
          </a:p>
        </p:txBody>
      </p:sp>
    </p:spTree>
    <p:extLst>
      <p:ext uri="{BB962C8B-B14F-4D97-AF65-F5344CB8AC3E}">
        <p14:creationId xmlns:p14="http://schemas.microsoft.com/office/powerpoint/2010/main" xmlns="" val="23548261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19E6E6B-246A-4ACA-96D2-F78C06258B3E}" type="datetimeFigureOut">
              <a:rPr lang="en-US" smtClean="0"/>
              <a:pPr/>
              <a:t>10/23/2020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643A09-3D46-4440-9F46-2040946D5AD3}" type="slidenum">
              <a:rPr lang="en-US" smtClean="0"/>
              <a:pPr/>
              <a:t>‹#›</a:t>
            </a:fld>
            <a:endParaRPr lang="en-US"/>
          </a:p>
        </p:txBody>
      </p:sp>
    </p:spTree>
    <p:extLst>
      <p:ext uri="{BB962C8B-B14F-4D97-AF65-F5344CB8AC3E}">
        <p14:creationId xmlns:p14="http://schemas.microsoft.com/office/powerpoint/2010/main" xmlns="" val="9712576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9E6E6B-246A-4ACA-96D2-F78C06258B3E}" type="datetimeFigureOut">
              <a:rPr lang="en-US" smtClean="0"/>
              <a:pPr/>
              <a:t>10/23/2020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643A09-3D46-4440-9F46-2040946D5AD3}" type="slidenum">
              <a:rPr lang="en-US" smtClean="0"/>
              <a:pPr/>
              <a:t>‹#›</a:t>
            </a:fld>
            <a:endParaRPr lang="en-US"/>
          </a:p>
        </p:txBody>
      </p:sp>
    </p:spTree>
    <p:extLst>
      <p:ext uri="{BB962C8B-B14F-4D97-AF65-F5344CB8AC3E}">
        <p14:creationId xmlns:p14="http://schemas.microsoft.com/office/powerpoint/2010/main" xmlns="" val="40224726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19E6E6B-246A-4ACA-96D2-F78C06258B3E}" type="datetimeFigureOut">
              <a:rPr lang="en-US" smtClean="0"/>
              <a:pPr/>
              <a:t>10/23/2020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643A09-3D46-4440-9F46-2040946D5AD3}" type="slidenum">
              <a:rPr lang="en-US" smtClean="0"/>
              <a:pPr/>
              <a:t>‹#›</a:t>
            </a:fld>
            <a:endParaRPr lang="en-US"/>
          </a:p>
        </p:txBody>
      </p:sp>
    </p:spTree>
    <p:extLst>
      <p:ext uri="{BB962C8B-B14F-4D97-AF65-F5344CB8AC3E}">
        <p14:creationId xmlns:p14="http://schemas.microsoft.com/office/powerpoint/2010/main" xmlns="" val="16262324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90FB2C7-1143-4F96-9E18-65B79DEF1B15}" type="datetimeFigureOut">
              <a:rPr lang="en-US" smtClean="0"/>
              <a:pPr/>
              <a:t>10/23/2020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9EBAA9-46B0-4868-A7BB-5B839D93B0F1}"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19E6E6B-246A-4ACA-96D2-F78C06258B3E}" type="datetimeFigureOut">
              <a:rPr lang="en-US" smtClean="0"/>
              <a:pPr/>
              <a:t>10/23/2020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643A09-3D46-4440-9F46-2040946D5AD3}" type="slidenum">
              <a:rPr lang="en-US" smtClean="0"/>
              <a:pPr/>
              <a:t>‹#›</a:t>
            </a:fld>
            <a:endParaRPr lang="en-US"/>
          </a:p>
        </p:txBody>
      </p:sp>
    </p:spTree>
    <p:extLst>
      <p:ext uri="{BB962C8B-B14F-4D97-AF65-F5344CB8AC3E}">
        <p14:creationId xmlns:p14="http://schemas.microsoft.com/office/powerpoint/2010/main" xmlns="" val="3453944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19E6E6B-246A-4ACA-96D2-F78C06258B3E}" type="datetimeFigureOut">
              <a:rPr lang="en-US" smtClean="0"/>
              <a:pPr/>
              <a:t>10/23/2020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43A09-3D46-4440-9F46-2040946D5AD3}" type="slidenum">
              <a:rPr lang="en-US" smtClean="0"/>
              <a:pPr/>
              <a:t>‹#›</a:t>
            </a:fld>
            <a:endParaRPr lang="en-US"/>
          </a:p>
        </p:txBody>
      </p:sp>
    </p:spTree>
    <p:extLst>
      <p:ext uri="{BB962C8B-B14F-4D97-AF65-F5344CB8AC3E}">
        <p14:creationId xmlns:p14="http://schemas.microsoft.com/office/powerpoint/2010/main" xmlns="" val="20898257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19E6E6B-246A-4ACA-96D2-F78C06258B3E}" type="datetimeFigureOut">
              <a:rPr lang="en-US" smtClean="0"/>
              <a:pPr/>
              <a:t>10/23/2020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643A09-3D46-4440-9F46-2040946D5AD3}" type="slidenum">
              <a:rPr lang="en-US" smtClean="0"/>
              <a:pPr/>
              <a:t>‹#›</a:t>
            </a:fld>
            <a:endParaRPr lang="en-US"/>
          </a:p>
        </p:txBody>
      </p:sp>
    </p:spTree>
    <p:extLst>
      <p:ext uri="{BB962C8B-B14F-4D97-AF65-F5344CB8AC3E}">
        <p14:creationId xmlns:p14="http://schemas.microsoft.com/office/powerpoint/2010/main" xmlns="" val="12579210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90FB2C7-1143-4F96-9E18-65B79DEF1B15}" type="datetimeFigureOut">
              <a:rPr lang="en-US" smtClean="0"/>
              <a:pPr/>
              <a:t>10/23/2020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9EBAA9-46B0-4868-A7BB-5B839D93B0F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90FB2C7-1143-4F96-9E18-65B79DEF1B15}" type="datetimeFigureOut">
              <a:rPr lang="en-US" smtClean="0"/>
              <a:pPr/>
              <a:t>10/23/2020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9EBAA9-46B0-4868-A7BB-5B839D93B0F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90FB2C7-1143-4F96-9E18-65B79DEF1B15}" type="datetimeFigureOut">
              <a:rPr lang="en-US" smtClean="0"/>
              <a:pPr/>
              <a:t>10/23/2020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D9EBAA9-46B0-4868-A7BB-5B839D93B0F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90FB2C7-1143-4F96-9E18-65B79DEF1B15}" type="datetimeFigureOut">
              <a:rPr lang="en-US" smtClean="0"/>
              <a:pPr/>
              <a:t>10/23/2020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D9EBAA9-46B0-4868-A7BB-5B839D93B0F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0FB2C7-1143-4F96-9E18-65B79DEF1B15}" type="datetimeFigureOut">
              <a:rPr lang="en-US" smtClean="0"/>
              <a:pPr/>
              <a:t>10/23/2020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D9EBAA9-46B0-4868-A7BB-5B839D93B0F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90FB2C7-1143-4F96-9E18-65B79DEF1B15}" type="datetimeFigureOut">
              <a:rPr lang="en-US" smtClean="0"/>
              <a:pPr/>
              <a:t>10/23/2020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9EBAA9-46B0-4868-A7BB-5B839D93B0F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90FB2C7-1143-4F96-9E18-65B79DEF1B15}" type="datetimeFigureOut">
              <a:rPr lang="en-US" smtClean="0"/>
              <a:pPr/>
              <a:t>10/23/2020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9EBAA9-46B0-4868-A7BB-5B839D93B0F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0FB2C7-1143-4F96-9E18-65B79DEF1B15}" type="datetimeFigureOut">
              <a:rPr lang="en-US" smtClean="0"/>
              <a:pPr/>
              <a:t>10/23/2020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9EBAA9-46B0-4868-A7BB-5B839D93B0F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2000"/>
            <a:lum/>
          </a:blip>
          <a:srcRect/>
          <a:stretch>
            <a:fillRect l="-25000" r="-25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9E6E6B-246A-4ACA-96D2-F78C06258B3E}" type="datetimeFigureOut">
              <a:rPr lang="en-US" smtClean="0"/>
              <a:pPr/>
              <a:t>10/23/2020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643A09-3D46-4440-9F46-2040946D5AD3}" type="slidenum">
              <a:rPr lang="en-US" smtClean="0"/>
              <a:pPr/>
              <a:t>‹#›</a:t>
            </a:fld>
            <a:endParaRPr lang="en-US"/>
          </a:p>
        </p:txBody>
      </p:sp>
    </p:spTree>
    <p:extLst>
      <p:ext uri="{BB962C8B-B14F-4D97-AF65-F5344CB8AC3E}">
        <p14:creationId xmlns:p14="http://schemas.microsoft.com/office/powerpoint/2010/main" xmlns="" val="339606646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46.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148.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8" Type="http://schemas.openxmlformats.org/officeDocument/2006/relationships/hyperlink" Target="https://en.wikipedia.org/wiki/Nek_Chand" TargetMode="External"/><Relationship Id="rId13" Type="http://schemas.openxmlformats.org/officeDocument/2006/relationships/hyperlink" Target="https://en.wikipedia.org/wiki/Kapil_Dev" TargetMode="External"/><Relationship Id="rId18" Type="http://schemas.openxmlformats.org/officeDocument/2006/relationships/hyperlink" Target="https://en.wikipedia.org/wiki/Sandesh_Jhingan" TargetMode="External"/><Relationship Id="rId3" Type="http://schemas.openxmlformats.org/officeDocument/2006/relationships/hyperlink" Target="https://en.wikipedia.org/wiki/Sarbjit_Bahga" TargetMode="External"/><Relationship Id="rId21" Type="http://schemas.openxmlformats.org/officeDocument/2006/relationships/hyperlink" Target="https://en.wikipedia.org/wiki/MTV_India" TargetMode="External"/><Relationship Id="rId7" Type="http://schemas.openxmlformats.org/officeDocument/2006/relationships/hyperlink" Target="https://en.wikipedia.org/wiki/Abhinav_Bindra" TargetMode="External"/><Relationship Id="rId12" Type="http://schemas.openxmlformats.org/officeDocument/2006/relationships/hyperlink" Target="https://en.wikipedia.org/wiki/Vivek_Dahiya" TargetMode="External"/><Relationship Id="rId17" Type="http://schemas.openxmlformats.org/officeDocument/2006/relationships/hyperlink" Target="https://en.wikipedia.org/wiki/Mahie_Gill" TargetMode="External"/><Relationship Id="rId25" Type="http://schemas.openxmlformats.org/officeDocument/2006/relationships/hyperlink" Target="https://en.wikipedia.org/wiki/Rochak_Kohli" TargetMode="External"/><Relationship Id="rId2" Type="http://schemas.openxmlformats.org/officeDocument/2006/relationships/image" Target="../media/image24.jpeg"/><Relationship Id="rId16" Type="http://schemas.openxmlformats.org/officeDocument/2006/relationships/hyperlink" Target="https://en.wikipedia.org/wiki/Yami_Gautam" TargetMode="External"/><Relationship Id="rId20" Type="http://schemas.openxmlformats.org/officeDocument/2006/relationships/hyperlink" Target="https://en.wikipedia.org/wiki/Gurbani_Judge" TargetMode="External"/><Relationship Id="rId1" Type="http://schemas.openxmlformats.org/officeDocument/2006/relationships/slideLayout" Target="../slideLayouts/slideLayout2.xml"/><Relationship Id="rId6" Type="http://schemas.openxmlformats.org/officeDocument/2006/relationships/hyperlink" Target="https://en.wikipedia.org/wiki/Jaspal_Bhatti" TargetMode="External"/><Relationship Id="rId11" Type="http://schemas.openxmlformats.org/officeDocument/2006/relationships/hyperlink" Target="https://en.wikipedia.org/wiki/Cinema_of_Punjab" TargetMode="External"/><Relationship Id="rId24" Type="http://schemas.openxmlformats.org/officeDocument/2006/relationships/hyperlink" Target="https://en.wikipedia.org/wiki/Ayushmann_Khurrana" TargetMode="External"/><Relationship Id="rId5" Type="http://schemas.openxmlformats.org/officeDocument/2006/relationships/hyperlink" Target="https://en.wikipedia.org/wiki/Hotmail" TargetMode="External"/><Relationship Id="rId15" Type="http://schemas.openxmlformats.org/officeDocument/2006/relationships/hyperlink" Target="https://en.wikipedia.org/wiki/Mukesh_Gautam" TargetMode="External"/><Relationship Id="rId23" Type="http://schemas.openxmlformats.org/officeDocument/2006/relationships/hyperlink" Target="https://en.wikipedia.org/wiki/Kirron_Kher" TargetMode="External"/><Relationship Id="rId10" Type="http://schemas.openxmlformats.org/officeDocument/2006/relationships/hyperlink" Target="https://en.wikipedia.org/wiki/Gurleen_Chopra" TargetMode="External"/><Relationship Id="rId19" Type="http://schemas.openxmlformats.org/officeDocument/2006/relationships/hyperlink" Target="https://en.wikipedia.org/wiki/Mamta_Joshi" TargetMode="External"/><Relationship Id="rId4" Type="http://schemas.openxmlformats.org/officeDocument/2006/relationships/hyperlink" Target="https://en.wikipedia.org/wiki/Sabeer_Bhatia" TargetMode="External"/><Relationship Id="rId9" Type="http://schemas.openxmlformats.org/officeDocument/2006/relationships/hyperlink" Target="https://en.wikipedia.org/wiki/Surveen_Chawla" TargetMode="External"/><Relationship Id="rId14" Type="http://schemas.openxmlformats.org/officeDocument/2006/relationships/hyperlink" Target="https://en.wikipedia.org/wiki/Harmeet_Dhillon" TargetMode="External"/><Relationship Id="rId22" Type="http://schemas.openxmlformats.org/officeDocument/2006/relationships/hyperlink" Target="https://en.wikipedia.org/wiki/AJ_Kanwar" TargetMode="External"/></Relationships>
</file>

<file path=ppt/slides/_rels/slide108.xml.rels><?xml version="1.0" encoding="UTF-8" standalone="yes"?>
<Relationships xmlns="http://schemas.openxmlformats.org/package/2006/relationships"><Relationship Id="rId8" Type="http://schemas.openxmlformats.org/officeDocument/2006/relationships/hyperlink" Target="https://en.wikipedia.org/wiki/Gul_Panag" TargetMode="External"/><Relationship Id="rId13" Type="http://schemas.openxmlformats.org/officeDocument/2006/relationships/hyperlink" Target="https://en.wikipedia.org/wiki/Mohit_Sehgal" TargetMode="External"/><Relationship Id="rId3" Type="http://schemas.openxmlformats.org/officeDocument/2006/relationships/hyperlink" Target="https://en.wikipedia.org/wiki/Aanchal_Kumar" TargetMode="External"/><Relationship Id="rId7" Type="http://schemas.openxmlformats.org/officeDocument/2006/relationships/hyperlink" Target="https://en.wikipedia.org/wiki/Ramesh_Kumar_Nibhoria" TargetMode="External"/><Relationship Id="rId12" Type="http://schemas.openxmlformats.org/officeDocument/2006/relationships/hyperlink" Target="https://en.wikipedia.org/wiki/Mohinder_Singh_Randhawa" TargetMode="External"/><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hyperlink" Target="https://en.wikipedia.org/wiki/Prince_Narula" TargetMode="External"/><Relationship Id="rId11" Type="http://schemas.openxmlformats.org/officeDocument/2006/relationships/hyperlink" Target="https://en.wikipedia.org/wiki/Kulraj_Randhawa" TargetMode="External"/><Relationship Id="rId5" Type="http://schemas.openxmlformats.org/officeDocument/2006/relationships/hyperlink" Target="https://en.wikipedia.org/wiki/Anjum_Moudgil" TargetMode="External"/><Relationship Id="rId10" Type="http://schemas.openxmlformats.org/officeDocument/2006/relationships/hyperlink" Target="https://en.wikipedia.org/wiki/Gajendra_Pal_Singh_Raghava" TargetMode="External"/><Relationship Id="rId4" Type="http://schemas.openxmlformats.org/officeDocument/2006/relationships/hyperlink" Target="https://en.wikipedia.org/wiki/Sargun_Mehta" TargetMode="External"/><Relationship Id="rId9" Type="http://schemas.openxmlformats.org/officeDocument/2006/relationships/hyperlink" Target="https://en.wikipedia.org/wiki/Neel_Kamal_Puri" TargetMode="External"/><Relationship Id="rId14" Type="http://schemas.openxmlformats.org/officeDocument/2006/relationships/hyperlink" Target="https://en.wikipedia.org/wiki/Piare_Lal_Sharma" TargetMode="External"/></Relationships>
</file>

<file path=ppt/slides/_rels/slide109.xml.rels><?xml version="1.0" encoding="UTF-8" standalone="yes"?>
<Relationships xmlns="http://schemas.openxmlformats.org/package/2006/relationships"><Relationship Id="rId8" Type="http://schemas.openxmlformats.org/officeDocument/2006/relationships/hyperlink" Target="https://en.wikipedia.org/wiki/Manan_Vohra" TargetMode="External"/><Relationship Id="rId3" Type="http://schemas.openxmlformats.org/officeDocument/2006/relationships/hyperlink" Target="https://en.wikipedia.org/wiki/Jeev_Milkha_Singh" TargetMode="External"/><Relationship Id="rId7" Type="http://schemas.openxmlformats.org/officeDocument/2006/relationships/hyperlink" Target="https://en.wikipedia.org/wiki/Sri_Srinivasan" TargetMode="External"/><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hyperlink" Target="https://en.wikipedia.org/wiki/Pammi_Somal" TargetMode="External"/><Relationship Id="rId5" Type="http://schemas.openxmlformats.org/officeDocument/2006/relationships/hyperlink" Target="https://en.wikipedia.org/wiki/Yuvraj_Singh" TargetMode="External"/><Relationship Id="rId4" Type="http://schemas.openxmlformats.org/officeDocument/2006/relationships/hyperlink" Target="https://en.wikipedia.org/wiki/Milkha_Singh" TargetMode="External"/><Relationship Id="rId9" Type="http://schemas.openxmlformats.org/officeDocument/2006/relationships/image" Target="../media/image153.jpe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hyperlink" Target="http://www.ixigo.com/travel-guide/chandigarh" TargetMode="External"/><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hyperlink" Target="http://chandigarh.gov.in/knowchd_general.htm" TargetMode="External"/><Relationship Id="rId5" Type="http://schemas.openxmlformats.org/officeDocument/2006/relationships/hyperlink" Target="https://chandigarhmetro.com/famous-personalities-chandigarh/" TargetMode="External"/><Relationship Id="rId4" Type="http://schemas.openxmlformats.org/officeDocument/2006/relationships/hyperlink" Target="https://www.indianmirror.com/culture/states-culture/chandigarh.html"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24.xml.rels><?xml version="1.0" encoding="UTF-8" standalone="yes"?>
<Relationships xmlns="http://schemas.openxmlformats.org/package/2006/relationships"><Relationship Id="rId3" Type="http://schemas.openxmlformats.org/officeDocument/2006/relationships/hyperlink" Target="https://en.wikipedia.org/wiki/Reserve_Bank_of_India" TargetMode="External"/><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hyperlink" Target="https://en.wikipedia.org/wiki/Beijing" TargetMode="External"/><Relationship Id="rId4" Type="http://schemas.openxmlformats.org/officeDocument/2006/relationships/hyperlink" Target="https://en.wikipedia.org/wiki/List_of_Indian_states_and_union_territories_by_GDP"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hyperlink" Target="https://radiostation.puchd.ac.in/" TargetMode="Externa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18.xml"/><Relationship Id="rId4" Type="http://schemas.openxmlformats.org/officeDocument/2006/relationships/image" Target="../media/image47.jpeg"/></Relationships>
</file>

<file path=ppt/slides/_rels/slide3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4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media/image62.jpeg"/><Relationship Id="rId4" Type="http://schemas.openxmlformats.org/officeDocument/2006/relationships/image" Target="../media/image61.jpeg"/></Relationships>
</file>

<file path=ppt/slides/_rels/slide4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6.png"/></Relationships>
</file>

<file path=ppt/slides/_rels/slide45.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7.xml"/><Relationship Id="rId4" Type="http://schemas.openxmlformats.org/officeDocument/2006/relationships/image" Target="../media/image74.jpeg"/></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14.jpeg"/><Relationship Id="rId1" Type="http://schemas.openxmlformats.org/officeDocument/2006/relationships/slideLayout" Target="../slideLayouts/slideLayout2.xml"/><Relationship Id="rId4" Type="http://schemas.openxmlformats.org/officeDocument/2006/relationships/image" Target="../media/image117.jpeg"/></Relationships>
</file>

<file path=ppt/slides/_rels/slide89.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4.jpeg"/><Relationship Id="rId1" Type="http://schemas.openxmlformats.org/officeDocument/2006/relationships/slideLayout" Target="../slideLayouts/slideLayout2.xml"/><Relationship Id="rId6" Type="http://schemas.openxmlformats.org/officeDocument/2006/relationships/image" Target="../media/image121.jpeg"/><Relationship Id="rId5" Type="http://schemas.openxmlformats.org/officeDocument/2006/relationships/image" Target="../media/image120.jpeg"/><Relationship Id="rId4" Type="http://schemas.openxmlformats.org/officeDocument/2006/relationships/image" Target="../media/image119.jpeg"/></Relationships>
</file>

<file path=ppt/slides/_rels/slide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jpeg"/><Relationship Id="rId1" Type="http://schemas.openxmlformats.org/officeDocument/2006/relationships/slideLayout" Target="../slideLayouts/slideLayout2.xml"/><Relationship Id="rId4" Type="http://schemas.openxmlformats.org/officeDocument/2006/relationships/image" Target="../media/image127.png"/></Relationships>
</file>

<file path=ppt/slides/_rels/slide95.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image" Target="../media/image128.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8" Type="http://schemas.openxmlformats.org/officeDocument/2006/relationships/image" Target="../media/image136.png"/><Relationship Id="rId3" Type="http://schemas.openxmlformats.org/officeDocument/2006/relationships/image" Target="../media/image131.jpeg"/><Relationship Id="rId7" Type="http://schemas.openxmlformats.org/officeDocument/2006/relationships/image" Target="../media/image135.png"/><Relationship Id="rId2" Type="http://schemas.openxmlformats.org/officeDocument/2006/relationships/image" Target="../media/image130.png"/><Relationship Id="rId1" Type="http://schemas.openxmlformats.org/officeDocument/2006/relationships/slideLayout" Target="../slideLayouts/slideLayout2.xml"/><Relationship Id="rId6" Type="http://schemas.openxmlformats.org/officeDocument/2006/relationships/image" Target="../media/image134.png"/><Relationship Id="rId5" Type="http://schemas.openxmlformats.org/officeDocument/2006/relationships/image" Target="../media/image133.jpeg"/><Relationship Id="rId4" Type="http://schemas.openxmlformats.org/officeDocument/2006/relationships/image" Target="../media/image132.jpeg"/><Relationship Id="rId9" Type="http://schemas.openxmlformats.org/officeDocument/2006/relationships/image" Target="../media/image137.png"/></Relationships>
</file>

<file path=ppt/slides/_rels/slide97.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38.jpeg"/><Relationship Id="rId7" Type="http://schemas.openxmlformats.org/officeDocument/2006/relationships/image" Target="../media/image142.png"/><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141.jpeg"/><Relationship Id="rId5" Type="http://schemas.openxmlformats.org/officeDocument/2006/relationships/image" Target="../media/image140.jpeg"/><Relationship Id="rId4" Type="http://schemas.openxmlformats.org/officeDocument/2006/relationships/image" Target="../media/image139.jpeg"/><Relationship Id="rId9" Type="http://schemas.openxmlformats.org/officeDocument/2006/relationships/image" Target="../media/image144.png"/></Relationships>
</file>

<file path=ppt/slides/_rels/slide9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SHGB1\Desktop\4.PNG"/>
          <p:cNvPicPr>
            <a:picLocks noChangeAspect="1" noChangeArrowheads="1"/>
          </p:cNvPicPr>
          <p:nvPr/>
        </p:nvPicPr>
        <p:blipFill>
          <a:blip r:embed="rId2" cstate="print">
            <a:lum bright="70000" contrast="-70000"/>
          </a:blip>
          <a:srcRect/>
          <a:stretch>
            <a:fillRect/>
          </a:stretch>
        </p:blipFill>
        <p:spPr bwMode="auto">
          <a:xfrm>
            <a:off x="1" y="1524000"/>
            <a:ext cx="9067800" cy="3657600"/>
          </a:xfrm>
          <a:prstGeom prst="rect">
            <a:avLst/>
          </a:prstGeom>
          <a:noFill/>
        </p:spPr>
      </p:pic>
      <p:sp>
        <p:nvSpPr>
          <p:cNvPr id="2" name="Title 1"/>
          <p:cNvSpPr>
            <a:spLocks noGrp="1"/>
          </p:cNvSpPr>
          <p:nvPr>
            <p:ph type="ctrTitle"/>
          </p:nvPr>
        </p:nvSpPr>
        <p:spPr>
          <a:xfrm>
            <a:off x="76199" y="1447801"/>
            <a:ext cx="9067800" cy="3657600"/>
          </a:xfrm>
        </p:spPr>
        <p:txBody>
          <a:bodyPr>
            <a:normAutofit fontScale="90000"/>
          </a:bodyPr>
          <a:lstStyle/>
          <a:p>
            <a:r>
              <a:rPr lang="en-US" sz="2000" dirty="0">
                <a:solidFill>
                  <a:schemeClr val="accent4">
                    <a:lumMod val="50000"/>
                  </a:schemeClr>
                </a:solidFill>
                <a:latin typeface="Aharoni" pitchFamily="2" charset="-79"/>
                <a:cs typeface="Aharoni" pitchFamily="2" charset="-79"/>
              </a:rPr>
              <a:t/>
            </a:r>
            <a:br>
              <a:rPr lang="en-US" sz="2000" dirty="0">
                <a:solidFill>
                  <a:schemeClr val="accent4">
                    <a:lumMod val="50000"/>
                  </a:schemeClr>
                </a:solidFill>
                <a:latin typeface="Aharoni" pitchFamily="2" charset="-79"/>
                <a:cs typeface="Aharoni" pitchFamily="2" charset="-79"/>
              </a:rPr>
            </a:br>
            <a:r>
              <a:rPr lang="en-US" sz="2000" dirty="0">
                <a:solidFill>
                  <a:schemeClr val="accent4">
                    <a:lumMod val="50000"/>
                  </a:schemeClr>
                </a:solidFill>
                <a:latin typeface="Aharoni" pitchFamily="2" charset="-79"/>
                <a:cs typeface="Aharoni" pitchFamily="2" charset="-79"/>
              </a:rPr>
              <a:t>GOVT OF INDIA </a:t>
            </a:r>
            <a:br>
              <a:rPr lang="en-US" sz="2000" dirty="0">
                <a:solidFill>
                  <a:schemeClr val="accent4">
                    <a:lumMod val="50000"/>
                  </a:schemeClr>
                </a:solidFill>
                <a:latin typeface="Aharoni" pitchFamily="2" charset="-79"/>
                <a:cs typeface="Aharoni" pitchFamily="2" charset="-79"/>
              </a:rPr>
            </a:br>
            <a:r>
              <a:rPr lang="en-US" sz="2000" dirty="0">
                <a:solidFill>
                  <a:schemeClr val="accent4">
                    <a:lumMod val="50000"/>
                  </a:schemeClr>
                </a:solidFill>
                <a:latin typeface="Aharoni" pitchFamily="2" charset="-79"/>
                <a:cs typeface="Aharoni" pitchFamily="2" charset="-79"/>
              </a:rPr>
              <a:t>MINISTRY OF YOUTH AFFAIRS AND SPORTS</a:t>
            </a:r>
            <a:br>
              <a:rPr lang="en-US" sz="2000" dirty="0">
                <a:solidFill>
                  <a:schemeClr val="accent4">
                    <a:lumMod val="50000"/>
                  </a:schemeClr>
                </a:solidFill>
                <a:latin typeface="Aharoni" pitchFamily="2" charset="-79"/>
                <a:cs typeface="Aharoni" pitchFamily="2" charset="-79"/>
              </a:rPr>
            </a:br>
            <a:r>
              <a:rPr lang="en-US" sz="2000" dirty="0">
                <a:solidFill>
                  <a:schemeClr val="accent4">
                    <a:lumMod val="50000"/>
                  </a:schemeClr>
                </a:solidFill>
                <a:latin typeface="Aharoni" pitchFamily="2" charset="-79"/>
                <a:cs typeface="Aharoni" pitchFamily="2" charset="-79"/>
              </a:rPr>
              <a:t>DEPARTMENT OF YOUTH AFFAIRS</a:t>
            </a:r>
            <a:r>
              <a:rPr lang="en-US" sz="1600" dirty="0">
                <a:solidFill>
                  <a:schemeClr val="accent4">
                    <a:lumMod val="50000"/>
                  </a:schemeClr>
                </a:solidFill>
                <a:latin typeface="Aharoni" pitchFamily="2" charset="-79"/>
                <a:cs typeface="Aharoni" pitchFamily="2" charset="-79"/>
              </a:rPr>
              <a:t/>
            </a:r>
            <a:br>
              <a:rPr lang="en-US" sz="1600" dirty="0">
                <a:solidFill>
                  <a:schemeClr val="accent4">
                    <a:lumMod val="50000"/>
                  </a:schemeClr>
                </a:solidFill>
                <a:latin typeface="Aharoni" pitchFamily="2" charset="-79"/>
                <a:cs typeface="Aharoni" pitchFamily="2" charset="-79"/>
              </a:rPr>
            </a:br>
            <a:r>
              <a:rPr lang="en-US" sz="1600" dirty="0">
                <a:solidFill>
                  <a:schemeClr val="accent4">
                    <a:lumMod val="50000"/>
                  </a:schemeClr>
                </a:solidFill>
                <a:latin typeface="Aharoni" pitchFamily="2" charset="-79"/>
                <a:cs typeface="Aharoni" pitchFamily="2" charset="-79"/>
              </a:rPr>
              <a:t/>
            </a:r>
            <a:br>
              <a:rPr lang="en-US" sz="1600" dirty="0">
                <a:solidFill>
                  <a:schemeClr val="accent4">
                    <a:lumMod val="50000"/>
                  </a:schemeClr>
                </a:solidFill>
                <a:latin typeface="Aharoni" pitchFamily="2" charset="-79"/>
                <a:cs typeface="Aharoni" pitchFamily="2" charset="-79"/>
              </a:rPr>
            </a:br>
            <a:r>
              <a:rPr lang="en-US" sz="2000" dirty="0">
                <a:solidFill>
                  <a:schemeClr val="accent4">
                    <a:lumMod val="50000"/>
                  </a:schemeClr>
                </a:solidFill>
                <a:latin typeface="Aharoni" pitchFamily="2" charset="-79"/>
                <a:cs typeface="Aharoni" pitchFamily="2" charset="-79"/>
              </a:rPr>
              <a:t/>
            </a:r>
            <a:br>
              <a:rPr lang="en-US" sz="2000" dirty="0">
                <a:solidFill>
                  <a:schemeClr val="accent4">
                    <a:lumMod val="50000"/>
                  </a:schemeClr>
                </a:solidFill>
                <a:latin typeface="Aharoni" pitchFamily="2" charset="-79"/>
                <a:cs typeface="Aharoni" pitchFamily="2" charset="-79"/>
              </a:rPr>
            </a:br>
            <a:r>
              <a:rPr lang="en-US" sz="2000" dirty="0">
                <a:solidFill>
                  <a:srgbClr val="FF0000"/>
                </a:solidFill>
                <a:latin typeface="Aharoni" pitchFamily="2" charset="-79"/>
                <a:cs typeface="Aharoni" pitchFamily="2" charset="-79"/>
              </a:rPr>
              <a:t>NEHRU YUVA KENDRA SANGHTHAN CHANDIGARH</a:t>
            </a:r>
            <a:r>
              <a:rPr lang="en-US" sz="1600" dirty="0">
                <a:solidFill>
                  <a:schemeClr val="accent4">
                    <a:lumMod val="50000"/>
                  </a:schemeClr>
                </a:solidFill>
                <a:latin typeface="Aharoni" pitchFamily="2" charset="-79"/>
                <a:cs typeface="Aharoni" pitchFamily="2" charset="-79"/>
              </a:rPr>
              <a:t/>
            </a:r>
            <a:br>
              <a:rPr lang="en-US" sz="1600" dirty="0">
                <a:solidFill>
                  <a:schemeClr val="accent4">
                    <a:lumMod val="50000"/>
                  </a:schemeClr>
                </a:solidFill>
                <a:latin typeface="Aharoni" pitchFamily="2" charset="-79"/>
                <a:cs typeface="Aharoni" pitchFamily="2" charset="-79"/>
              </a:rPr>
            </a:br>
            <a:r>
              <a:rPr lang="en-US" sz="2400" dirty="0">
                <a:solidFill>
                  <a:schemeClr val="accent4">
                    <a:lumMod val="50000"/>
                  </a:schemeClr>
                </a:solidFill>
                <a:latin typeface="Aharoni" pitchFamily="2" charset="-79"/>
                <a:cs typeface="Aharoni" pitchFamily="2" charset="-79"/>
              </a:rPr>
              <a:t>EK BHARAT SHRESHTHA BHARAT</a:t>
            </a:r>
            <a:r>
              <a:rPr lang="en-US" sz="1600" dirty="0">
                <a:solidFill>
                  <a:schemeClr val="accent4">
                    <a:lumMod val="50000"/>
                  </a:schemeClr>
                </a:solidFill>
                <a:latin typeface="Aharoni" pitchFamily="2" charset="-79"/>
                <a:cs typeface="Aharoni" pitchFamily="2" charset="-79"/>
              </a:rPr>
              <a:t/>
            </a:r>
            <a:br>
              <a:rPr lang="en-US" sz="1600" dirty="0">
                <a:solidFill>
                  <a:schemeClr val="accent4">
                    <a:lumMod val="50000"/>
                  </a:schemeClr>
                </a:solidFill>
                <a:latin typeface="Aharoni" pitchFamily="2" charset="-79"/>
                <a:cs typeface="Aharoni" pitchFamily="2" charset="-79"/>
              </a:rPr>
            </a:br>
            <a:r>
              <a:rPr lang="en-US" sz="1600" dirty="0">
                <a:solidFill>
                  <a:schemeClr val="accent4">
                    <a:lumMod val="50000"/>
                  </a:schemeClr>
                </a:solidFill>
                <a:latin typeface="Aharoni" pitchFamily="2" charset="-79"/>
                <a:cs typeface="Aharoni" pitchFamily="2" charset="-79"/>
              </a:rPr>
              <a:t>(INTER STATE YOUTH EXCHANGE PROGRAMME)</a:t>
            </a:r>
            <a:br>
              <a:rPr lang="en-US" sz="1600" dirty="0">
                <a:solidFill>
                  <a:schemeClr val="accent4">
                    <a:lumMod val="50000"/>
                  </a:schemeClr>
                </a:solidFill>
                <a:latin typeface="Aharoni" pitchFamily="2" charset="-79"/>
                <a:cs typeface="Aharoni" pitchFamily="2" charset="-79"/>
              </a:rPr>
            </a:br>
            <a:r>
              <a:rPr lang="en-US" sz="1600" dirty="0">
                <a:solidFill>
                  <a:schemeClr val="accent4">
                    <a:lumMod val="50000"/>
                  </a:schemeClr>
                </a:solidFill>
                <a:latin typeface="Aharoni" pitchFamily="2" charset="-79"/>
                <a:cs typeface="Aharoni" pitchFamily="2" charset="-79"/>
              </a:rPr>
              <a:t/>
            </a:r>
            <a:br>
              <a:rPr lang="en-US" sz="1600" dirty="0">
                <a:solidFill>
                  <a:schemeClr val="accent4">
                    <a:lumMod val="50000"/>
                  </a:schemeClr>
                </a:solidFill>
                <a:latin typeface="Aharoni" pitchFamily="2" charset="-79"/>
                <a:cs typeface="Aharoni" pitchFamily="2" charset="-79"/>
              </a:rPr>
            </a:br>
            <a:r>
              <a:rPr lang="en-US" sz="1600" dirty="0">
                <a:solidFill>
                  <a:schemeClr val="accent4">
                    <a:lumMod val="50000"/>
                  </a:schemeClr>
                </a:solidFill>
                <a:latin typeface="Aharoni" pitchFamily="2" charset="-79"/>
                <a:cs typeface="Aharoni" pitchFamily="2" charset="-79"/>
              </a:rPr>
              <a:t/>
            </a:r>
            <a:br>
              <a:rPr lang="en-US" sz="1600" dirty="0">
                <a:solidFill>
                  <a:schemeClr val="accent4">
                    <a:lumMod val="50000"/>
                  </a:schemeClr>
                </a:solidFill>
                <a:latin typeface="Aharoni" pitchFamily="2" charset="-79"/>
                <a:cs typeface="Aharoni" pitchFamily="2" charset="-79"/>
              </a:rPr>
            </a:br>
            <a:r>
              <a:rPr lang="en-US" sz="1600" dirty="0">
                <a:solidFill>
                  <a:schemeClr val="accent4">
                    <a:lumMod val="50000"/>
                  </a:schemeClr>
                </a:solidFill>
                <a:latin typeface="Aharoni" pitchFamily="2" charset="-79"/>
                <a:cs typeface="Aharoni" pitchFamily="2" charset="-79"/>
              </a:rPr>
              <a:t/>
            </a:r>
            <a:br>
              <a:rPr lang="en-US" sz="1600" dirty="0">
                <a:solidFill>
                  <a:schemeClr val="accent4">
                    <a:lumMod val="50000"/>
                  </a:schemeClr>
                </a:solidFill>
                <a:latin typeface="Aharoni" pitchFamily="2" charset="-79"/>
                <a:cs typeface="Aharoni" pitchFamily="2" charset="-79"/>
              </a:rPr>
            </a:br>
            <a:r>
              <a:rPr lang="en-US" sz="1800" dirty="0">
                <a:solidFill>
                  <a:schemeClr val="accent3">
                    <a:lumMod val="75000"/>
                  </a:schemeClr>
                </a:solidFill>
                <a:latin typeface="Aharoni" pitchFamily="2" charset="-79"/>
                <a:cs typeface="Aharoni" pitchFamily="2" charset="-79"/>
              </a:rPr>
              <a:t>FOR PAIRING STATES : CHANDIGARH AND DADAR &amp; NAGAR HAVELI, SILVASSA</a:t>
            </a:r>
            <a:br>
              <a:rPr lang="en-US" sz="1800" dirty="0">
                <a:solidFill>
                  <a:schemeClr val="accent3">
                    <a:lumMod val="75000"/>
                  </a:schemeClr>
                </a:solidFill>
                <a:latin typeface="Aharoni" pitchFamily="2" charset="-79"/>
                <a:cs typeface="Aharoni" pitchFamily="2" charset="-79"/>
              </a:rPr>
            </a:br>
            <a:r>
              <a:rPr lang="en-US" sz="1600" dirty="0">
                <a:solidFill>
                  <a:schemeClr val="accent4">
                    <a:lumMod val="50000"/>
                  </a:schemeClr>
                </a:solidFill>
                <a:latin typeface="Aharoni" pitchFamily="2" charset="-79"/>
                <a:cs typeface="Aharoni" pitchFamily="2" charset="-79"/>
              </a:rPr>
              <a:t/>
            </a:r>
            <a:br>
              <a:rPr lang="en-US" sz="1600" dirty="0">
                <a:solidFill>
                  <a:schemeClr val="accent4">
                    <a:lumMod val="50000"/>
                  </a:schemeClr>
                </a:solidFill>
                <a:latin typeface="Aharoni" pitchFamily="2" charset="-79"/>
                <a:cs typeface="Aharoni" pitchFamily="2" charset="-79"/>
              </a:rPr>
            </a:br>
            <a:endParaRPr lang="en-US" sz="1600" dirty="0">
              <a:solidFill>
                <a:schemeClr val="accent4">
                  <a:lumMod val="50000"/>
                </a:schemeClr>
              </a:solidFill>
              <a:latin typeface="Aharoni" pitchFamily="2" charset="-79"/>
              <a:cs typeface="Aharoni" pitchFamily="2" charset="-79"/>
            </a:endParaRPr>
          </a:p>
        </p:txBody>
      </p:sp>
      <p:pic>
        <p:nvPicPr>
          <p:cNvPr id="1026" name="Picture 2" descr="C:\Users\SHGB1\Desktop\1PNG.PNG"/>
          <p:cNvPicPr>
            <a:picLocks noChangeAspect="1" noChangeArrowheads="1"/>
          </p:cNvPicPr>
          <p:nvPr/>
        </p:nvPicPr>
        <p:blipFill>
          <a:blip r:embed="rId3" cstate="print"/>
          <a:srcRect/>
          <a:stretch>
            <a:fillRect/>
          </a:stretch>
        </p:blipFill>
        <p:spPr bwMode="auto">
          <a:xfrm>
            <a:off x="0" y="0"/>
            <a:ext cx="9144000" cy="1447800"/>
          </a:xfrm>
          <a:prstGeom prst="rect">
            <a:avLst/>
          </a:prstGeom>
          <a:noFill/>
        </p:spPr>
      </p:pic>
      <p:pic>
        <p:nvPicPr>
          <p:cNvPr id="1027" name="Picture 3" descr="C:\Users\SHGB1\Desktop\2.PNG"/>
          <p:cNvPicPr>
            <a:picLocks noChangeAspect="1" noChangeArrowheads="1"/>
          </p:cNvPicPr>
          <p:nvPr/>
        </p:nvPicPr>
        <p:blipFill>
          <a:blip r:embed="rId4" cstate="print"/>
          <a:srcRect/>
          <a:stretch>
            <a:fillRect/>
          </a:stretch>
        </p:blipFill>
        <p:spPr bwMode="auto">
          <a:xfrm>
            <a:off x="0" y="5181601"/>
            <a:ext cx="9144000" cy="167640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428662720_1c09a7c3ce_o-scaled-e1579020263895-696x392.jpg"/>
          <p:cNvPicPr>
            <a:picLocks noChangeAspect="1"/>
          </p:cNvPicPr>
          <p:nvPr/>
        </p:nvPicPr>
        <p:blipFill>
          <a:blip r:embed="rId2" cstate="print">
            <a:lum bright="70000" contrast="-70000"/>
          </a:blip>
          <a:stretch>
            <a:fillRect/>
          </a:stretch>
        </p:blipFill>
        <p:spPr>
          <a:xfrm>
            <a:off x="0" y="0"/>
            <a:ext cx="9144000" cy="6858000"/>
          </a:xfrm>
          <a:prstGeom prst="rect">
            <a:avLst/>
          </a:prstGeom>
        </p:spPr>
      </p:pic>
      <p:sp>
        <p:nvSpPr>
          <p:cNvPr id="3" name="Content Placeholder 2"/>
          <p:cNvSpPr>
            <a:spLocks noGrp="1"/>
          </p:cNvSpPr>
          <p:nvPr>
            <p:ph idx="1"/>
          </p:nvPr>
        </p:nvSpPr>
        <p:spPr>
          <a:xfrm>
            <a:off x="457200" y="457200"/>
            <a:ext cx="8229600" cy="6096000"/>
          </a:xfrm>
        </p:spPr>
        <p:txBody>
          <a:bodyPr>
            <a:normAutofit lnSpcReduction="10000"/>
          </a:bodyPr>
          <a:lstStyle/>
          <a:p>
            <a:pPr algn="just">
              <a:lnSpc>
                <a:spcPct val="150000"/>
              </a:lnSpc>
            </a:pPr>
            <a:r>
              <a:rPr lang="en-US" sz="2000" dirty="0">
                <a:latin typeface="Times New Roman" pitchFamily="18" charset="0"/>
                <a:cs typeface="Times New Roman" pitchFamily="18" charset="0"/>
              </a:rPr>
              <a:t>The city has a pre-historic past. The gently sloping plains on which modern Chandigarh exists, was in the ancient past, a wide lake ringed by a marsh. The fossil remains found at the site indicate a large variety of aquatic and amphibian life, which was supported by that environment. About 8000 years ago the area was also known to be a home to the Harappans.</a:t>
            </a:r>
          </a:p>
          <a:p>
            <a:pPr algn="just">
              <a:lnSpc>
                <a:spcPct val="150000"/>
              </a:lnSpc>
            </a:pPr>
            <a:r>
              <a:rPr lang="en-US" sz="2000" dirty="0">
                <a:latin typeface="Times New Roman" pitchFamily="18" charset="0"/>
                <a:cs typeface="Times New Roman" pitchFamily="18" charset="0"/>
              </a:rPr>
              <a:t>Since the medieval through modern era, the area was part of the large and prosperous Punjab Province which was divided into East &amp; West Punjab during partition of the country in 1947.</a:t>
            </a:r>
          </a:p>
          <a:p>
            <a:pPr algn="just">
              <a:lnSpc>
                <a:spcPct val="150000"/>
              </a:lnSpc>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On 1 November 1966, the newly formed state of Haryana was carved out of the eastern portion of East Punjab, in order to create a new state for the majority Haryanvi-speaking people in that portion, while the western portion of East Punjab retained a mostly Punjabi-speaking majority and was renamed as Punjab. </a:t>
            </a:r>
          </a:p>
          <a:p>
            <a:pPr algn="just">
              <a:lnSpc>
                <a:spcPct val="150000"/>
              </a:lnSpc>
            </a:pPr>
            <a:endParaRPr lang="en-US" sz="2000" dirty="0">
              <a:latin typeface="Times New Roman" pitchFamily="18" charset="0"/>
              <a:cs typeface="Times New Roman" pitchFamily="18" charset="0"/>
            </a:endParaRPr>
          </a:p>
          <a:p>
            <a:endParaRPr lang="en-US" sz="2000"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4419600" cy="5791200"/>
          </a:xfrm>
        </p:spPr>
        <p:txBody>
          <a:bodyPr>
            <a:normAutofit/>
          </a:bodyPr>
          <a:lstStyle/>
          <a:p>
            <a:pPr algn="just">
              <a:lnSpc>
                <a:spcPct val="150000"/>
              </a:lnSpc>
            </a:pPr>
            <a:r>
              <a:rPr lang="en-US" sz="2000" b="1" dirty="0">
                <a:latin typeface="Times New Roman" pitchFamily="18" charset="0"/>
                <a:cs typeface="Times New Roman" pitchFamily="18" charset="0"/>
              </a:rPr>
              <a:t>MILKHA SINGH </a:t>
            </a:r>
            <a:r>
              <a:rPr lang="en-US" sz="2000" dirty="0">
                <a:latin typeface="Times New Roman" pitchFamily="18" charset="0"/>
                <a:cs typeface="Times New Roman" pitchFamily="18" charset="0"/>
              </a:rPr>
              <a:t>is known as ‘</a:t>
            </a:r>
            <a:r>
              <a:rPr lang="en-US" sz="2000" dirty="0" err="1">
                <a:latin typeface="Times New Roman" pitchFamily="18" charset="0"/>
                <a:cs typeface="Times New Roman" pitchFamily="18" charset="0"/>
              </a:rPr>
              <a:t>FIying</a:t>
            </a:r>
            <a:r>
              <a:rPr lang="en-US" sz="2000" dirty="0">
                <a:latin typeface="Times New Roman" pitchFamily="18" charset="0"/>
                <a:cs typeface="Times New Roman" pitchFamily="18" charset="0"/>
              </a:rPr>
              <a:t> Sikh’ for his athletics. The residence of Chandigarh, </a:t>
            </a:r>
            <a:r>
              <a:rPr lang="en-US" sz="2000" dirty="0" err="1">
                <a:latin typeface="Times New Roman" pitchFamily="18" charset="0"/>
                <a:cs typeface="Times New Roman" pitchFamily="18" charset="0"/>
              </a:rPr>
              <a:t>Milkha</a:t>
            </a:r>
            <a:r>
              <a:rPr lang="en-US" sz="2000" dirty="0">
                <a:latin typeface="Times New Roman" pitchFamily="18" charset="0"/>
                <a:cs typeface="Times New Roman" pitchFamily="18" charset="0"/>
              </a:rPr>
              <a:t> Singh has bought many laurel in the field of athletics to India. </a:t>
            </a:r>
            <a:r>
              <a:rPr lang="en-US" sz="2000" dirty="0" err="1">
                <a:latin typeface="Times New Roman" pitchFamily="18" charset="0"/>
                <a:cs typeface="Times New Roman" pitchFamily="18" charset="0"/>
              </a:rPr>
              <a:t>Milkha</a:t>
            </a:r>
            <a:r>
              <a:rPr lang="en-US" sz="2000" dirty="0">
                <a:latin typeface="Times New Roman" pitchFamily="18" charset="0"/>
                <a:cs typeface="Times New Roman" pitchFamily="18" charset="0"/>
              </a:rPr>
              <a:t> Singh has won many </a:t>
            </a:r>
            <a:r>
              <a:rPr lang="en-US" sz="2000" dirty="0" err="1">
                <a:latin typeface="Times New Roman" pitchFamily="18" charset="0"/>
                <a:cs typeface="Times New Roman" pitchFamily="18" charset="0"/>
              </a:rPr>
              <a:t>honours</a:t>
            </a:r>
            <a:r>
              <a:rPr lang="en-US" sz="2000" dirty="0">
                <a:latin typeface="Times New Roman" pitchFamily="18" charset="0"/>
                <a:cs typeface="Times New Roman" pitchFamily="18" charset="0"/>
              </a:rPr>
              <a:t> like- 200m Asian Games (1958), 440 yards Commonwealth Games (1958), 400m Asian Games (1958) and much more. In the year 1959, Chandigarh ‘Flying Sikh’ has been awarded as </a:t>
            </a:r>
            <a:r>
              <a:rPr lang="en-US" sz="2000" dirty="0" err="1">
                <a:latin typeface="Times New Roman" pitchFamily="18" charset="0"/>
                <a:cs typeface="Times New Roman" pitchFamily="18" charset="0"/>
              </a:rPr>
              <a:t>Padma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Shri</a:t>
            </a:r>
            <a:r>
              <a:rPr lang="en-US" sz="2000" dirty="0">
                <a:latin typeface="Times New Roman" pitchFamily="18" charset="0"/>
                <a:cs typeface="Times New Roman" pitchFamily="18" charset="0"/>
              </a:rPr>
              <a:t>.</a:t>
            </a:r>
          </a:p>
        </p:txBody>
      </p:sp>
      <p:pic>
        <p:nvPicPr>
          <p:cNvPr id="4" name="Picture 3" descr="milkha.jpg"/>
          <p:cNvPicPr>
            <a:picLocks noChangeAspect="1"/>
          </p:cNvPicPr>
          <p:nvPr/>
        </p:nvPicPr>
        <p:blipFill>
          <a:blip r:embed="rId2"/>
          <a:srcRect l="14286" r="14286"/>
          <a:stretch>
            <a:fillRect/>
          </a:stretch>
        </p:blipFill>
        <p:spPr>
          <a:xfrm>
            <a:off x="5486400" y="838200"/>
            <a:ext cx="3124200" cy="5112328"/>
          </a:xfrm>
          <a:prstGeom prst="rect">
            <a:avLst/>
          </a:prstGeom>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4648200" cy="5715000"/>
          </a:xfrm>
        </p:spPr>
        <p:txBody>
          <a:bodyPr>
            <a:normAutofit lnSpcReduction="10000"/>
          </a:bodyPr>
          <a:lstStyle/>
          <a:p>
            <a:pPr algn="just">
              <a:lnSpc>
                <a:spcPct val="150000"/>
              </a:lnSpc>
            </a:pPr>
            <a:r>
              <a:rPr lang="en-US" sz="2000" b="1" dirty="0">
                <a:latin typeface="Times New Roman" pitchFamily="18" charset="0"/>
                <a:cs typeface="Times New Roman" pitchFamily="18" charset="0"/>
              </a:rPr>
              <a:t>YUVRAJ SINGH: </a:t>
            </a:r>
            <a:r>
              <a:rPr lang="en-US" sz="2000" dirty="0">
                <a:latin typeface="Times New Roman" pitchFamily="18" charset="0"/>
                <a:cs typeface="Times New Roman" pitchFamily="18" charset="0"/>
              </a:rPr>
              <a:t>Another well known personality who hails from Chandigarh is </a:t>
            </a:r>
            <a:r>
              <a:rPr lang="en-US" sz="2000" dirty="0" err="1">
                <a:latin typeface="Times New Roman" pitchFamily="18" charset="0"/>
                <a:cs typeface="Times New Roman" pitchFamily="18" charset="0"/>
              </a:rPr>
              <a:t>Yuvraj</a:t>
            </a:r>
            <a:r>
              <a:rPr lang="en-US" sz="2000" dirty="0">
                <a:latin typeface="Times New Roman" pitchFamily="18" charset="0"/>
                <a:cs typeface="Times New Roman" pitchFamily="18" charset="0"/>
              </a:rPr>
              <a:t> Singh. </a:t>
            </a:r>
            <a:r>
              <a:rPr lang="en-US" sz="2000" dirty="0" err="1">
                <a:latin typeface="Times New Roman" pitchFamily="18" charset="0"/>
                <a:cs typeface="Times New Roman" pitchFamily="18" charset="0"/>
              </a:rPr>
              <a:t>Yuvi</a:t>
            </a:r>
            <a:r>
              <a:rPr lang="en-US" sz="2000" dirty="0">
                <a:latin typeface="Times New Roman" pitchFamily="18" charset="0"/>
                <a:cs typeface="Times New Roman" pitchFamily="18" charset="0"/>
              </a:rPr>
              <a:t> is all rounder left handed batsman in Indian Cricket team. </a:t>
            </a:r>
            <a:r>
              <a:rPr lang="en-US" sz="2000" dirty="0" err="1">
                <a:latin typeface="Times New Roman" pitchFamily="18" charset="0"/>
                <a:cs typeface="Times New Roman" pitchFamily="18" charset="0"/>
              </a:rPr>
              <a:t>Yuvraj</a:t>
            </a:r>
            <a:r>
              <a:rPr lang="en-US" sz="2000" dirty="0">
                <a:latin typeface="Times New Roman" pitchFamily="18" charset="0"/>
                <a:cs typeface="Times New Roman" pitchFamily="18" charset="0"/>
              </a:rPr>
              <a:t> is born (12 December 1981)  and brought up in Chandigarh and has pursued his schooling from DAV Public School, Chandigarh. </a:t>
            </a:r>
            <a:r>
              <a:rPr lang="en-US" sz="2000" dirty="0" err="1">
                <a:latin typeface="Times New Roman" pitchFamily="18" charset="0"/>
                <a:cs typeface="Times New Roman" pitchFamily="18" charset="0"/>
              </a:rPr>
              <a:t>Chandigarhian</a:t>
            </a:r>
            <a:r>
              <a:rPr lang="en-US" sz="2000" dirty="0">
                <a:latin typeface="Times New Roman" pitchFamily="18" charset="0"/>
                <a:cs typeface="Times New Roman" pitchFamily="18" charset="0"/>
              </a:rPr>
              <a:t> boy has been awarded with </a:t>
            </a:r>
            <a:r>
              <a:rPr lang="en-US" sz="2000" dirty="0" err="1">
                <a:latin typeface="Times New Roman" pitchFamily="18" charset="0"/>
                <a:cs typeface="Times New Roman" pitchFamily="18" charset="0"/>
              </a:rPr>
              <a:t>Arjuna</a:t>
            </a:r>
            <a:r>
              <a:rPr lang="en-US" sz="2000" dirty="0">
                <a:latin typeface="Times New Roman" pitchFamily="18" charset="0"/>
                <a:cs typeface="Times New Roman" pitchFamily="18" charset="0"/>
              </a:rPr>
              <a:t> award in 2012 and </a:t>
            </a:r>
            <a:r>
              <a:rPr lang="en-US" sz="2000" dirty="0" err="1">
                <a:latin typeface="Times New Roman" pitchFamily="18" charset="0"/>
                <a:cs typeface="Times New Roman" pitchFamily="18" charset="0"/>
              </a:rPr>
              <a:t>Padma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Shri</a:t>
            </a:r>
            <a:r>
              <a:rPr lang="en-US" sz="2000" dirty="0">
                <a:latin typeface="Times New Roman" pitchFamily="18" charset="0"/>
                <a:cs typeface="Times New Roman" pitchFamily="18" charset="0"/>
              </a:rPr>
              <a:t> award in the year 2014. In 2007 ICC World Twenty20 match, he hit 6 sixes in single over.</a:t>
            </a:r>
          </a:p>
          <a:p>
            <a:pPr algn="just">
              <a:lnSpc>
                <a:spcPct val="150000"/>
              </a:lnSpc>
            </a:pPr>
            <a:endParaRPr lang="en-US" sz="2000" dirty="0">
              <a:latin typeface="Times New Roman" pitchFamily="18" charset="0"/>
              <a:cs typeface="Times New Roman" pitchFamily="18" charset="0"/>
            </a:endParaRPr>
          </a:p>
        </p:txBody>
      </p:sp>
      <p:pic>
        <p:nvPicPr>
          <p:cNvPr id="4" name="Picture 3" descr="yuvi.jpeg"/>
          <p:cNvPicPr>
            <a:picLocks noChangeAspect="1"/>
          </p:cNvPicPr>
          <p:nvPr/>
        </p:nvPicPr>
        <p:blipFill>
          <a:blip r:embed="rId2"/>
          <a:srcRect l="8451" r="15493"/>
          <a:stretch>
            <a:fillRect/>
          </a:stretch>
        </p:blipFill>
        <p:spPr>
          <a:xfrm>
            <a:off x="5334000" y="1066800"/>
            <a:ext cx="3394530" cy="5027676"/>
          </a:xfrm>
          <a:prstGeom prst="rect">
            <a:avLst/>
          </a:prstGeom>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4419600" cy="5715000"/>
          </a:xfrm>
        </p:spPr>
        <p:txBody>
          <a:bodyPr>
            <a:normAutofit fontScale="92500" lnSpcReduction="20000"/>
          </a:bodyPr>
          <a:lstStyle/>
          <a:p>
            <a:pPr algn="just">
              <a:lnSpc>
                <a:spcPct val="150000"/>
              </a:lnSpc>
            </a:pPr>
            <a:r>
              <a:rPr lang="en-US" sz="2000" b="1" dirty="0">
                <a:latin typeface="Times New Roman" pitchFamily="18" charset="0"/>
                <a:cs typeface="Times New Roman" pitchFamily="18" charset="0"/>
              </a:rPr>
              <a:t>ABHINAV BINDRA: </a:t>
            </a:r>
            <a:r>
              <a:rPr lang="en-US" sz="2000" dirty="0">
                <a:latin typeface="Times New Roman" pitchFamily="18" charset="0"/>
                <a:cs typeface="Times New Roman" pitchFamily="18" charset="0"/>
              </a:rPr>
              <a:t>World and Olympic champion shooter, </a:t>
            </a:r>
            <a:r>
              <a:rPr lang="en-US" sz="2000" dirty="0" err="1">
                <a:latin typeface="Times New Roman" pitchFamily="18" charset="0"/>
                <a:cs typeface="Times New Roman" pitchFamily="18" charset="0"/>
              </a:rPr>
              <a:t>Abhinav</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Bindra</a:t>
            </a:r>
            <a:r>
              <a:rPr lang="en-US" sz="2000" dirty="0">
                <a:latin typeface="Times New Roman" pitchFamily="18" charset="0"/>
                <a:cs typeface="Times New Roman" pitchFamily="18" charset="0"/>
              </a:rPr>
              <a:t> is one more famous name in Chandigarh. 34 year old </a:t>
            </a:r>
            <a:r>
              <a:rPr lang="en-US" sz="2000" dirty="0" err="1">
                <a:latin typeface="Times New Roman" pitchFamily="18" charset="0"/>
                <a:cs typeface="Times New Roman" pitchFamily="18" charset="0"/>
              </a:rPr>
              <a:t>Bindra</a:t>
            </a:r>
            <a:r>
              <a:rPr lang="en-US" sz="2000" dirty="0">
                <a:latin typeface="Times New Roman" pitchFamily="18" charset="0"/>
                <a:cs typeface="Times New Roman" pitchFamily="18" charset="0"/>
              </a:rPr>
              <a:t> has been graduated from St Stephen’s School, Chandigarh in 2000. </a:t>
            </a:r>
            <a:r>
              <a:rPr lang="en-US" sz="2000" dirty="0" err="1">
                <a:latin typeface="Times New Roman" pitchFamily="18" charset="0"/>
                <a:cs typeface="Times New Roman" pitchFamily="18" charset="0"/>
              </a:rPr>
              <a:t>Abhinav</a:t>
            </a:r>
            <a:r>
              <a:rPr lang="en-US" sz="2000" dirty="0">
                <a:latin typeface="Times New Roman" pitchFamily="18" charset="0"/>
                <a:cs typeface="Times New Roman" pitchFamily="18" charset="0"/>
              </a:rPr>
              <a:t> is the youngest participant in 1998 Commonwealth Games and Olympic Games 2000. In the year 2000 he was </a:t>
            </a:r>
            <a:r>
              <a:rPr lang="en-US" sz="2000" dirty="0" err="1">
                <a:latin typeface="Times New Roman" pitchFamily="18" charset="0"/>
                <a:cs typeface="Times New Roman" pitchFamily="18" charset="0"/>
              </a:rPr>
              <a:t>honoured</a:t>
            </a:r>
            <a:r>
              <a:rPr lang="en-US" sz="2000" dirty="0">
                <a:latin typeface="Times New Roman" pitchFamily="18" charset="0"/>
                <a:cs typeface="Times New Roman" pitchFamily="18" charset="0"/>
              </a:rPr>
              <a:t> with </a:t>
            </a:r>
            <a:r>
              <a:rPr lang="en-US" sz="2000" dirty="0" err="1">
                <a:latin typeface="Times New Roman" pitchFamily="18" charset="0"/>
                <a:cs typeface="Times New Roman" pitchFamily="18" charset="0"/>
              </a:rPr>
              <a:t>Arjuna</a:t>
            </a:r>
            <a:r>
              <a:rPr lang="en-US" sz="2000" dirty="0">
                <a:latin typeface="Times New Roman" pitchFamily="18" charset="0"/>
                <a:cs typeface="Times New Roman" pitchFamily="18" charset="0"/>
              </a:rPr>
              <a:t> Award and in 2001 he was awarded by the prestigious Rajiv Gandhi </a:t>
            </a:r>
            <a:r>
              <a:rPr lang="en-US" sz="2000" dirty="0" err="1">
                <a:latin typeface="Times New Roman" pitchFamily="18" charset="0"/>
                <a:cs typeface="Times New Roman" pitchFamily="18" charset="0"/>
              </a:rPr>
              <a:t>Khel</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Ratna</a:t>
            </a:r>
            <a:r>
              <a:rPr lang="en-US" sz="2000" dirty="0">
                <a:latin typeface="Times New Roman" pitchFamily="18" charset="0"/>
                <a:cs typeface="Times New Roman" pitchFamily="18" charset="0"/>
              </a:rPr>
              <a:t>. He won 6 medals at various International meets in 2001.</a:t>
            </a:r>
          </a:p>
          <a:p>
            <a:pPr algn="just">
              <a:lnSpc>
                <a:spcPct val="150000"/>
              </a:lnSpc>
            </a:pPr>
            <a:endParaRPr lang="en-US" sz="2000" dirty="0">
              <a:latin typeface="Times New Roman" pitchFamily="18" charset="0"/>
              <a:cs typeface="Times New Roman" pitchFamily="18" charset="0"/>
            </a:endParaRPr>
          </a:p>
        </p:txBody>
      </p:sp>
      <p:pic>
        <p:nvPicPr>
          <p:cNvPr id="4" name="Picture 3" descr="abhinav.jpg"/>
          <p:cNvPicPr>
            <a:picLocks noChangeAspect="1"/>
          </p:cNvPicPr>
          <p:nvPr/>
        </p:nvPicPr>
        <p:blipFill>
          <a:blip r:embed="rId2"/>
          <a:stretch>
            <a:fillRect/>
          </a:stretch>
        </p:blipFill>
        <p:spPr>
          <a:xfrm>
            <a:off x="5105400" y="762000"/>
            <a:ext cx="3810000" cy="5181600"/>
          </a:xfrm>
          <a:prstGeom prst="rect">
            <a:avLst/>
          </a:prstGeom>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90600"/>
            <a:ext cx="4495800" cy="5410200"/>
          </a:xfrm>
        </p:spPr>
        <p:txBody>
          <a:bodyPr>
            <a:normAutofit fontScale="92500" lnSpcReduction="10000"/>
          </a:bodyPr>
          <a:lstStyle/>
          <a:p>
            <a:pPr algn="just">
              <a:lnSpc>
                <a:spcPct val="150000"/>
              </a:lnSpc>
            </a:pPr>
            <a:r>
              <a:rPr lang="en-US" sz="2000" b="1" dirty="0">
                <a:latin typeface="Times New Roman" pitchFamily="18" charset="0"/>
                <a:cs typeface="Times New Roman" pitchFamily="18" charset="0"/>
              </a:rPr>
              <a:t>NEERJA BHANOT (Late): </a:t>
            </a:r>
            <a:r>
              <a:rPr lang="en-US" sz="2000" dirty="0">
                <a:latin typeface="Times New Roman" pitchFamily="18" charset="0"/>
                <a:cs typeface="Times New Roman" pitchFamily="18" charset="0"/>
              </a:rPr>
              <a:t>Though </a:t>
            </a:r>
            <a:r>
              <a:rPr lang="en-US" sz="2000" dirty="0" err="1">
                <a:latin typeface="Times New Roman" pitchFamily="18" charset="0"/>
                <a:cs typeface="Times New Roman" pitchFamily="18" charset="0"/>
              </a:rPr>
              <a:t>Neerja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Bhanot</a:t>
            </a:r>
            <a:r>
              <a:rPr lang="en-US" sz="2000" dirty="0">
                <a:latin typeface="Times New Roman" pitchFamily="18" charset="0"/>
                <a:cs typeface="Times New Roman" pitchFamily="18" charset="0"/>
              </a:rPr>
              <a:t> is no more in the world, but the brave girl has been born in Chandigarh on 7th September 1963. She pursued her career in with Pan Am as a flight attendant, and at the end of her life she worked with Pan Am as a Cabin Crew head. In 1986 during her flight, she saved 359 passengers life and was shot dead by the hijacker of the flight. For her bravery, girl from Chandigarh has been awarded </a:t>
            </a:r>
            <a:r>
              <a:rPr lang="en-US" sz="2000" dirty="0" err="1">
                <a:latin typeface="Times New Roman" pitchFamily="18" charset="0"/>
                <a:cs typeface="Times New Roman" pitchFamily="18" charset="0"/>
              </a:rPr>
              <a:t>Ashoka</a:t>
            </a:r>
            <a:r>
              <a:rPr lang="en-US" sz="2000" dirty="0">
                <a:latin typeface="Times New Roman" pitchFamily="18" charset="0"/>
                <a:cs typeface="Times New Roman" pitchFamily="18" charset="0"/>
              </a:rPr>
              <a:t> Chakra in 1987. </a:t>
            </a:r>
          </a:p>
          <a:p>
            <a:pPr algn="just">
              <a:lnSpc>
                <a:spcPct val="150000"/>
              </a:lnSpc>
            </a:pPr>
            <a:endParaRPr lang="en-US" sz="2000" dirty="0">
              <a:latin typeface="Times New Roman" pitchFamily="18" charset="0"/>
              <a:cs typeface="Times New Roman" pitchFamily="18" charset="0"/>
            </a:endParaRPr>
          </a:p>
        </p:txBody>
      </p:sp>
      <p:pic>
        <p:nvPicPr>
          <p:cNvPr id="4" name="Picture 3" descr="neerja.jpg"/>
          <p:cNvPicPr>
            <a:picLocks noChangeAspect="1"/>
          </p:cNvPicPr>
          <p:nvPr/>
        </p:nvPicPr>
        <p:blipFill>
          <a:blip r:embed="rId2"/>
          <a:stretch>
            <a:fillRect/>
          </a:stretch>
        </p:blipFill>
        <p:spPr>
          <a:xfrm>
            <a:off x="5181600" y="1219200"/>
            <a:ext cx="3581400" cy="4953000"/>
          </a:xfrm>
          <a:prstGeom prst="rect">
            <a:avLst/>
          </a:prstGeom>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4572000" cy="5943600"/>
          </a:xfrm>
        </p:spPr>
        <p:txBody>
          <a:bodyPr>
            <a:normAutofit fontScale="92500"/>
          </a:bodyPr>
          <a:lstStyle/>
          <a:p>
            <a:pPr algn="just">
              <a:lnSpc>
                <a:spcPct val="150000"/>
              </a:lnSpc>
            </a:pPr>
            <a:r>
              <a:rPr lang="en-US" sz="2000" b="1" dirty="0">
                <a:latin typeface="Times New Roman" pitchFamily="18" charset="0"/>
                <a:cs typeface="Times New Roman" pitchFamily="18" charset="0"/>
              </a:rPr>
              <a:t>NEK CHAND (Late): </a:t>
            </a:r>
            <a:r>
              <a:rPr lang="en-US" sz="2000" dirty="0">
                <a:latin typeface="Times New Roman" pitchFamily="18" charset="0"/>
                <a:cs typeface="Times New Roman" pitchFamily="18" charset="0"/>
              </a:rPr>
              <a:t>Another famous personality who belong to Chandigarh is Nek </a:t>
            </a:r>
            <a:r>
              <a:rPr lang="en-US" sz="2000" dirty="0" err="1">
                <a:latin typeface="Times New Roman" pitchFamily="18" charset="0"/>
                <a:cs typeface="Times New Roman" pitchFamily="18" charset="0"/>
              </a:rPr>
              <a:t>Chand</a:t>
            </a:r>
            <a:r>
              <a:rPr lang="en-US" sz="2000" dirty="0">
                <a:latin typeface="Times New Roman" pitchFamily="18" charset="0"/>
                <a:cs typeface="Times New Roman" pitchFamily="18" charset="0"/>
              </a:rPr>
              <a:t>. He was a self taught artist, who was known for his architecture and sculpture. Nek </a:t>
            </a:r>
            <a:r>
              <a:rPr lang="en-US" sz="2000" dirty="0" err="1">
                <a:latin typeface="Times New Roman" pitchFamily="18" charset="0"/>
                <a:cs typeface="Times New Roman" pitchFamily="18" charset="0"/>
              </a:rPr>
              <a:t>Chand</a:t>
            </a:r>
            <a:r>
              <a:rPr lang="en-US" sz="2000" dirty="0">
                <a:latin typeface="Times New Roman" pitchFamily="18" charset="0"/>
                <a:cs typeface="Times New Roman" pitchFamily="18" charset="0"/>
              </a:rPr>
              <a:t> moved to Chandigarh at the time of partition and served Public Works Department of Chandigarh as a road inspector. Nek </a:t>
            </a:r>
            <a:r>
              <a:rPr lang="en-US" sz="2000" dirty="0" err="1">
                <a:latin typeface="Times New Roman" pitchFamily="18" charset="0"/>
                <a:cs typeface="Times New Roman" pitchFamily="18" charset="0"/>
              </a:rPr>
              <a:t>Chand</a:t>
            </a:r>
            <a:r>
              <a:rPr lang="en-US" sz="2000" dirty="0">
                <a:latin typeface="Times New Roman" pitchFamily="18" charset="0"/>
                <a:cs typeface="Times New Roman" pitchFamily="18" charset="0"/>
              </a:rPr>
              <a:t> was famous for his design of the Rock Garden in Chandigarh. In the 1984, he was awarded as </a:t>
            </a:r>
            <a:r>
              <a:rPr lang="en-US" sz="2000" dirty="0" err="1">
                <a:latin typeface="Times New Roman" pitchFamily="18" charset="0"/>
                <a:cs typeface="Times New Roman" pitchFamily="18" charset="0"/>
              </a:rPr>
              <a:t>Padma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Shri</a:t>
            </a:r>
            <a:r>
              <a:rPr lang="en-US" sz="2000" dirty="0">
                <a:latin typeface="Times New Roman" pitchFamily="18" charset="0"/>
                <a:cs typeface="Times New Roman" pitchFamily="18" charset="0"/>
              </a:rPr>
              <a:t> award. Nek </a:t>
            </a:r>
            <a:r>
              <a:rPr lang="en-US" sz="2000" dirty="0" err="1">
                <a:latin typeface="Times New Roman" pitchFamily="18" charset="0"/>
                <a:cs typeface="Times New Roman" pitchFamily="18" charset="0"/>
              </a:rPr>
              <a:t>Chand</a:t>
            </a:r>
            <a:r>
              <a:rPr lang="en-US" sz="2000" dirty="0">
                <a:latin typeface="Times New Roman" pitchFamily="18" charset="0"/>
                <a:cs typeface="Times New Roman" pitchFamily="18" charset="0"/>
              </a:rPr>
              <a:t> died at age of 90 in the year 2015.</a:t>
            </a:r>
          </a:p>
          <a:p>
            <a:pPr algn="just">
              <a:lnSpc>
                <a:spcPct val="150000"/>
              </a:lnSpc>
            </a:pPr>
            <a:endParaRPr lang="en-US" sz="2000" dirty="0">
              <a:latin typeface="Times New Roman" pitchFamily="18" charset="0"/>
              <a:cs typeface="Times New Roman" pitchFamily="18" charset="0"/>
            </a:endParaRPr>
          </a:p>
        </p:txBody>
      </p:sp>
      <p:pic>
        <p:nvPicPr>
          <p:cNvPr id="4" name="Picture 3" descr="nek chand.jpg"/>
          <p:cNvPicPr>
            <a:picLocks noChangeAspect="1"/>
          </p:cNvPicPr>
          <p:nvPr/>
        </p:nvPicPr>
        <p:blipFill>
          <a:blip r:embed="rId2" cstate="print"/>
          <a:stretch>
            <a:fillRect/>
          </a:stretch>
        </p:blipFill>
        <p:spPr>
          <a:xfrm>
            <a:off x="5257800" y="685800"/>
            <a:ext cx="3608116" cy="5181600"/>
          </a:xfrm>
          <a:prstGeom prst="rect">
            <a:avLst/>
          </a:prstGeom>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762000"/>
            <a:ext cx="4648200" cy="5867400"/>
          </a:xfrm>
        </p:spPr>
        <p:txBody>
          <a:bodyPr>
            <a:normAutofit fontScale="92500" lnSpcReduction="10000"/>
          </a:bodyPr>
          <a:lstStyle/>
          <a:p>
            <a:pPr algn="just">
              <a:lnSpc>
                <a:spcPct val="150000"/>
              </a:lnSpc>
            </a:pPr>
            <a:r>
              <a:rPr lang="en-US" sz="2000" b="1" dirty="0">
                <a:latin typeface="Times New Roman" pitchFamily="18" charset="0"/>
                <a:cs typeface="Times New Roman" pitchFamily="18" charset="0"/>
              </a:rPr>
              <a:t>SACHIN BANSAL AND BINNY BANSAL: </a:t>
            </a:r>
            <a:r>
              <a:rPr lang="en-US" sz="2000" dirty="0">
                <a:latin typeface="Times New Roman" pitchFamily="18" charset="0"/>
                <a:cs typeface="Times New Roman" pitchFamily="18" charset="0"/>
              </a:rPr>
              <a:t>Duo become famous not only in Chandigarh but in whole world, when they founded E-Commerce company known as ‘</a:t>
            </a:r>
            <a:r>
              <a:rPr lang="en-US" sz="2000" dirty="0" err="1">
                <a:latin typeface="Times New Roman" pitchFamily="18" charset="0"/>
                <a:cs typeface="Times New Roman" pitchFamily="18" charset="0"/>
              </a:rPr>
              <a:t>Flipkart</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Sachin</a:t>
            </a:r>
            <a:r>
              <a:rPr lang="en-US" sz="2000" dirty="0">
                <a:latin typeface="Times New Roman" pitchFamily="18" charset="0"/>
                <a:cs typeface="Times New Roman" pitchFamily="18" charset="0"/>
              </a:rPr>
              <a:t> and </a:t>
            </a:r>
            <a:r>
              <a:rPr lang="en-US" sz="2000" dirty="0" err="1">
                <a:latin typeface="Times New Roman" pitchFamily="18" charset="0"/>
                <a:cs typeface="Times New Roman" pitchFamily="18" charset="0"/>
              </a:rPr>
              <a:t>Binny</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Bansal</a:t>
            </a:r>
            <a:r>
              <a:rPr lang="en-US" sz="2000" dirty="0">
                <a:latin typeface="Times New Roman" pitchFamily="18" charset="0"/>
                <a:cs typeface="Times New Roman" pitchFamily="18" charset="0"/>
              </a:rPr>
              <a:t> belong to Chandigarh and has completed their education from one of the IIT’s of India. </a:t>
            </a:r>
            <a:r>
              <a:rPr lang="en-US" sz="2000" dirty="0" err="1">
                <a:latin typeface="Times New Roman" pitchFamily="18" charset="0"/>
                <a:cs typeface="Times New Roman" pitchFamily="18" charset="0"/>
              </a:rPr>
              <a:t>Flipkart</a:t>
            </a:r>
            <a:r>
              <a:rPr lang="en-US" sz="2000" dirty="0">
                <a:latin typeface="Times New Roman" pitchFamily="18" charset="0"/>
                <a:cs typeface="Times New Roman" pitchFamily="18" charset="0"/>
              </a:rPr>
              <a:t> was founded in 2007, before they both worked with Amazon. In 2015, they both were listed in the 86th richest person in India by Forbes India Rich list. They are not only the famous personality of the city, but are also an inspiration for all </a:t>
            </a:r>
            <a:r>
              <a:rPr lang="en-US" sz="2000" dirty="0" err="1">
                <a:latin typeface="Times New Roman" pitchFamily="18" charset="0"/>
                <a:cs typeface="Times New Roman" pitchFamily="18" charset="0"/>
              </a:rPr>
              <a:t>Chandigarhians</a:t>
            </a:r>
            <a:r>
              <a:rPr lang="en-US" sz="2000" dirty="0">
                <a:latin typeface="Times New Roman" pitchFamily="18" charset="0"/>
                <a:cs typeface="Times New Roman" pitchFamily="18" charset="0"/>
              </a:rPr>
              <a:t>.</a:t>
            </a:r>
          </a:p>
          <a:p>
            <a:pPr algn="just">
              <a:lnSpc>
                <a:spcPct val="150000"/>
              </a:lnSpc>
            </a:pPr>
            <a:endParaRPr lang="en-US" sz="2000" dirty="0">
              <a:latin typeface="Times New Roman" pitchFamily="18" charset="0"/>
              <a:cs typeface="Times New Roman" pitchFamily="18" charset="0"/>
            </a:endParaRPr>
          </a:p>
        </p:txBody>
      </p:sp>
      <p:pic>
        <p:nvPicPr>
          <p:cNvPr id="4" name="Picture 3" descr="flipkart-feature.png"/>
          <p:cNvPicPr>
            <a:picLocks noChangeAspect="1"/>
          </p:cNvPicPr>
          <p:nvPr/>
        </p:nvPicPr>
        <p:blipFill>
          <a:blip r:embed="rId2"/>
          <a:stretch>
            <a:fillRect/>
          </a:stretch>
        </p:blipFill>
        <p:spPr>
          <a:xfrm>
            <a:off x="5181600" y="1295400"/>
            <a:ext cx="3581400" cy="4572000"/>
          </a:xfrm>
          <a:prstGeom prst="rect">
            <a:avLst/>
          </a:prstGeom>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4724400" cy="6477000"/>
          </a:xfrm>
        </p:spPr>
        <p:txBody>
          <a:bodyPr>
            <a:noAutofit/>
          </a:bodyPr>
          <a:lstStyle/>
          <a:p>
            <a:pPr algn="just">
              <a:lnSpc>
                <a:spcPct val="150000"/>
              </a:lnSpc>
            </a:pPr>
            <a:r>
              <a:rPr lang="en-US" sz="1900" b="1" dirty="0">
                <a:latin typeface="Times New Roman" pitchFamily="18" charset="0"/>
                <a:cs typeface="Times New Roman" pitchFamily="18" charset="0"/>
              </a:rPr>
              <a:t>KIRRON KHER: </a:t>
            </a:r>
            <a:r>
              <a:rPr lang="en-US" sz="1900" dirty="0">
                <a:latin typeface="Times New Roman" pitchFamily="18" charset="0"/>
                <a:cs typeface="Times New Roman" pitchFamily="18" charset="0"/>
              </a:rPr>
              <a:t>who has been elected as the Member of Parliament from Chandigarh in 2014 is not only known for her politics but also known for her acting and films. Born on 14 June, 1955, she grew up in Chandigarh. After completing her schooling from the city itself, she took her studies further and graduated from the Department of Indian Theatre from Panjab University, Chandigarh. She has even won National Film Award in 1996 and 2000. Apart from </a:t>
            </a:r>
            <a:r>
              <a:rPr lang="en-US" sz="1900" dirty="0" err="1">
                <a:latin typeface="Times New Roman" pitchFamily="18" charset="0"/>
                <a:cs typeface="Times New Roman" pitchFamily="18" charset="0"/>
              </a:rPr>
              <a:t>Bollywood</a:t>
            </a:r>
            <a:r>
              <a:rPr lang="en-US" sz="1900" dirty="0">
                <a:latin typeface="Times New Roman" pitchFamily="18" charset="0"/>
                <a:cs typeface="Times New Roman" pitchFamily="18" charset="0"/>
              </a:rPr>
              <a:t>, </a:t>
            </a:r>
            <a:r>
              <a:rPr lang="en-US" sz="1900" dirty="0" err="1">
                <a:latin typeface="Times New Roman" pitchFamily="18" charset="0"/>
                <a:cs typeface="Times New Roman" pitchFamily="18" charset="0"/>
              </a:rPr>
              <a:t>Kirror</a:t>
            </a:r>
            <a:r>
              <a:rPr lang="en-US" sz="1900" dirty="0">
                <a:latin typeface="Times New Roman" pitchFamily="18" charset="0"/>
                <a:cs typeface="Times New Roman" pitchFamily="18" charset="0"/>
              </a:rPr>
              <a:t> is one of the most well-known political personality in Chandigarh.</a:t>
            </a:r>
          </a:p>
        </p:txBody>
      </p:sp>
      <p:pic>
        <p:nvPicPr>
          <p:cNvPr id="4" name="Picture 3" descr="kiran.jpg"/>
          <p:cNvPicPr>
            <a:picLocks noChangeAspect="1"/>
          </p:cNvPicPr>
          <p:nvPr/>
        </p:nvPicPr>
        <p:blipFill>
          <a:blip r:embed="rId2"/>
          <a:stretch>
            <a:fillRect/>
          </a:stretch>
        </p:blipFill>
        <p:spPr>
          <a:xfrm>
            <a:off x="5029200" y="914400"/>
            <a:ext cx="3962400" cy="4876800"/>
          </a:xfrm>
          <a:prstGeom prst="rect">
            <a:avLst/>
          </a:prstGeom>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428662720_1c09a7c3ce_o-scaled-e1579020263895-696x392.jpg"/>
          <p:cNvPicPr>
            <a:picLocks noChangeAspect="1"/>
          </p:cNvPicPr>
          <p:nvPr/>
        </p:nvPicPr>
        <p:blipFill>
          <a:blip r:embed="rId2" cstate="print">
            <a:lum bright="70000" contrast="-70000"/>
          </a:blip>
          <a:stretch>
            <a:fillRect/>
          </a:stretch>
        </p:blipFill>
        <p:spPr>
          <a:xfrm>
            <a:off x="0" y="0"/>
            <a:ext cx="9144000" cy="6858000"/>
          </a:xfrm>
          <a:prstGeom prst="rect">
            <a:avLst/>
          </a:prstGeom>
        </p:spPr>
      </p:pic>
      <p:sp>
        <p:nvSpPr>
          <p:cNvPr id="3" name="Content Placeholder 2"/>
          <p:cNvSpPr>
            <a:spLocks noGrp="1"/>
          </p:cNvSpPr>
          <p:nvPr>
            <p:ph idx="1"/>
          </p:nvPr>
        </p:nvSpPr>
        <p:spPr>
          <a:xfrm>
            <a:off x="114299" y="660919"/>
            <a:ext cx="3962401" cy="5943600"/>
          </a:xfrm>
        </p:spPr>
        <p:txBody>
          <a:bodyPr>
            <a:noAutofit/>
          </a:bodyPr>
          <a:lstStyle/>
          <a:p>
            <a:r>
              <a:rPr lang="en-US" sz="1800" dirty="0" err="1">
                <a:latin typeface="Times New Roman" pitchFamily="18" charset="0"/>
                <a:cs typeface="Times New Roman" pitchFamily="18" charset="0"/>
                <a:hlinkClick r:id="rId3" tooltip="Sarbjit Bahga">
                  <a:extLst>
                    <a:ext uri="{A12FA001-AC4F-418D-AE19-62706E023703}">
                      <ahyp:hlinkClr xmlns:ahyp="http://schemas.microsoft.com/office/drawing/2018/hyperlinkcolor" xmlns="" val="tx"/>
                    </a:ext>
                  </a:extLst>
                </a:hlinkClick>
              </a:rPr>
              <a:t>Sarbjit</a:t>
            </a:r>
            <a:r>
              <a:rPr lang="en-US" sz="1800" dirty="0">
                <a:latin typeface="Times New Roman" pitchFamily="18" charset="0"/>
                <a:cs typeface="Times New Roman" pitchFamily="18" charset="0"/>
                <a:hlinkClick r:id="rId3" tooltip="Sarbjit Bahga">
                  <a:extLst>
                    <a:ext uri="{A12FA001-AC4F-418D-AE19-62706E023703}">
                      <ahyp:hlinkClr xmlns:ahyp="http://schemas.microsoft.com/office/drawing/2018/hyperlinkcolor" xmlns="" val="tx"/>
                    </a:ext>
                  </a:extLst>
                </a:hlinkClick>
              </a:rPr>
              <a:t> </a:t>
            </a:r>
            <a:r>
              <a:rPr lang="en-US" sz="1800" dirty="0" err="1">
                <a:latin typeface="Times New Roman" pitchFamily="18" charset="0"/>
                <a:cs typeface="Times New Roman" pitchFamily="18" charset="0"/>
                <a:hlinkClick r:id="rId3" tooltip="Sarbjit Bahga">
                  <a:extLst>
                    <a:ext uri="{A12FA001-AC4F-418D-AE19-62706E023703}">
                      <ahyp:hlinkClr xmlns:ahyp="http://schemas.microsoft.com/office/drawing/2018/hyperlinkcolor" xmlns="" val="tx"/>
                    </a:ext>
                  </a:extLst>
                </a:hlinkClick>
              </a:rPr>
              <a:t>Bahga</a:t>
            </a:r>
            <a:r>
              <a:rPr lang="en-US" sz="1800" dirty="0">
                <a:latin typeface="Times New Roman" pitchFamily="18" charset="0"/>
                <a:cs typeface="Times New Roman" pitchFamily="18" charset="0"/>
              </a:rPr>
              <a:t>- architect, author, photo-artist</a:t>
            </a:r>
          </a:p>
          <a:p>
            <a:r>
              <a:rPr lang="en-US" sz="1800" dirty="0" err="1">
                <a:latin typeface="Times New Roman" pitchFamily="18" charset="0"/>
                <a:cs typeface="Times New Roman" pitchFamily="18" charset="0"/>
                <a:hlinkClick r:id="rId4" tooltip="Sabeer Bhatia">
                  <a:extLst>
                    <a:ext uri="{A12FA001-AC4F-418D-AE19-62706E023703}">
                      <ahyp:hlinkClr xmlns:ahyp="http://schemas.microsoft.com/office/drawing/2018/hyperlinkcolor" xmlns="" val="tx"/>
                    </a:ext>
                  </a:extLst>
                </a:hlinkClick>
              </a:rPr>
              <a:t>Sabeer</a:t>
            </a:r>
            <a:r>
              <a:rPr lang="en-US" sz="1800" dirty="0">
                <a:latin typeface="Times New Roman" pitchFamily="18" charset="0"/>
                <a:cs typeface="Times New Roman" pitchFamily="18" charset="0"/>
                <a:hlinkClick r:id="rId4" tooltip="Sabeer Bhatia">
                  <a:extLst>
                    <a:ext uri="{A12FA001-AC4F-418D-AE19-62706E023703}">
                      <ahyp:hlinkClr xmlns:ahyp="http://schemas.microsoft.com/office/drawing/2018/hyperlinkcolor" xmlns="" val="tx"/>
                    </a:ext>
                  </a:extLst>
                </a:hlinkClick>
              </a:rPr>
              <a:t> Bhatia</a:t>
            </a:r>
            <a:r>
              <a:rPr lang="en-US" sz="1800" dirty="0">
                <a:latin typeface="Times New Roman" pitchFamily="18" charset="0"/>
                <a:cs typeface="Times New Roman" pitchFamily="18" charset="0"/>
              </a:rPr>
              <a:t>- Indian-American Entrepreneur who founded </a:t>
            </a:r>
            <a:r>
              <a:rPr lang="en-US" sz="1800" dirty="0">
                <a:latin typeface="Times New Roman" pitchFamily="18" charset="0"/>
                <a:cs typeface="Times New Roman" pitchFamily="18" charset="0"/>
                <a:hlinkClick r:id="rId5" tooltip="Hotmail">
                  <a:extLst>
                    <a:ext uri="{A12FA001-AC4F-418D-AE19-62706E023703}">
                      <ahyp:hlinkClr xmlns:ahyp="http://schemas.microsoft.com/office/drawing/2018/hyperlinkcolor" xmlns="" val="tx"/>
                    </a:ext>
                  </a:extLst>
                </a:hlinkClick>
              </a:rPr>
              <a:t>Hotmail</a:t>
            </a:r>
            <a:endParaRPr lang="en-US" sz="1800" dirty="0">
              <a:latin typeface="Times New Roman" pitchFamily="18" charset="0"/>
              <a:cs typeface="Times New Roman" pitchFamily="18" charset="0"/>
            </a:endParaRPr>
          </a:p>
          <a:p>
            <a:r>
              <a:rPr lang="en-US" sz="1800" dirty="0">
                <a:latin typeface="Times New Roman" pitchFamily="18" charset="0"/>
                <a:cs typeface="Times New Roman" pitchFamily="18" charset="0"/>
                <a:hlinkClick r:id="rId6" tooltip="Jaspal Bhatti">
                  <a:extLst>
                    <a:ext uri="{A12FA001-AC4F-418D-AE19-62706E023703}">
                      <ahyp:hlinkClr xmlns:ahyp="http://schemas.microsoft.com/office/drawing/2018/hyperlinkcolor" xmlns="" val="tx"/>
                    </a:ext>
                  </a:extLst>
                </a:hlinkClick>
              </a:rPr>
              <a:t>Jaspal Bhatti</a:t>
            </a:r>
            <a:r>
              <a:rPr lang="en-US" sz="1800" dirty="0">
                <a:latin typeface="Times New Roman" pitchFamily="18" charset="0"/>
                <a:cs typeface="Times New Roman" pitchFamily="18" charset="0"/>
              </a:rPr>
              <a:t>- Padma Bhushan Awardee, Film and TV Actor and renowned satirist</a:t>
            </a:r>
          </a:p>
          <a:p>
            <a:r>
              <a:rPr lang="en-US" sz="1800" dirty="0">
                <a:latin typeface="Times New Roman" pitchFamily="18" charset="0"/>
                <a:cs typeface="Times New Roman" pitchFamily="18" charset="0"/>
                <a:hlinkClick r:id="rId7" tooltip="Abhinav Bindra">
                  <a:extLst>
                    <a:ext uri="{A12FA001-AC4F-418D-AE19-62706E023703}">
                      <ahyp:hlinkClr xmlns:ahyp="http://schemas.microsoft.com/office/drawing/2018/hyperlinkcolor" xmlns="" val="tx"/>
                    </a:ext>
                  </a:extLst>
                </a:hlinkClick>
              </a:rPr>
              <a:t>Abhinav </a:t>
            </a:r>
            <a:r>
              <a:rPr lang="en-US" sz="1800" dirty="0" err="1">
                <a:latin typeface="Times New Roman" pitchFamily="18" charset="0"/>
                <a:cs typeface="Times New Roman" pitchFamily="18" charset="0"/>
                <a:hlinkClick r:id="rId7" tooltip="Abhinav Bindra">
                  <a:extLst>
                    <a:ext uri="{A12FA001-AC4F-418D-AE19-62706E023703}">
                      <ahyp:hlinkClr xmlns:ahyp="http://schemas.microsoft.com/office/drawing/2018/hyperlinkcolor" xmlns="" val="tx"/>
                    </a:ext>
                  </a:extLst>
                </a:hlinkClick>
              </a:rPr>
              <a:t>Bindra</a:t>
            </a:r>
            <a:r>
              <a:rPr lang="en-US" sz="1800" dirty="0">
                <a:latin typeface="Times New Roman" pitchFamily="18" charset="0"/>
                <a:cs typeface="Times New Roman" pitchFamily="18" charset="0"/>
              </a:rPr>
              <a:t>,-Olympic gold medalist</a:t>
            </a:r>
          </a:p>
          <a:p>
            <a:r>
              <a:rPr lang="en-US" sz="1800" dirty="0">
                <a:latin typeface="Times New Roman" pitchFamily="18" charset="0"/>
                <a:cs typeface="Times New Roman" pitchFamily="18" charset="0"/>
                <a:hlinkClick r:id="rId8" tooltip="Nek Chand">
                  <a:extLst>
                    <a:ext uri="{A12FA001-AC4F-418D-AE19-62706E023703}">
                      <ahyp:hlinkClr xmlns:ahyp="http://schemas.microsoft.com/office/drawing/2018/hyperlinkcolor" xmlns="" val="tx"/>
                    </a:ext>
                  </a:extLst>
                </a:hlinkClick>
              </a:rPr>
              <a:t>Nek Chand</a:t>
            </a:r>
            <a:r>
              <a:rPr lang="en-US" sz="1800" dirty="0">
                <a:latin typeface="Times New Roman" pitchFamily="18" charset="0"/>
                <a:cs typeface="Times New Roman" pitchFamily="18" charset="0"/>
              </a:rPr>
              <a:t>,-Indian artist and creator of the Rock Garden of Chandigarh</a:t>
            </a:r>
          </a:p>
          <a:p>
            <a:r>
              <a:rPr lang="en-US" sz="1800" dirty="0" err="1">
                <a:latin typeface="Times New Roman" pitchFamily="18" charset="0"/>
                <a:cs typeface="Times New Roman" pitchFamily="18" charset="0"/>
                <a:hlinkClick r:id="rId9" tooltip="Surveen Chawla">
                  <a:extLst>
                    <a:ext uri="{A12FA001-AC4F-418D-AE19-62706E023703}">
                      <ahyp:hlinkClr xmlns:ahyp="http://schemas.microsoft.com/office/drawing/2018/hyperlinkcolor" xmlns="" val="tx"/>
                    </a:ext>
                  </a:extLst>
                </a:hlinkClick>
              </a:rPr>
              <a:t>Surveen</a:t>
            </a:r>
            <a:r>
              <a:rPr lang="en-US" sz="1800" dirty="0">
                <a:latin typeface="Times New Roman" pitchFamily="18" charset="0"/>
                <a:cs typeface="Times New Roman" pitchFamily="18" charset="0"/>
                <a:hlinkClick r:id="rId9" tooltip="Surveen Chawla">
                  <a:extLst>
                    <a:ext uri="{A12FA001-AC4F-418D-AE19-62706E023703}">
                      <ahyp:hlinkClr xmlns:ahyp="http://schemas.microsoft.com/office/drawing/2018/hyperlinkcolor" xmlns="" val="tx"/>
                    </a:ext>
                  </a:extLst>
                </a:hlinkClick>
              </a:rPr>
              <a:t> Chawla</a:t>
            </a:r>
            <a:r>
              <a:rPr lang="en-US" sz="1800" dirty="0">
                <a:latin typeface="Times New Roman" pitchFamily="18" charset="0"/>
                <a:cs typeface="Times New Roman" pitchFamily="18" charset="0"/>
              </a:rPr>
              <a:t>-Punjabi Film Actress</a:t>
            </a:r>
          </a:p>
          <a:p>
            <a:r>
              <a:rPr lang="en-US" sz="1800" dirty="0" err="1">
                <a:latin typeface="Times New Roman" pitchFamily="18" charset="0"/>
                <a:cs typeface="Times New Roman" pitchFamily="18" charset="0"/>
                <a:hlinkClick r:id="rId10" tooltip="Gurleen Chopra">
                  <a:extLst>
                    <a:ext uri="{A12FA001-AC4F-418D-AE19-62706E023703}">
                      <ahyp:hlinkClr xmlns:ahyp="http://schemas.microsoft.com/office/drawing/2018/hyperlinkcolor" xmlns="" val="tx"/>
                    </a:ext>
                  </a:extLst>
                </a:hlinkClick>
              </a:rPr>
              <a:t>Gurleen</a:t>
            </a:r>
            <a:r>
              <a:rPr lang="en-US" sz="1800" dirty="0">
                <a:latin typeface="Times New Roman" pitchFamily="18" charset="0"/>
                <a:cs typeface="Times New Roman" pitchFamily="18" charset="0"/>
                <a:hlinkClick r:id="rId10" tooltip="Gurleen Chopra">
                  <a:extLst>
                    <a:ext uri="{A12FA001-AC4F-418D-AE19-62706E023703}">
                      <ahyp:hlinkClr xmlns:ahyp="http://schemas.microsoft.com/office/drawing/2018/hyperlinkcolor" xmlns="" val="tx"/>
                    </a:ext>
                  </a:extLst>
                </a:hlinkClick>
              </a:rPr>
              <a:t> Chopra</a:t>
            </a:r>
            <a:r>
              <a:rPr lang="en-US" sz="1800" dirty="0">
                <a:latin typeface="Times New Roman" pitchFamily="18" charset="0"/>
                <a:cs typeface="Times New Roman" pitchFamily="18" charset="0"/>
              </a:rPr>
              <a:t>- </a:t>
            </a:r>
            <a:r>
              <a:rPr lang="en-US" sz="1800" dirty="0">
                <a:latin typeface="Times New Roman" pitchFamily="18" charset="0"/>
                <a:cs typeface="Times New Roman" pitchFamily="18" charset="0"/>
                <a:hlinkClick r:id="rId11" tooltip="Cinema of Punjab">
                  <a:extLst>
                    <a:ext uri="{A12FA001-AC4F-418D-AE19-62706E023703}">
                      <ahyp:hlinkClr xmlns:ahyp="http://schemas.microsoft.com/office/drawing/2018/hyperlinkcolor" xmlns="" val="tx"/>
                    </a:ext>
                  </a:extLst>
                </a:hlinkClick>
              </a:rPr>
              <a:t>Punjabi</a:t>
            </a:r>
            <a:r>
              <a:rPr lang="en-US" sz="1800" dirty="0">
                <a:latin typeface="Times New Roman" pitchFamily="18" charset="0"/>
                <a:cs typeface="Times New Roman" pitchFamily="18" charset="0"/>
              </a:rPr>
              <a:t> actress</a:t>
            </a:r>
          </a:p>
          <a:p>
            <a:r>
              <a:rPr lang="en-US" sz="1800" dirty="0">
                <a:latin typeface="Times New Roman" pitchFamily="18" charset="0"/>
                <a:cs typeface="Times New Roman" pitchFamily="18" charset="0"/>
                <a:hlinkClick r:id="rId12" tooltip="Vivek Dahiya">
                  <a:extLst>
                    <a:ext uri="{A12FA001-AC4F-418D-AE19-62706E023703}">
                      <ahyp:hlinkClr xmlns:ahyp="http://schemas.microsoft.com/office/drawing/2018/hyperlinkcolor" xmlns="" val="tx"/>
                    </a:ext>
                  </a:extLst>
                </a:hlinkClick>
              </a:rPr>
              <a:t>Vivek Dahiya</a:t>
            </a:r>
            <a:r>
              <a:rPr lang="en-US" sz="1800" dirty="0">
                <a:latin typeface="Times New Roman" pitchFamily="18" charset="0"/>
                <a:cs typeface="Times New Roman" pitchFamily="18" charset="0"/>
              </a:rPr>
              <a:t>-  actor</a:t>
            </a:r>
          </a:p>
          <a:p>
            <a:endParaRPr lang="en-US" sz="2000" dirty="0">
              <a:latin typeface="Times New Roman" pitchFamily="18" charset="0"/>
              <a:cs typeface="Times New Roman" pitchFamily="18" charset="0"/>
            </a:endParaRPr>
          </a:p>
        </p:txBody>
      </p:sp>
      <p:sp>
        <p:nvSpPr>
          <p:cNvPr id="2" name="Title 1"/>
          <p:cNvSpPr>
            <a:spLocks noGrp="1"/>
          </p:cNvSpPr>
          <p:nvPr>
            <p:ph type="title"/>
          </p:nvPr>
        </p:nvSpPr>
        <p:spPr>
          <a:xfrm>
            <a:off x="0" y="24882"/>
            <a:ext cx="8229600" cy="584718"/>
          </a:xfrm>
        </p:spPr>
        <p:txBody>
          <a:bodyPr>
            <a:normAutofit fontScale="90000"/>
          </a:bodyPr>
          <a:lstStyle/>
          <a:p>
            <a:pPr algn="l"/>
            <a:r>
              <a:rPr lang="en-US" sz="4000" dirty="0">
                <a:latin typeface="Times New Roman" pitchFamily="18" charset="0"/>
                <a:cs typeface="Times New Roman" pitchFamily="18" charset="0"/>
              </a:rPr>
              <a:t>Some more….</a:t>
            </a:r>
          </a:p>
        </p:txBody>
      </p:sp>
      <p:sp>
        <p:nvSpPr>
          <p:cNvPr id="7" name="TextBox 6">
            <a:extLst>
              <a:ext uri="{FF2B5EF4-FFF2-40B4-BE49-F238E27FC236}">
                <a16:creationId xmlns:a16="http://schemas.microsoft.com/office/drawing/2014/main" xmlns="" id="{C613EEC9-5911-4D2B-B013-BCA06B63A3D8}"/>
              </a:ext>
            </a:extLst>
          </p:cNvPr>
          <p:cNvSpPr txBox="1"/>
          <p:nvPr/>
        </p:nvSpPr>
        <p:spPr>
          <a:xfrm>
            <a:off x="4572000" y="583154"/>
            <a:ext cx="4457701" cy="5588068"/>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hlinkClick r:id="rId13" tooltip="Kapil Dev">
                  <a:extLst>
                    <a:ext uri="{A12FA001-AC4F-418D-AE19-62706E023703}">
                      <ahyp:hlinkClr xmlns:ahyp="http://schemas.microsoft.com/office/drawing/2018/hyperlinkcolor" xmlns="" val="tx"/>
                    </a:ext>
                  </a:extLst>
                </a:hlinkClick>
              </a:rPr>
              <a:t>Kapil Dev</a:t>
            </a:r>
            <a:r>
              <a:rPr lang="en-US" sz="1600" dirty="0">
                <a:latin typeface="Times New Roman" panose="02020603050405020304" pitchFamily="18" charset="0"/>
                <a:cs typeface="Times New Roman" panose="02020603050405020304" pitchFamily="18" charset="0"/>
              </a:rPr>
              <a:t>, former Indian international cricketer</a:t>
            </a:r>
          </a:p>
          <a:p>
            <a:pPr marL="285750" indent="-285750">
              <a:lnSpc>
                <a:spcPct val="150000"/>
              </a:lnSpc>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hlinkClick r:id="rId14" tooltip="Harmeet Dhillon">
                  <a:extLst>
                    <a:ext uri="{A12FA001-AC4F-418D-AE19-62706E023703}">
                      <ahyp:hlinkClr xmlns:ahyp="http://schemas.microsoft.com/office/drawing/2018/hyperlinkcolor" xmlns="" val="tx"/>
                    </a:ext>
                  </a:extLst>
                </a:hlinkClick>
              </a:rPr>
              <a:t>Harmeet Dhillon</a:t>
            </a:r>
            <a:r>
              <a:rPr lang="en-US" sz="1600" dirty="0">
                <a:latin typeface="Times New Roman" panose="02020603050405020304" pitchFamily="18" charset="0"/>
                <a:cs typeface="Times New Roman" panose="02020603050405020304" pitchFamily="18" charset="0"/>
              </a:rPr>
              <a:t>, American lawyer</a:t>
            </a:r>
          </a:p>
          <a:p>
            <a:pPr marL="285750" indent="-285750">
              <a:lnSpc>
                <a:spcPct val="150000"/>
              </a:lnSpc>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hlinkClick r:id="rId15" tooltip="Mukesh Gautam">
                  <a:extLst>
                    <a:ext uri="{A12FA001-AC4F-418D-AE19-62706E023703}">
                      <ahyp:hlinkClr xmlns:ahyp="http://schemas.microsoft.com/office/drawing/2018/hyperlinkcolor" xmlns="" val="tx"/>
                    </a:ext>
                  </a:extLst>
                </a:hlinkClick>
              </a:rPr>
              <a:t>Mukesh Gautam</a:t>
            </a:r>
            <a:r>
              <a:rPr lang="en-US" sz="1600" dirty="0">
                <a:latin typeface="Times New Roman" panose="02020603050405020304" pitchFamily="18" charset="0"/>
                <a:cs typeface="Times New Roman" panose="02020603050405020304" pitchFamily="18" charset="0"/>
              </a:rPr>
              <a:t>, Punjabi film director</a:t>
            </a:r>
          </a:p>
          <a:p>
            <a:pPr marL="285750" indent="-285750">
              <a:lnSpc>
                <a:spcPct val="150000"/>
              </a:lnSpc>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hlinkClick r:id="rId16" tooltip="Yami Gautam">
                  <a:extLst>
                    <a:ext uri="{A12FA001-AC4F-418D-AE19-62706E023703}">
                      <ahyp:hlinkClr xmlns:ahyp="http://schemas.microsoft.com/office/drawing/2018/hyperlinkcolor" xmlns="" val="tx"/>
                    </a:ext>
                  </a:extLst>
                </a:hlinkClick>
              </a:rPr>
              <a:t>Yami Gautam</a:t>
            </a:r>
            <a:r>
              <a:rPr lang="en-US" sz="1600" dirty="0">
                <a:latin typeface="Times New Roman" panose="02020603050405020304" pitchFamily="18" charset="0"/>
                <a:cs typeface="Times New Roman" panose="02020603050405020304" pitchFamily="18" charset="0"/>
              </a:rPr>
              <a:t>, Indian film actress</a:t>
            </a:r>
          </a:p>
          <a:p>
            <a:pPr marL="285750" indent="-285750">
              <a:lnSpc>
                <a:spcPct val="150000"/>
              </a:lnSpc>
              <a:buFont typeface="Arial" panose="020B0604020202020204" pitchFamily="34" charset="0"/>
              <a:buChar char="•"/>
            </a:pPr>
            <a:r>
              <a:rPr lang="en-US" sz="1600" dirty="0" err="1">
                <a:latin typeface="Times New Roman" panose="02020603050405020304" pitchFamily="18" charset="0"/>
                <a:cs typeface="Times New Roman" panose="02020603050405020304" pitchFamily="18" charset="0"/>
                <a:hlinkClick r:id="rId17" tooltip="Mahie Gill">
                  <a:extLst>
                    <a:ext uri="{A12FA001-AC4F-418D-AE19-62706E023703}">
                      <ahyp:hlinkClr xmlns:ahyp="http://schemas.microsoft.com/office/drawing/2018/hyperlinkcolor" xmlns="" val="tx"/>
                    </a:ext>
                  </a:extLst>
                </a:hlinkClick>
              </a:rPr>
              <a:t>Mahie</a:t>
            </a:r>
            <a:r>
              <a:rPr lang="en-US" sz="1600" dirty="0">
                <a:latin typeface="Times New Roman" panose="02020603050405020304" pitchFamily="18" charset="0"/>
                <a:cs typeface="Times New Roman" panose="02020603050405020304" pitchFamily="18" charset="0"/>
                <a:hlinkClick r:id="rId17" tooltip="Mahie Gill">
                  <a:extLst>
                    <a:ext uri="{A12FA001-AC4F-418D-AE19-62706E023703}">
                      <ahyp:hlinkClr xmlns:ahyp="http://schemas.microsoft.com/office/drawing/2018/hyperlinkcolor" xmlns="" val="tx"/>
                    </a:ext>
                  </a:extLst>
                </a:hlinkClick>
              </a:rPr>
              <a:t> Gill</a:t>
            </a:r>
            <a:r>
              <a:rPr lang="en-US" sz="1600" dirty="0">
                <a:latin typeface="Times New Roman" panose="02020603050405020304" pitchFamily="18" charset="0"/>
                <a:cs typeface="Times New Roman" panose="02020603050405020304" pitchFamily="18" charset="0"/>
              </a:rPr>
              <a:t>, Indian actress</a:t>
            </a:r>
          </a:p>
          <a:p>
            <a:pPr marL="285750" indent="-285750">
              <a:lnSpc>
                <a:spcPct val="150000"/>
              </a:lnSpc>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hlinkClick r:id="rId18" tooltip="Sandesh Jhingan">
                  <a:extLst>
                    <a:ext uri="{A12FA001-AC4F-418D-AE19-62706E023703}">
                      <ahyp:hlinkClr xmlns:ahyp="http://schemas.microsoft.com/office/drawing/2018/hyperlinkcolor" xmlns="" val="tx"/>
                    </a:ext>
                  </a:extLst>
                </a:hlinkClick>
              </a:rPr>
              <a:t>Sandesh </a:t>
            </a:r>
            <a:r>
              <a:rPr lang="en-US" sz="1600" dirty="0" err="1">
                <a:latin typeface="Times New Roman" panose="02020603050405020304" pitchFamily="18" charset="0"/>
                <a:cs typeface="Times New Roman" panose="02020603050405020304" pitchFamily="18" charset="0"/>
                <a:hlinkClick r:id="rId18" tooltip="Sandesh Jhingan">
                  <a:extLst>
                    <a:ext uri="{A12FA001-AC4F-418D-AE19-62706E023703}">
                      <ahyp:hlinkClr xmlns:ahyp="http://schemas.microsoft.com/office/drawing/2018/hyperlinkcolor" xmlns="" val="tx"/>
                    </a:ext>
                  </a:extLst>
                </a:hlinkClick>
              </a:rPr>
              <a:t>Jhingan</a:t>
            </a:r>
            <a:r>
              <a:rPr lang="en-US" sz="1600" dirty="0">
                <a:latin typeface="Times New Roman" panose="02020603050405020304" pitchFamily="18" charset="0"/>
                <a:cs typeface="Times New Roman" panose="02020603050405020304" pitchFamily="18" charset="0"/>
              </a:rPr>
              <a:t>, Indian International Professional footballer</a:t>
            </a:r>
          </a:p>
          <a:p>
            <a:pPr marL="285750" indent="-285750">
              <a:lnSpc>
                <a:spcPct val="150000"/>
              </a:lnSpc>
              <a:buFont typeface="Arial" panose="020B0604020202020204" pitchFamily="34" charset="0"/>
              <a:buChar char="•"/>
            </a:pPr>
            <a:r>
              <a:rPr lang="en-US" sz="1600" dirty="0" err="1">
                <a:latin typeface="Times New Roman" panose="02020603050405020304" pitchFamily="18" charset="0"/>
                <a:cs typeface="Times New Roman" panose="02020603050405020304" pitchFamily="18" charset="0"/>
                <a:hlinkClick r:id="rId19" tooltip="Mamta Joshi">
                  <a:extLst>
                    <a:ext uri="{A12FA001-AC4F-418D-AE19-62706E023703}">
                      <ahyp:hlinkClr xmlns:ahyp="http://schemas.microsoft.com/office/drawing/2018/hyperlinkcolor" xmlns="" val="tx"/>
                    </a:ext>
                  </a:extLst>
                </a:hlinkClick>
              </a:rPr>
              <a:t>Mamta</a:t>
            </a:r>
            <a:r>
              <a:rPr lang="en-US" sz="1600" dirty="0">
                <a:latin typeface="Times New Roman" panose="02020603050405020304" pitchFamily="18" charset="0"/>
                <a:cs typeface="Times New Roman" panose="02020603050405020304" pitchFamily="18" charset="0"/>
                <a:hlinkClick r:id="rId19" tooltip="Mamta Joshi">
                  <a:extLst>
                    <a:ext uri="{A12FA001-AC4F-418D-AE19-62706E023703}">
                      <ahyp:hlinkClr xmlns:ahyp="http://schemas.microsoft.com/office/drawing/2018/hyperlinkcolor" xmlns="" val="tx"/>
                    </a:ext>
                  </a:extLst>
                </a:hlinkClick>
              </a:rPr>
              <a:t> Joshi</a:t>
            </a:r>
            <a:r>
              <a:rPr lang="en-US" sz="1600" dirty="0">
                <a:latin typeface="Times New Roman" panose="02020603050405020304" pitchFamily="18" charset="0"/>
                <a:cs typeface="Times New Roman" panose="02020603050405020304" pitchFamily="18" charset="0"/>
              </a:rPr>
              <a:t>, Sufi singer</a:t>
            </a:r>
          </a:p>
          <a:p>
            <a:pPr marL="285750" indent="-285750">
              <a:lnSpc>
                <a:spcPct val="150000"/>
              </a:lnSpc>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hlinkClick r:id="rId20" tooltip="Gurbani Judge">
                  <a:extLst>
                    <a:ext uri="{A12FA001-AC4F-418D-AE19-62706E023703}">
                      <ahyp:hlinkClr xmlns:ahyp="http://schemas.microsoft.com/office/drawing/2018/hyperlinkcolor" xmlns="" val="tx"/>
                    </a:ext>
                  </a:extLst>
                </a:hlinkClick>
              </a:rPr>
              <a:t>Gurbani Judge</a:t>
            </a:r>
            <a:r>
              <a:rPr lang="en-US" sz="1600" dirty="0">
                <a:latin typeface="Times New Roman" panose="02020603050405020304" pitchFamily="18" charset="0"/>
                <a:cs typeface="Times New Roman" panose="02020603050405020304" pitchFamily="18" charset="0"/>
              </a:rPr>
              <a:t>, </a:t>
            </a:r>
            <a:r>
              <a:rPr lang="en-US" sz="1600" dirty="0">
                <a:latin typeface="Times New Roman" panose="02020603050405020304" pitchFamily="18" charset="0"/>
                <a:cs typeface="Times New Roman" panose="02020603050405020304" pitchFamily="18" charset="0"/>
                <a:hlinkClick r:id="rId21" tooltip="MTV India">
                  <a:extLst>
                    <a:ext uri="{A12FA001-AC4F-418D-AE19-62706E023703}">
                      <ahyp:hlinkClr xmlns:ahyp="http://schemas.microsoft.com/office/drawing/2018/hyperlinkcolor" xmlns="" val="tx"/>
                    </a:ext>
                  </a:extLst>
                </a:hlinkClick>
              </a:rPr>
              <a:t>MTV India</a:t>
            </a:r>
            <a:r>
              <a:rPr lang="en-US" sz="1600" dirty="0">
                <a:latin typeface="Times New Roman" panose="02020603050405020304" pitchFamily="18" charset="0"/>
                <a:cs typeface="Times New Roman" panose="02020603050405020304" pitchFamily="18" charset="0"/>
              </a:rPr>
              <a:t> VJ and actress</a:t>
            </a:r>
          </a:p>
          <a:p>
            <a:pPr marL="285750" indent="-285750">
              <a:lnSpc>
                <a:spcPct val="150000"/>
              </a:lnSpc>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hlinkClick r:id="rId22" tooltip="AJ Kanwar">
                  <a:extLst>
                    <a:ext uri="{A12FA001-AC4F-418D-AE19-62706E023703}">
                      <ahyp:hlinkClr xmlns:ahyp="http://schemas.microsoft.com/office/drawing/2018/hyperlinkcolor" xmlns="" val="tx"/>
                    </a:ext>
                  </a:extLst>
                </a:hlinkClick>
              </a:rPr>
              <a:t>AJ Kanwar</a:t>
            </a:r>
            <a:r>
              <a:rPr lang="en-US" sz="1600" dirty="0">
                <a:latin typeface="Times New Roman" panose="02020603050405020304" pitchFamily="18" charset="0"/>
                <a:cs typeface="Times New Roman" panose="02020603050405020304" pitchFamily="18" charset="0"/>
              </a:rPr>
              <a:t>, award Winning Dermatologist, Former Professor &amp; Head, PGI, Chandigarh</a:t>
            </a:r>
          </a:p>
          <a:p>
            <a:pPr marL="285750" indent="-285750">
              <a:lnSpc>
                <a:spcPct val="150000"/>
              </a:lnSpc>
              <a:buFont typeface="Arial" panose="020B0604020202020204" pitchFamily="34" charset="0"/>
              <a:buChar char="•"/>
            </a:pPr>
            <a:r>
              <a:rPr lang="en-US" sz="1600" dirty="0" err="1">
                <a:latin typeface="Times New Roman" panose="02020603050405020304" pitchFamily="18" charset="0"/>
                <a:cs typeface="Times New Roman" panose="02020603050405020304" pitchFamily="18" charset="0"/>
                <a:hlinkClick r:id="rId23" tooltip="Kirron Kher">
                  <a:extLst>
                    <a:ext uri="{A12FA001-AC4F-418D-AE19-62706E023703}">
                      <ahyp:hlinkClr xmlns:ahyp="http://schemas.microsoft.com/office/drawing/2018/hyperlinkcolor" xmlns="" val="tx"/>
                    </a:ext>
                  </a:extLst>
                </a:hlinkClick>
              </a:rPr>
              <a:t>Kirron</a:t>
            </a:r>
            <a:r>
              <a:rPr lang="en-US" sz="1600" dirty="0">
                <a:latin typeface="Times New Roman" panose="02020603050405020304" pitchFamily="18" charset="0"/>
                <a:cs typeface="Times New Roman" panose="02020603050405020304" pitchFamily="18" charset="0"/>
                <a:hlinkClick r:id="rId23" tooltip="Kirron Kher">
                  <a:extLst>
                    <a:ext uri="{A12FA001-AC4F-418D-AE19-62706E023703}">
                      <ahyp:hlinkClr xmlns:ahyp="http://schemas.microsoft.com/office/drawing/2018/hyperlinkcolor" xmlns="" val="tx"/>
                    </a:ext>
                  </a:extLst>
                </a:hlinkClick>
              </a:rPr>
              <a:t> </a:t>
            </a:r>
            <a:r>
              <a:rPr lang="en-US" sz="1600" dirty="0" err="1">
                <a:latin typeface="Times New Roman" panose="02020603050405020304" pitchFamily="18" charset="0"/>
                <a:cs typeface="Times New Roman" panose="02020603050405020304" pitchFamily="18" charset="0"/>
                <a:hlinkClick r:id="rId23" tooltip="Kirron Kher">
                  <a:extLst>
                    <a:ext uri="{A12FA001-AC4F-418D-AE19-62706E023703}">
                      <ahyp:hlinkClr xmlns:ahyp="http://schemas.microsoft.com/office/drawing/2018/hyperlinkcolor" xmlns="" val="tx"/>
                    </a:ext>
                  </a:extLst>
                </a:hlinkClick>
              </a:rPr>
              <a:t>Kher</a:t>
            </a:r>
            <a:r>
              <a:rPr lang="en-US" sz="1600" dirty="0">
                <a:latin typeface="Times New Roman" panose="02020603050405020304" pitchFamily="18" charset="0"/>
                <a:cs typeface="Times New Roman" panose="02020603050405020304" pitchFamily="18" charset="0"/>
              </a:rPr>
              <a:t>, Indian actress and theatre artist (also BJP M.P. from the city)</a:t>
            </a:r>
          </a:p>
          <a:p>
            <a:pPr marL="285750" indent="-285750">
              <a:lnSpc>
                <a:spcPct val="150000"/>
              </a:lnSpc>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hlinkClick r:id="rId24" tooltip="Ayushmann Khurrana">
                  <a:extLst>
                    <a:ext uri="{A12FA001-AC4F-418D-AE19-62706E023703}">
                      <ahyp:hlinkClr xmlns:ahyp="http://schemas.microsoft.com/office/drawing/2018/hyperlinkcolor" xmlns="" val="tx"/>
                    </a:ext>
                  </a:extLst>
                </a:hlinkClick>
              </a:rPr>
              <a:t>Ayushmann </a:t>
            </a:r>
            <a:r>
              <a:rPr lang="en-US" sz="1600" dirty="0" err="1">
                <a:latin typeface="Times New Roman" panose="02020603050405020304" pitchFamily="18" charset="0"/>
                <a:cs typeface="Times New Roman" panose="02020603050405020304" pitchFamily="18" charset="0"/>
                <a:hlinkClick r:id="rId24" tooltip="Ayushmann Khurrana">
                  <a:extLst>
                    <a:ext uri="{A12FA001-AC4F-418D-AE19-62706E023703}">
                      <ahyp:hlinkClr xmlns:ahyp="http://schemas.microsoft.com/office/drawing/2018/hyperlinkcolor" xmlns="" val="tx"/>
                    </a:ext>
                  </a:extLst>
                </a:hlinkClick>
              </a:rPr>
              <a:t>Khurrana</a:t>
            </a:r>
            <a:r>
              <a:rPr lang="en-US" sz="1600" dirty="0">
                <a:latin typeface="Times New Roman" panose="02020603050405020304" pitchFamily="18" charset="0"/>
                <a:cs typeface="Times New Roman" panose="02020603050405020304" pitchFamily="18" charset="0"/>
              </a:rPr>
              <a:t>, Indian Film actor</a:t>
            </a:r>
          </a:p>
          <a:p>
            <a:pPr marL="285750" indent="-285750">
              <a:lnSpc>
                <a:spcPct val="150000"/>
              </a:lnSpc>
              <a:buFont typeface="Arial" panose="020B0604020202020204" pitchFamily="34" charset="0"/>
              <a:buChar char="•"/>
            </a:pPr>
            <a:r>
              <a:rPr lang="en-US" sz="1600" dirty="0" err="1">
                <a:latin typeface="Times New Roman" panose="02020603050405020304" pitchFamily="18" charset="0"/>
                <a:cs typeface="Times New Roman" panose="02020603050405020304" pitchFamily="18" charset="0"/>
                <a:hlinkClick r:id="rId25" tooltip="Rochak Kohli">
                  <a:extLst>
                    <a:ext uri="{A12FA001-AC4F-418D-AE19-62706E023703}">
                      <ahyp:hlinkClr xmlns:ahyp="http://schemas.microsoft.com/office/drawing/2018/hyperlinkcolor" xmlns="" val="tx"/>
                    </a:ext>
                  </a:extLst>
                </a:hlinkClick>
              </a:rPr>
              <a:t>Rochak</a:t>
            </a:r>
            <a:r>
              <a:rPr lang="en-US" sz="1600" dirty="0">
                <a:latin typeface="Times New Roman" panose="02020603050405020304" pitchFamily="18" charset="0"/>
                <a:cs typeface="Times New Roman" panose="02020603050405020304" pitchFamily="18" charset="0"/>
                <a:hlinkClick r:id="rId25" tooltip="Rochak Kohli">
                  <a:extLst>
                    <a:ext uri="{A12FA001-AC4F-418D-AE19-62706E023703}">
                      <ahyp:hlinkClr xmlns:ahyp="http://schemas.microsoft.com/office/drawing/2018/hyperlinkcolor" xmlns="" val="tx"/>
                    </a:ext>
                  </a:extLst>
                </a:hlinkClick>
              </a:rPr>
              <a:t> Kohli</a:t>
            </a:r>
            <a:r>
              <a:rPr lang="en-US" sz="1600" dirty="0">
                <a:latin typeface="Times New Roman" panose="02020603050405020304" pitchFamily="18" charset="0"/>
                <a:cs typeface="Times New Roman" panose="02020603050405020304" pitchFamily="18" charset="0"/>
              </a:rPr>
              <a:t>, music composer, singer, lyricist</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428662720_1c09a7c3ce_o-scaled-e1579020263895-696x392.jpg"/>
          <p:cNvPicPr>
            <a:picLocks noChangeAspect="1"/>
          </p:cNvPicPr>
          <p:nvPr/>
        </p:nvPicPr>
        <p:blipFill>
          <a:blip r:embed="rId2" cstate="print">
            <a:lum bright="70000" contrast="-70000"/>
          </a:blip>
          <a:stretch>
            <a:fillRect/>
          </a:stretch>
        </p:blipFill>
        <p:spPr>
          <a:xfrm>
            <a:off x="0" y="0"/>
            <a:ext cx="9144000" cy="6858000"/>
          </a:xfrm>
          <a:prstGeom prst="rect">
            <a:avLst/>
          </a:prstGeom>
        </p:spPr>
      </p:pic>
      <p:sp>
        <p:nvSpPr>
          <p:cNvPr id="2" name="Content Placeholder 1"/>
          <p:cNvSpPr>
            <a:spLocks noGrp="1"/>
          </p:cNvSpPr>
          <p:nvPr>
            <p:ph idx="1"/>
          </p:nvPr>
        </p:nvSpPr>
        <p:spPr>
          <a:xfrm>
            <a:off x="24882" y="634482"/>
            <a:ext cx="9042918" cy="6223518"/>
          </a:xfrm>
        </p:spPr>
        <p:txBody>
          <a:bodyPr>
            <a:noAutofit/>
          </a:bodyPr>
          <a:lstStyle/>
          <a:p>
            <a:r>
              <a:rPr lang="en-US" sz="1800" dirty="0" err="1">
                <a:latin typeface="Times New Roman" pitchFamily="18" charset="0"/>
                <a:cs typeface="Times New Roman" pitchFamily="18" charset="0"/>
                <a:hlinkClick r:id="rId3" tooltip="Aanchal Kumar">
                  <a:extLst>
                    <a:ext uri="{A12FA001-AC4F-418D-AE19-62706E023703}">
                      <ahyp:hlinkClr xmlns:ahyp="http://schemas.microsoft.com/office/drawing/2018/hyperlinkcolor" xmlns="" val="tx"/>
                    </a:ext>
                  </a:extLst>
                </a:hlinkClick>
              </a:rPr>
              <a:t>Aanchal</a:t>
            </a:r>
            <a:r>
              <a:rPr lang="en-US" sz="1800" dirty="0">
                <a:latin typeface="Times New Roman" pitchFamily="18" charset="0"/>
                <a:cs typeface="Times New Roman" pitchFamily="18" charset="0"/>
                <a:hlinkClick r:id="rId3" tooltip="Aanchal Kumar">
                  <a:extLst>
                    <a:ext uri="{A12FA001-AC4F-418D-AE19-62706E023703}">
                      <ahyp:hlinkClr xmlns:ahyp="http://schemas.microsoft.com/office/drawing/2018/hyperlinkcolor" xmlns="" val="tx"/>
                    </a:ext>
                  </a:extLst>
                </a:hlinkClick>
              </a:rPr>
              <a:t> Kumar</a:t>
            </a:r>
            <a:r>
              <a:rPr lang="en-US" sz="1800" dirty="0">
                <a:latin typeface="Times New Roman" pitchFamily="18" charset="0"/>
                <a:cs typeface="Times New Roman" pitchFamily="18" charset="0"/>
              </a:rPr>
              <a:t>- model, actress</a:t>
            </a:r>
          </a:p>
          <a:p>
            <a:r>
              <a:rPr lang="en-US" sz="1800" dirty="0" err="1">
                <a:latin typeface="Times New Roman" pitchFamily="18" charset="0"/>
                <a:cs typeface="Times New Roman" pitchFamily="18" charset="0"/>
                <a:hlinkClick r:id="rId4" tooltip="Sargun Mehta">
                  <a:extLst>
                    <a:ext uri="{A12FA001-AC4F-418D-AE19-62706E023703}">
                      <ahyp:hlinkClr xmlns:ahyp="http://schemas.microsoft.com/office/drawing/2018/hyperlinkcolor" xmlns="" val="tx"/>
                    </a:ext>
                  </a:extLst>
                </a:hlinkClick>
              </a:rPr>
              <a:t>Sargun</a:t>
            </a:r>
            <a:r>
              <a:rPr lang="en-US" sz="1800" dirty="0">
                <a:latin typeface="Times New Roman" pitchFamily="18" charset="0"/>
                <a:cs typeface="Times New Roman" pitchFamily="18" charset="0"/>
                <a:hlinkClick r:id="rId4" tooltip="Sargun Mehta">
                  <a:extLst>
                    <a:ext uri="{A12FA001-AC4F-418D-AE19-62706E023703}">
                      <ahyp:hlinkClr xmlns:ahyp="http://schemas.microsoft.com/office/drawing/2018/hyperlinkcolor" xmlns="" val="tx"/>
                    </a:ext>
                  </a:extLst>
                </a:hlinkClick>
              </a:rPr>
              <a:t> Mehta</a:t>
            </a:r>
            <a:r>
              <a:rPr lang="en-US" sz="1800" dirty="0">
                <a:latin typeface="Times New Roman" pitchFamily="18" charset="0"/>
                <a:cs typeface="Times New Roman" pitchFamily="18" charset="0"/>
              </a:rPr>
              <a:t>-  Punjabi film actress</a:t>
            </a:r>
          </a:p>
          <a:p>
            <a:r>
              <a:rPr lang="en-US" sz="1800" dirty="0">
                <a:latin typeface="Times New Roman" pitchFamily="18" charset="0"/>
                <a:cs typeface="Times New Roman" pitchFamily="18" charset="0"/>
                <a:hlinkClick r:id="rId5" tooltip="Anjum Moudgil">
                  <a:extLst>
                    <a:ext uri="{A12FA001-AC4F-418D-AE19-62706E023703}">
                      <ahyp:hlinkClr xmlns:ahyp="http://schemas.microsoft.com/office/drawing/2018/hyperlinkcolor" xmlns="" val="tx"/>
                    </a:ext>
                  </a:extLst>
                </a:hlinkClick>
              </a:rPr>
              <a:t>Anjum Moudgil</a:t>
            </a:r>
            <a:r>
              <a:rPr lang="en-US" sz="1800" dirty="0">
                <a:latin typeface="Times New Roman" pitchFamily="18" charset="0"/>
                <a:cs typeface="Times New Roman" pitchFamily="18" charset="0"/>
              </a:rPr>
              <a:t>- Indian Rifle Shooter</a:t>
            </a:r>
          </a:p>
          <a:p>
            <a:r>
              <a:rPr lang="en-US" sz="1800" dirty="0">
                <a:latin typeface="Times New Roman" pitchFamily="18" charset="0"/>
                <a:cs typeface="Times New Roman" pitchFamily="18" charset="0"/>
                <a:hlinkClick r:id="rId6" tooltip="Prince Narula">
                  <a:extLst>
                    <a:ext uri="{A12FA001-AC4F-418D-AE19-62706E023703}">
                      <ahyp:hlinkClr xmlns:ahyp="http://schemas.microsoft.com/office/drawing/2018/hyperlinkcolor" xmlns="" val="tx"/>
                    </a:ext>
                  </a:extLst>
                </a:hlinkClick>
              </a:rPr>
              <a:t>Prince Narula</a:t>
            </a:r>
            <a:r>
              <a:rPr lang="en-US" sz="1800" dirty="0">
                <a:latin typeface="Times New Roman" pitchFamily="18" charset="0"/>
                <a:cs typeface="Times New Roman" pitchFamily="18" charset="0"/>
              </a:rPr>
              <a:t>- actor</a:t>
            </a:r>
          </a:p>
          <a:p>
            <a:r>
              <a:rPr lang="en-US" sz="1800" dirty="0">
                <a:latin typeface="Times New Roman" pitchFamily="18" charset="0"/>
                <a:cs typeface="Times New Roman" pitchFamily="18" charset="0"/>
                <a:hlinkClick r:id="rId7" tooltip="Ramesh Kumar Nibhoria">
                  <a:extLst>
                    <a:ext uri="{A12FA001-AC4F-418D-AE19-62706E023703}">
                      <ahyp:hlinkClr xmlns:ahyp="http://schemas.microsoft.com/office/drawing/2018/hyperlinkcolor" xmlns="" val="tx"/>
                    </a:ext>
                  </a:extLst>
                </a:hlinkClick>
              </a:rPr>
              <a:t>Ramesh Kumar </a:t>
            </a:r>
            <a:r>
              <a:rPr lang="en-US" sz="1800" dirty="0" err="1">
                <a:latin typeface="Times New Roman" pitchFamily="18" charset="0"/>
                <a:cs typeface="Times New Roman" pitchFamily="18" charset="0"/>
                <a:hlinkClick r:id="rId7" tooltip="Ramesh Kumar Nibhoria">
                  <a:extLst>
                    <a:ext uri="{A12FA001-AC4F-418D-AE19-62706E023703}">
                      <ahyp:hlinkClr xmlns:ahyp="http://schemas.microsoft.com/office/drawing/2018/hyperlinkcolor" xmlns="" val="tx"/>
                    </a:ext>
                  </a:extLst>
                </a:hlinkClick>
              </a:rPr>
              <a:t>Nibhoria</a:t>
            </a:r>
            <a:r>
              <a:rPr lang="en-US" sz="1800" dirty="0">
                <a:latin typeface="Times New Roman" pitchFamily="18" charset="0"/>
                <a:cs typeface="Times New Roman" pitchFamily="18" charset="0"/>
              </a:rPr>
              <a:t>-  winner of </a:t>
            </a:r>
            <a:r>
              <a:rPr lang="en-US" sz="1800" dirty="0" err="1">
                <a:latin typeface="Times New Roman" pitchFamily="18" charset="0"/>
                <a:cs typeface="Times New Roman" pitchFamily="18" charset="0"/>
              </a:rPr>
              <a:t>Ashden</a:t>
            </a:r>
            <a:r>
              <a:rPr lang="en-US" sz="1800" dirty="0">
                <a:latin typeface="Times New Roman" pitchFamily="18" charset="0"/>
                <a:cs typeface="Times New Roman" pitchFamily="18" charset="0"/>
              </a:rPr>
              <a:t> Awards-UK</a:t>
            </a:r>
          </a:p>
          <a:p>
            <a:r>
              <a:rPr lang="en-US" sz="1800" dirty="0">
                <a:latin typeface="Times New Roman" pitchFamily="18" charset="0"/>
                <a:cs typeface="Times New Roman" pitchFamily="18" charset="0"/>
                <a:hlinkClick r:id="rId8" tooltip="Gul Panag">
                  <a:extLst>
                    <a:ext uri="{A12FA001-AC4F-418D-AE19-62706E023703}">
                      <ahyp:hlinkClr xmlns:ahyp="http://schemas.microsoft.com/office/drawing/2018/hyperlinkcolor" xmlns="" val="tx"/>
                    </a:ext>
                  </a:extLst>
                </a:hlinkClick>
              </a:rPr>
              <a:t>Gul </a:t>
            </a:r>
            <a:r>
              <a:rPr lang="en-US" sz="1800" dirty="0" err="1">
                <a:latin typeface="Times New Roman" pitchFamily="18" charset="0"/>
                <a:cs typeface="Times New Roman" pitchFamily="18" charset="0"/>
                <a:hlinkClick r:id="rId8" tooltip="Gul Panag">
                  <a:extLst>
                    <a:ext uri="{A12FA001-AC4F-418D-AE19-62706E023703}">
                      <ahyp:hlinkClr xmlns:ahyp="http://schemas.microsoft.com/office/drawing/2018/hyperlinkcolor" xmlns="" val="tx"/>
                    </a:ext>
                  </a:extLst>
                </a:hlinkClick>
              </a:rPr>
              <a:t>Panag</a:t>
            </a:r>
            <a:r>
              <a:rPr lang="en-US" sz="1800" dirty="0">
                <a:latin typeface="Times New Roman" pitchFamily="18" charset="0"/>
                <a:cs typeface="Times New Roman" pitchFamily="18" charset="0"/>
              </a:rPr>
              <a:t>- Indian film actress and Social Activist</a:t>
            </a:r>
          </a:p>
          <a:p>
            <a:r>
              <a:rPr lang="en-US" sz="1800" dirty="0">
                <a:latin typeface="Times New Roman" pitchFamily="18" charset="0"/>
                <a:cs typeface="Times New Roman" pitchFamily="18" charset="0"/>
                <a:hlinkClick r:id="rId9" tooltip="Neel Kamal Puri">
                  <a:extLst>
                    <a:ext uri="{A12FA001-AC4F-418D-AE19-62706E023703}">
                      <ahyp:hlinkClr xmlns:ahyp="http://schemas.microsoft.com/office/drawing/2018/hyperlinkcolor" xmlns="" val="tx"/>
                    </a:ext>
                  </a:extLst>
                </a:hlinkClick>
              </a:rPr>
              <a:t>Neel Kamal </a:t>
            </a:r>
            <a:r>
              <a:rPr lang="en-US" sz="1800" dirty="0" err="1">
                <a:latin typeface="Times New Roman" pitchFamily="18" charset="0"/>
                <a:cs typeface="Times New Roman" pitchFamily="18" charset="0"/>
                <a:hlinkClick r:id="rId9" tooltip="Neel Kamal Puri">
                  <a:extLst>
                    <a:ext uri="{A12FA001-AC4F-418D-AE19-62706E023703}">
                      <ahyp:hlinkClr xmlns:ahyp="http://schemas.microsoft.com/office/drawing/2018/hyperlinkcolor" xmlns="" val="tx"/>
                    </a:ext>
                  </a:extLst>
                </a:hlinkClick>
              </a:rPr>
              <a:t>Puri</a:t>
            </a:r>
            <a:r>
              <a:rPr lang="en-US" sz="1800" dirty="0">
                <a:latin typeface="Times New Roman" pitchFamily="18" charset="0"/>
                <a:cs typeface="Times New Roman" pitchFamily="18" charset="0"/>
              </a:rPr>
              <a:t> - novelist, columnist</a:t>
            </a:r>
          </a:p>
          <a:p>
            <a:r>
              <a:rPr lang="en-US" sz="1800" dirty="0">
                <a:latin typeface="Times New Roman" pitchFamily="18" charset="0"/>
                <a:cs typeface="Times New Roman" pitchFamily="18" charset="0"/>
                <a:hlinkClick r:id="rId10" tooltip="Gajendra Pal Singh Raghava">
                  <a:extLst>
                    <a:ext uri="{A12FA001-AC4F-418D-AE19-62706E023703}">
                      <ahyp:hlinkClr xmlns:ahyp="http://schemas.microsoft.com/office/drawing/2018/hyperlinkcolor" xmlns="" val="tx"/>
                    </a:ext>
                  </a:extLst>
                </a:hlinkClick>
              </a:rPr>
              <a:t>Gajendra Pal Singh Raghava</a:t>
            </a:r>
            <a:r>
              <a:rPr lang="en-US" sz="1800" dirty="0">
                <a:latin typeface="Times New Roman" pitchFamily="18" charset="0"/>
                <a:cs typeface="Times New Roman" pitchFamily="18" charset="0"/>
              </a:rPr>
              <a:t>- Bioinformatics Scientist</a:t>
            </a:r>
          </a:p>
          <a:p>
            <a:r>
              <a:rPr lang="en-US" sz="1800" dirty="0" err="1">
                <a:latin typeface="Times New Roman" pitchFamily="18" charset="0"/>
                <a:cs typeface="Times New Roman" pitchFamily="18" charset="0"/>
                <a:hlinkClick r:id="rId11" tooltip="Kulraj Randhawa">
                  <a:extLst>
                    <a:ext uri="{A12FA001-AC4F-418D-AE19-62706E023703}">
                      <ahyp:hlinkClr xmlns:ahyp="http://schemas.microsoft.com/office/drawing/2018/hyperlinkcolor" xmlns="" val="tx"/>
                    </a:ext>
                  </a:extLst>
                </a:hlinkClick>
              </a:rPr>
              <a:t>Kulraj</a:t>
            </a:r>
            <a:r>
              <a:rPr lang="en-US" sz="1800" dirty="0">
                <a:latin typeface="Times New Roman" pitchFamily="18" charset="0"/>
                <a:cs typeface="Times New Roman" pitchFamily="18" charset="0"/>
                <a:hlinkClick r:id="rId11" tooltip="Kulraj Randhawa">
                  <a:extLst>
                    <a:ext uri="{A12FA001-AC4F-418D-AE19-62706E023703}">
                      <ahyp:hlinkClr xmlns:ahyp="http://schemas.microsoft.com/office/drawing/2018/hyperlinkcolor" xmlns="" val="tx"/>
                    </a:ext>
                  </a:extLst>
                </a:hlinkClick>
              </a:rPr>
              <a:t> Randhawa</a:t>
            </a:r>
            <a:r>
              <a:rPr lang="en-US" sz="1800" dirty="0">
                <a:latin typeface="Times New Roman" pitchFamily="18" charset="0"/>
                <a:cs typeface="Times New Roman" pitchFamily="18" charset="0"/>
              </a:rPr>
              <a:t>- Punjabi Film Actress</a:t>
            </a:r>
          </a:p>
          <a:p>
            <a:r>
              <a:rPr lang="en-US" sz="1800" dirty="0">
                <a:latin typeface="Times New Roman" pitchFamily="18" charset="0"/>
                <a:cs typeface="Times New Roman" pitchFamily="18" charset="0"/>
                <a:hlinkClick r:id="rId12" tooltip="Mohinder Singh Randhawa">
                  <a:extLst>
                    <a:ext uri="{A12FA001-AC4F-418D-AE19-62706E023703}">
                      <ahyp:hlinkClr xmlns:ahyp="http://schemas.microsoft.com/office/drawing/2018/hyperlinkcolor" xmlns="" val="tx"/>
                    </a:ext>
                  </a:extLst>
                </a:hlinkClick>
              </a:rPr>
              <a:t>Mohinder Singh Randhawa</a:t>
            </a:r>
            <a:r>
              <a:rPr lang="en-US" sz="1800" dirty="0">
                <a:latin typeface="Times New Roman" pitchFamily="18" charset="0"/>
                <a:cs typeface="Times New Roman" pitchFamily="18" charset="0"/>
              </a:rPr>
              <a:t>-  Civil Servant who had a major role in establishing Chandigarh</a:t>
            </a:r>
          </a:p>
          <a:p>
            <a:r>
              <a:rPr lang="en-US" sz="1800" dirty="0">
                <a:latin typeface="Times New Roman" pitchFamily="18" charset="0"/>
                <a:cs typeface="Times New Roman" pitchFamily="18" charset="0"/>
                <a:hlinkClick r:id="rId13" tooltip="Mohit Sehgal">
                  <a:extLst>
                    <a:ext uri="{A12FA001-AC4F-418D-AE19-62706E023703}">
                      <ahyp:hlinkClr xmlns:ahyp="http://schemas.microsoft.com/office/drawing/2018/hyperlinkcolor" xmlns="" val="tx"/>
                    </a:ext>
                  </a:extLst>
                </a:hlinkClick>
              </a:rPr>
              <a:t>Mohit Sehgal</a:t>
            </a:r>
            <a:r>
              <a:rPr lang="en-US" sz="1800" dirty="0">
                <a:latin typeface="Times New Roman" pitchFamily="18" charset="0"/>
                <a:cs typeface="Times New Roman" pitchFamily="18" charset="0"/>
              </a:rPr>
              <a:t>- TV actor</a:t>
            </a:r>
          </a:p>
          <a:p>
            <a:r>
              <a:rPr lang="en-US" sz="1800" dirty="0" err="1">
                <a:latin typeface="Times New Roman" pitchFamily="18" charset="0"/>
                <a:cs typeface="Times New Roman" pitchFamily="18" charset="0"/>
                <a:hlinkClick r:id="rId14" tooltip="Piare Lal Sharma">
                  <a:extLst>
                    <a:ext uri="{A12FA001-AC4F-418D-AE19-62706E023703}">
                      <ahyp:hlinkClr xmlns:ahyp="http://schemas.microsoft.com/office/drawing/2018/hyperlinkcolor" xmlns="" val="tx"/>
                    </a:ext>
                  </a:extLst>
                </a:hlinkClick>
              </a:rPr>
              <a:t>Piare</a:t>
            </a:r>
            <a:r>
              <a:rPr lang="en-US" sz="1800" dirty="0">
                <a:latin typeface="Times New Roman" pitchFamily="18" charset="0"/>
                <a:cs typeface="Times New Roman" pitchFamily="18" charset="0"/>
                <a:hlinkClick r:id="rId14" tooltip="Piare Lal Sharma">
                  <a:extLst>
                    <a:ext uri="{A12FA001-AC4F-418D-AE19-62706E023703}">
                      <ahyp:hlinkClr xmlns:ahyp="http://schemas.microsoft.com/office/drawing/2018/hyperlinkcolor" xmlns="" val="tx"/>
                    </a:ext>
                  </a:extLst>
                </a:hlinkClick>
              </a:rPr>
              <a:t> Lal Sharma</a:t>
            </a:r>
            <a:r>
              <a:rPr lang="en-US" sz="1800" dirty="0">
                <a:latin typeface="Times New Roman" pitchFamily="18" charset="0"/>
                <a:cs typeface="Times New Roman" pitchFamily="18" charset="0"/>
              </a:rPr>
              <a:t>- writer</a:t>
            </a:r>
          </a:p>
          <a:p>
            <a:pPr>
              <a:buNone/>
            </a:pPr>
            <a:endParaRPr lang="en-US" sz="1800" dirty="0">
              <a:latin typeface="Times New Roman" pitchFamily="18" charset="0"/>
              <a:cs typeface="Times New Roman" pitchFamily="18" charset="0"/>
            </a:endParaRPr>
          </a:p>
        </p:txBody>
      </p:sp>
      <p:sp>
        <p:nvSpPr>
          <p:cNvPr id="3" name="Title 2"/>
          <p:cNvSpPr>
            <a:spLocks noGrp="1"/>
          </p:cNvSpPr>
          <p:nvPr>
            <p:ph type="title"/>
          </p:nvPr>
        </p:nvSpPr>
        <p:spPr>
          <a:xfrm>
            <a:off x="34212" y="92075"/>
            <a:ext cx="8229600" cy="517525"/>
          </a:xfrm>
        </p:spPr>
        <p:txBody>
          <a:bodyPr>
            <a:normAutofit fontScale="90000"/>
          </a:bodyPr>
          <a:lstStyle/>
          <a:p>
            <a:pPr algn="l"/>
            <a:r>
              <a:rPr lang="en-US" dirty="0">
                <a:latin typeface="Times New Roman" pitchFamily="18" charset="0"/>
                <a:cs typeface="Times New Roman" pitchFamily="18" charset="0"/>
              </a:rPr>
              <a:t>Some more….</a:t>
            </a:r>
            <a:endParaRPr lang="en-US"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428662720_1c09a7c3ce_o-scaled-e1579020263895-696x392.jpg"/>
          <p:cNvPicPr>
            <a:picLocks noChangeAspect="1"/>
          </p:cNvPicPr>
          <p:nvPr/>
        </p:nvPicPr>
        <p:blipFill>
          <a:blip r:embed="rId2" cstate="print">
            <a:lum bright="70000" contrast="-70000"/>
          </a:blip>
          <a:stretch>
            <a:fillRect/>
          </a:stretch>
        </p:blipFill>
        <p:spPr>
          <a:xfrm>
            <a:off x="0" y="76200"/>
            <a:ext cx="9144000" cy="6858000"/>
          </a:xfrm>
          <a:prstGeom prst="rect">
            <a:avLst/>
          </a:prstGeom>
        </p:spPr>
      </p:pic>
      <p:sp>
        <p:nvSpPr>
          <p:cNvPr id="2" name="Content Placeholder 1"/>
          <p:cNvSpPr>
            <a:spLocks noGrp="1"/>
          </p:cNvSpPr>
          <p:nvPr>
            <p:ph idx="1"/>
          </p:nvPr>
        </p:nvSpPr>
        <p:spPr>
          <a:xfrm>
            <a:off x="457200" y="1600200"/>
            <a:ext cx="8229600" cy="4983161"/>
          </a:xfrm>
        </p:spPr>
        <p:txBody>
          <a:bodyPr>
            <a:normAutofit/>
          </a:bodyPr>
          <a:lstStyle/>
          <a:p>
            <a:r>
              <a:rPr lang="en-US" sz="2000" dirty="0" err="1">
                <a:latin typeface="Times New Roman" pitchFamily="18" charset="0"/>
                <a:cs typeface="Times New Roman" pitchFamily="18" charset="0"/>
                <a:hlinkClick r:id="rId3" tooltip="Jeev Milkha Singh">
                  <a:extLst>
                    <a:ext uri="{A12FA001-AC4F-418D-AE19-62706E023703}">
                      <ahyp:hlinkClr xmlns:ahyp="http://schemas.microsoft.com/office/drawing/2018/hyperlinkcolor" xmlns="" val="tx"/>
                    </a:ext>
                  </a:extLst>
                </a:hlinkClick>
              </a:rPr>
              <a:t>Jeev</a:t>
            </a:r>
            <a:r>
              <a:rPr lang="en-US" sz="2000" dirty="0">
                <a:latin typeface="Times New Roman" pitchFamily="18" charset="0"/>
                <a:cs typeface="Times New Roman" pitchFamily="18" charset="0"/>
                <a:hlinkClick r:id="rId3" tooltip="Jeev Milkha Singh">
                  <a:extLst>
                    <a:ext uri="{A12FA001-AC4F-418D-AE19-62706E023703}">
                      <ahyp:hlinkClr xmlns:ahyp="http://schemas.microsoft.com/office/drawing/2018/hyperlinkcolor" xmlns="" val="tx"/>
                    </a:ext>
                  </a:extLst>
                </a:hlinkClick>
              </a:rPr>
              <a:t> </a:t>
            </a:r>
            <a:r>
              <a:rPr lang="en-US" sz="2000" dirty="0" err="1">
                <a:latin typeface="Times New Roman" pitchFamily="18" charset="0"/>
                <a:cs typeface="Times New Roman" pitchFamily="18" charset="0"/>
                <a:hlinkClick r:id="rId3" tooltip="Jeev Milkha Singh">
                  <a:extLst>
                    <a:ext uri="{A12FA001-AC4F-418D-AE19-62706E023703}">
                      <ahyp:hlinkClr xmlns:ahyp="http://schemas.microsoft.com/office/drawing/2018/hyperlinkcolor" xmlns="" val="tx"/>
                    </a:ext>
                  </a:extLst>
                </a:hlinkClick>
              </a:rPr>
              <a:t>Milkha</a:t>
            </a:r>
            <a:r>
              <a:rPr lang="en-US" sz="2000" dirty="0">
                <a:latin typeface="Times New Roman" pitchFamily="18" charset="0"/>
                <a:cs typeface="Times New Roman" pitchFamily="18" charset="0"/>
                <a:hlinkClick r:id="rId3" tooltip="Jeev Milkha Singh">
                  <a:extLst>
                    <a:ext uri="{A12FA001-AC4F-418D-AE19-62706E023703}">
                      <ahyp:hlinkClr xmlns:ahyp="http://schemas.microsoft.com/office/drawing/2018/hyperlinkcolor" xmlns="" val="tx"/>
                    </a:ext>
                  </a:extLst>
                </a:hlinkClick>
              </a:rPr>
              <a:t> Singh</a:t>
            </a:r>
            <a:r>
              <a:rPr lang="en-US" sz="2000" dirty="0">
                <a:latin typeface="Times New Roman" pitchFamily="18" charset="0"/>
                <a:cs typeface="Times New Roman" pitchFamily="18" charset="0"/>
              </a:rPr>
              <a:t>, professional Golfer</a:t>
            </a:r>
          </a:p>
          <a:p>
            <a:r>
              <a:rPr lang="en-US" sz="2000" dirty="0">
                <a:latin typeface="Times New Roman" pitchFamily="18" charset="0"/>
                <a:cs typeface="Times New Roman" pitchFamily="18" charset="0"/>
                <a:hlinkClick r:id="rId4" tooltip="Milkha Singh">
                  <a:extLst>
                    <a:ext uri="{A12FA001-AC4F-418D-AE19-62706E023703}">
                      <ahyp:hlinkClr xmlns:ahyp="http://schemas.microsoft.com/office/drawing/2018/hyperlinkcolor" xmlns="" val="tx"/>
                    </a:ext>
                  </a:extLst>
                </a:hlinkClick>
              </a:rPr>
              <a:t>Milkha Singh</a:t>
            </a:r>
            <a:r>
              <a:rPr lang="en-US" sz="2000" dirty="0">
                <a:latin typeface="Times New Roman" pitchFamily="18" charset="0"/>
                <a:cs typeface="Times New Roman" pitchFamily="18" charset="0"/>
              </a:rPr>
              <a:t> Commonwealth gold medalist</a:t>
            </a:r>
          </a:p>
          <a:p>
            <a:r>
              <a:rPr lang="en-US" sz="2000" dirty="0">
                <a:latin typeface="Times New Roman" pitchFamily="18" charset="0"/>
                <a:cs typeface="Times New Roman" pitchFamily="18" charset="0"/>
                <a:hlinkClick r:id="rId5" tooltip="Yuvraj Singh">
                  <a:extLst>
                    <a:ext uri="{A12FA001-AC4F-418D-AE19-62706E023703}">
                      <ahyp:hlinkClr xmlns:ahyp="http://schemas.microsoft.com/office/drawing/2018/hyperlinkcolor" xmlns="" val="tx"/>
                    </a:ext>
                  </a:extLst>
                </a:hlinkClick>
              </a:rPr>
              <a:t>Yuvraj Singh</a:t>
            </a:r>
            <a:r>
              <a:rPr lang="en-US" sz="2000" dirty="0">
                <a:latin typeface="Times New Roman" pitchFamily="18" charset="0"/>
                <a:cs typeface="Times New Roman" pitchFamily="18" charset="0"/>
              </a:rPr>
              <a:t>, Indian international cricketer</a:t>
            </a:r>
          </a:p>
          <a:p>
            <a:r>
              <a:rPr lang="en-US" sz="2000" dirty="0" err="1">
                <a:latin typeface="Times New Roman" pitchFamily="18" charset="0"/>
                <a:cs typeface="Times New Roman" pitchFamily="18" charset="0"/>
                <a:hlinkClick r:id="rId6" tooltip="Pammi Somal">
                  <a:extLst>
                    <a:ext uri="{A12FA001-AC4F-418D-AE19-62706E023703}">
                      <ahyp:hlinkClr xmlns:ahyp="http://schemas.microsoft.com/office/drawing/2018/hyperlinkcolor" xmlns="" val="tx"/>
                    </a:ext>
                  </a:extLst>
                </a:hlinkClick>
              </a:rPr>
              <a:t>Pammi</a:t>
            </a:r>
            <a:r>
              <a:rPr lang="en-US" sz="2000" dirty="0">
                <a:latin typeface="Times New Roman" pitchFamily="18" charset="0"/>
                <a:cs typeface="Times New Roman" pitchFamily="18" charset="0"/>
                <a:hlinkClick r:id="rId6" tooltip="Pammi Somal">
                  <a:extLst>
                    <a:ext uri="{A12FA001-AC4F-418D-AE19-62706E023703}">
                      <ahyp:hlinkClr xmlns:ahyp="http://schemas.microsoft.com/office/drawing/2018/hyperlinkcolor" xmlns="" val="tx"/>
                    </a:ext>
                  </a:extLst>
                </a:hlinkClick>
              </a:rPr>
              <a:t> </a:t>
            </a:r>
            <a:r>
              <a:rPr lang="en-US" sz="2000" dirty="0" err="1">
                <a:latin typeface="Times New Roman" pitchFamily="18" charset="0"/>
                <a:cs typeface="Times New Roman" pitchFamily="18" charset="0"/>
                <a:hlinkClick r:id="rId6" tooltip="Pammi Somal">
                  <a:extLst>
                    <a:ext uri="{A12FA001-AC4F-418D-AE19-62706E023703}">
                      <ahyp:hlinkClr xmlns:ahyp="http://schemas.microsoft.com/office/drawing/2018/hyperlinkcolor" xmlns="" val="tx"/>
                    </a:ext>
                  </a:extLst>
                </a:hlinkClick>
              </a:rPr>
              <a:t>Somal</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Bollywood</a:t>
            </a:r>
            <a:r>
              <a:rPr lang="en-US" sz="2000" dirty="0">
                <a:latin typeface="Times New Roman" pitchFamily="18" charset="0"/>
                <a:cs typeface="Times New Roman" pitchFamily="18" charset="0"/>
              </a:rPr>
              <a:t> journalist and filmmaker</a:t>
            </a:r>
          </a:p>
          <a:p>
            <a:r>
              <a:rPr lang="en-US" sz="2000" dirty="0">
                <a:latin typeface="Times New Roman" pitchFamily="18" charset="0"/>
                <a:cs typeface="Times New Roman" pitchFamily="18" charset="0"/>
                <a:hlinkClick r:id="rId7" tooltip="Sri Srinivasan">
                  <a:extLst>
                    <a:ext uri="{A12FA001-AC4F-418D-AE19-62706E023703}">
                      <ahyp:hlinkClr xmlns:ahyp="http://schemas.microsoft.com/office/drawing/2018/hyperlinkcolor" xmlns="" val="tx"/>
                    </a:ext>
                  </a:extLst>
                </a:hlinkClick>
              </a:rPr>
              <a:t>Sri </a:t>
            </a:r>
            <a:r>
              <a:rPr lang="en-US" sz="2000" dirty="0" err="1">
                <a:latin typeface="Times New Roman" pitchFamily="18" charset="0"/>
                <a:cs typeface="Times New Roman" pitchFamily="18" charset="0"/>
                <a:hlinkClick r:id="rId7" tooltip="Sri Srinivasan">
                  <a:extLst>
                    <a:ext uri="{A12FA001-AC4F-418D-AE19-62706E023703}">
                      <ahyp:hlinkClr xmlns:ahyp="http://schemas.microsoft.com/office/drawing/2018/hyperlinkcolor" xmlns="" val="tx"/>
                    </a:ext>
                  </a:extLst>
                </a:hlinkClick>
              </a:rPr>
              <a:t>Srinivasan</a:t>
            </a:r>
            <a:r>
              <a:rPr lang="en-US" sz="2000" dirty="0">
                <a:latin typeface="Times New Roman" pitchFamily="18" charset="0"/>
                <a:cs typeface="Times New Roman" pitchFamily="18" charset="0"/>
              </a:rPr>
              <a:t>, United States Circuit Judge of the United States Court of Appeals for the District of Columbia Circuit</a:t>
            </a:r>
          </a:p>
          <a:p>
            <a:r>
              <a:rPr lang="en-US" sz="2000" dirty="0" err="1">
                <a:latin typeface="Times New Roman" pitchFamily="18" charset="0"/>
                <a:cs typeface="Times New Roman" pitchFamily="18" charset="0"/>
                <a:hlinkClick r:id="rId8" tooltip="Manan Vohra">
                  <a:extLst>
                    <a:ext uri="{A12FA001-AC4F-418D-AE19-62706E023703}">
                      <ahyp:hlinkClr xmlns:ahyp="http://schemas.microsoft.com/office/drawing/2018/hyperlinkcolor" xmlns="" val="tx"/>
                    </a:ext>
                  </a:extLst>
                </a:hlinkClick>
              </a:rPr>
              <a:t>Manan</a:t>
            </a:r>
            <a:r>
              <a:rPr lang="en-US" sz="2000" dirty="0">
                <a:latin typeface="Times New Roman" pitchFamily="18" charset="0"/>
                <a:cs typeface="Times New Roman" pitchFamily="18" charset="0"/>
                <a:hlinkClick r:id="rId8" tooltip="Manan Vohra">
                  <a:extLst>
                    <a:ext uri="{A12FA001-AC4F-418D-AE19-62706E023703}">
                      <ahyp:hlinkClr xmlns:ahyp="http://schemas.microsoft.com/office/drawing/2018/hyperlinkcolor" xmlns="" val="tx"/>
                    </a:ext>
                  </a:extLst>
                </a:hlinkClick>
              </a:rPr>
              <a:t> </a:t>
            </a:r>
            <a:r>
              <a:rPr lang="en-US" sz="2000" dirty="0" err="1">
                <a:latin typeface="Times New Roman" pitchFamily="18" charset="0"/>
                <a:cs typeface="Times New Roman" pitchFamily="18" charset="0"/>
                <a:hlinkClick r:id="rId8" tooltip="Manan Vohra">
                  <a:extLst>
                    <a:ext uri="{A12FA001-AC4F-418D-AE19-62706E023703}">
                      <ahyp:hlinkClr xmlns:ahyp="http://schemas.microsoft.com/office/drawing/2018/hyperlinkcolor" xmlns="" val="tx"/>
                    </a:ext>
                  </a:extLst>
                </a:hlinkClick>
              </a:rPr>
              <a:t>Vohra</a:t>
            </a:r>
            <a:r>
              <a:rPr lang="en-US" sz="2000" dirty="0">
                <a:latin typeface="Times New Roman" pitchFamily="18" charset="0"/>
                <a:cs typeface="Times New Roman" pitchFamily="18" charset="0"/>
              </a:rPr>
              <a:t>, cricketer</a:t>
            </a:r>
          </a:p>
        </p:txBody>
      </p:sp>
      <p:sp>
        <p:nvSpPr>
          <p:cNvPr id="3" name="Title 2"/>
          <p:cNvSpPr>
            <a:spLocks noGrp="1"/>
          </p:cNvSpPr>
          <p:nvPr>
            <p:ph type="title"/>
          </p:nvPr>
        </p:nvSpPr>
        <p:spPr/>
        <p:txBody>
          <a:bodyPr>
            <a:normAutofit/>
          </a:bodyPr>
          <a:lstStyle/>
          <a:p>
            <a:pPr algn="l"/>
            <a:r>
              <a:rPr lang="en-US" dirty="0">
                <a:latin typeface="Times New Roman" pitchFamily="18" charset="0"/>
                <a:cs typeface="Times New Roman" pitchFamily="18" charset="0"/>
              </a:rPr>
              <a:t>Endless list…</a:t>
            </a:r>
          </a:p>
        </p:txBody>
      </p:sp>
      <p:pic>
        <p:nvPicPr>
          <p:cNvPr id="6" name="Picture 8" descr="Preparing for COVID – Thank You to the HR, Safety, EHS and Risk Teams -  Workplace Injury Prevention &amp; Wellness - WorkWell">
            <a:extLst>
              <a:ext uri="{FF2B5EF4-FFF2-40B4-BE49-F238E27FC236}">
                <a16:creationId xmlns:a16="http://schemas.microsoft.com/office/drawing/2014/main" xmlns="" id="{021859D7-C615-4703-A11A-E102675A4159}"/>
              </a:ext>
            </a:extLst>
          </p:cNvPr>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617376" y="4602161"/>
            <a:ext cx="7993224" cy="1981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428662720_1c09a7c3ce_o-scaled-e1579020263895-696x392.jpg"/>
          <p:cNvPicPr>
            <a:picLocks noChangeAspect="1"/>
          </p:cNvPicPr>
          <p:nvPr/>
        </p:nvPicPr>
        <p:blipFill>
          <a:blip r:embed="rId2" cstate="print">
            <a:lum bright="70000" contrast="-70000"/>
          </a:blip>
          <a:stretch>
            <a:fillRect/>
          </a:stretch>
        </p:blipFill>
        <p:spPr>
          <a:xfrm>
            <a:off x="0" y="0"/>
            <a:ext cx="9144000" cy="6858000"/>
          </a:xfrm>
          <a:prstGeom prst="rect">
            <a:avLst/>
          </a:prstGeom>
        </p:spPr>
      </p:pic>
      <p:sp>
        <p:nvSpPr>
          <p:cNvPr id="2" name="Content Placeholder 1">
            <a:extLst>
              <a:ext uri="{FF2B5EF4-FFF2-40B4-BE49-F238E27FC236}">
                <a16:creationId xmlns:a16="http://schemas.microsoft.com/office/drawing/2014/main" xmlns="" id="{F9B4C7EE-F455-44C8-BE47-66EAC8855120}"/>
              </a:ext>
            </a:extLst>
          </p:cNvPr>
          <p:cNvSpPr txBox="1">
            <a:spLocks noGrp="1"/>
          </p:cNvSpPr>
          <p:nvPr>
            <p:ph idx="1"/>
          </p:nvPr>
        </p:nvSpPr>
        <p:spPr>
          <a:xfrm>
            <a:off x="76200" y="0"/>
            <a:ext cx="8915400" cy="7639079"/>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 typeface="Arial" pitchFamily="34" charset="0"/>
              <a:buChar char="•"/>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rPr>
              <a:t>  Chandigarh was located on the border of both states and the states moved to incorporate the city into their respective territories. However, the city of Chandigarh was declared a union territory to serve as capital of both states.</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algn="just"/>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The neighboring cities of Chandigarh, Panchkula  and Mohali are together called the </a:t>
            </a:r>
            <a:r>
              <a:rPr kumimoji="0" lang="en-US" sz="20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Tricity</a:t>
            </a: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indent="0" algn="just">
              <a:buNone/>
            </a:pP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algn="just"/>
            <a:r>
              <a:rPr lang="en-US" sz="2000" dirty="0">
                <a:latin typeface="Times New Roman" pitchFamily="18" charset="0"/>
                <a:cs typeface="Times New Roman" pitchFamily="18" charset="0"/>
              </a:rPr>
              <a:t> The Union Territory of Chandigarh has never </a:t>
            </a:r>
          </a:p>
          <a:p>
            <a:pPr marL="0" indent="0" algn="just">
              <a:buNone/>
            </a:pPr>
            <a:r>
              <a:rPr lang="en-US" sz="2000" dirty="0">
                <a:latin typeface="Times New Roman" pitchFamily="18" charset="0"/>
                <a:cs typeface="Times New Roman" pitchFamily="18" charset="0"/>
              </a:rPr>
              <a:t>had a Sector 13 since it was built in 1966. </a:t>
            </a:r>
          </a:p>
          <a:p>
            <a:pPr marL="0" indent="0" algn="just">
              <a:buNone/>
            </a:pPr>
            <a:endParaRPr lang="en-US" sz="2000" dirty="0">
              <a:latin typeface="Times New Roman" pitchFamily="18" charset="0"/>
              <a:cs typeface="Times New Roman" pitchFamily="18" charset="0"/>
            </a:endParaRPr>
          </a:p>
          <a:p>
            <a:pPr algn="just"/>
            <a:r>
              <a:rPr lang="en-US" sz="2000" dirty="0">
                <a:latin typeface="Times New Roman" pitchFamily="18" charset="0"/>
                <a:cs typeface="Times New Roman" pitchFamily="18" charset="0"/>
              </a:rPr>
              <a:t>The reason sector 13 did not exist earlier is </a:t>
            </a:r>
          </a:p>
          <a:p>
            <a:pPr marL="0" indent="0" algn="just">
              <a:buNone/>
            </a:pPr>
            <a:r>
              <a:rPr lang="en-US" sz="2000" dirty="0">
                <a:latin typeface="Times New Roman" pitchFamily="18" charset="0"/>
                <a:cs typeface="Times New Roman" pitchFamily="18" charset="0"/>
              </a:rPr>
              <a:t>because the city architect Le Corbusier </a:t>
            </a:r>
          </a:p>
          <a:p>
            <a:pPr marL="0" indent="0" algn="just">
              <a:buNone/>
            </a:pPr>
            <a:r>
              <a:rPr lang="en-US" sz="2000" dirty="0">
                <a:latin typeface="Times New Roman" pitchFamily="18" charset="0"/>
                <a:cs typeface="Times New Roman" pitchFamily="18" charset="0"/>
              </a:rPr>
              <a:t>considered the number 13 as unlucky.</a:t>
            </a:r>
          </a:p>
          <a:p>
            <a:pPr algn="just">
              <a:lnSpc>
                <a:spcPct val="150000"/>
              </a:lnSpc>
            </a:pPr>
            <a:endParaRPr lang="en-US" sz="2000" dirty="0">
              <a:latin typeface="Times New Roman" pitchFamily="18" charset="0"/>
              <a:cs typeface="Times New Roman" pitchFamily="18" charset="0"/>
            </a:endParaRPr>
          </a:p>
          <a:p>
            <a:pPr algn="just">
              <a:lnSpc>
                <a:spcPct val="150000"/>
              </a:lnSpc>
            </a:pPr>
            <a:endParaRPr lang="en-US" sz="2000" dirty="0">
              <a:latin typeface="Times New Roman" pitchFamily="18" charset="0"/>
              <a:cs typeface="Times New Roman" pitchFamily="18" charset="0"/>
            </a:endParaRPr>
          </a:p>
          <a:p>
            <a:pPr marL="0" indent="0" algn="ctr">
              <a:lnSpc>
                <a:spcPct val="150000"/>
              </a:lnSpc>
              <a:buNone/>
            </a:pPr>
            <a:r>
              <a:rPr lang="en-US" sz="2000" b="1" dirty="0">
                <a:latin typeface="Times New Roman" pitchFamily="18" charset="0"/>
                <a:cs typeface="Times New Roman" pitchFamily="18" charset="0"/>
              </a:rPr>
              <a:t>But now after 54 years, Sector 13 has been created by adding eight areas under this new sector</a:t>
            </a:r>
            <a:r>
              <a:rPr lang="en-US" sz="2000" dirty="0">
                <a:latin typeface="Times New Roman" pitchFamily="18" charset="0"/>
                <a:cs typeface="Times New Roman" pitchFamily="18" charset="0"/>
              </a:rPr>
              <a:t>. </a:t>
            </a:r>
          </a:p>
          <a:p>
            <a:pPr marL="0" marR="0" lvl="0" indent="0" algn="just" defTabSz="914400" rtl="0" eaLnBrk="1" fontAlgn="auto" latinLnBrk="0" hangingPunct="1">
              <a:lnSpc>
                <a:spcPct val="150000"/>
              </a:lnSpc>
              <a:spcBef>
                <a:spcPts val="0"/>
              </a:spcBef>
              <a:spcAft>
                <a:spcPts val="0"/>
              </a:spcAft>
              <a:buClrTx/>
              <a:buSzTx/>
              <a:buFont typeface="Arial"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 typeface="Arial" pitchFamily="34" charset="0"/>
              <a:buChar char="•"/>
              <a:tabLst/>
              <a:defRPr/>
            </a:pPr>
            <a:r>
              <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xmlns="" id="{0C465CD0-9643-4AD7-B159-5EC1664B16B2}"/>
              </a:ext>
            </a:extLst>
          </p:cNvPr>
          <p:cNvPicPr>
            <a:picLocks noChangeAspect="1"/>
          </p:cNvPicPr>
          <p:nvPr/>
        </p:nvPicPr>
        <p:blipFill>
          <a:blip r:embed="rId3"/>
          <a:stretch>
            <a:fillRect/>
          </a:stretch>
        </p:blipFill>
        <p:spPr>
          <a:xfrm>
            <a:off x="5537718" y="2057400"/>
            <a:ext cx="3429000" cy="3125717"/>
          </a:xfrm>
          <a:prstGeom prst="rect">
            <a:avLst/>
          </a:prstGeom>
        </p:spPr>
      </p:pic>
    </p:spTree>
    <p:extLst>
      <p:ext uri="{BB962C8B-B14F-4D97-AF65-F5344CB8AC3E}">
        <p14:creationId xmlns:p14="http://schemas.microsoft.com/office/powerpoint/2010/main" xmlns="" val="186081990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428662720_1c09a7c3ce_o-scaled-e1579020263895-696x392.jpg"/>
          <p:cNvPicPr>
            <a:picLocks noChangeAspect="1"/>
          </p:cNvPicPr>
          <p:nvPr/>
        </p:nvPicPr>
        <p:blipFill>
          <a:blip r:embed="rId2" cstate="print">
            <a:lum bright="70000" contrast="-70000"/>
          </a:blip>
          <a:stretch>
            <a:fillRect/>
          </a:stretch>
        </p:blipFill>
        <p:spPr>
          <a:xfrm>
            <a:off x="0" y="0"/>
            <a:ext cx="9144000" cy="6858000"/>
          </a:xfrm>
          <a:prstGeom prst="rect">
            <a:avLst/>
          </a:prstGeom>
        </p:spPr>
      </p:pic>
      <p:sp>
        <p:nvSpPr>
          <p:cNvPr id="2" name="Title 1"/>
          <p:cNvSpPr>
            <a:spLocks noGrp="1"/>
          </p:cNvSpPr>
          <p:nvPr>
            <p:ph type="title"/>
          </p:nvPr>
        </p:nvSpPr>
        <p:spPr/>
        <p:txBody>
          <a:bodyPr>
            <a:normAutofit/>
          </a:bodyPr>
          <a:lstStyle/>
          <a:p>
            <a:r>
              <a:rPr lang="en-US" sz="2800" b="1" dirty="0">
                <a:latin typeface="Times New Roman" pitchFamily="18" charset="0"/>
                <a:cs typeface="Times New Roman" pitchFamily="18" charset="0"/>
              </a:rPr>
              <a:t>REFERENCES </a:t>
            </a:r>
          </a:p>
        </p:txBody>
      </p:sp>
      <p:sp>
        <p:nvSpPr>
          <p:cNvPr id="3" name="Content Placeholder 2"/>
          <p:cNvSpPr>
            <a:spLocks noGrp="1"/>
          </p:cNvSpPr>
          <p:nvPr>
            <p:ph idx="1"/>
          </p:nvPr>
        </p:nvSpPr>
        <p:spPr>
          <a:xfrm>
            <a:off x="466531" y="1166018"/>
            <a:ext cx="8229600" cy="4525963"/>
          </a:xfrm>
        </p:spPr>
        <p:txBody>
          <a:bodyPr>
            <a:normAutofit/>
          </a:bodyPr>
          <a:lstStyle/>
          <a:p>
            <a:pPr algn="just"/>
            <a:r>
              <a:rPr lang="en-US" sz="2000" dirty="0" err="1">
                <a:latin typeface="Times New Roman" pitchFamily="18" charset="0"/>
                <a:cs typeface="Times New Roman" pitchFamily="18" charset="0"/>
              </a:rPr>
              <a:t>Balasubramania</a:t>
            </a:r>
            <a:r>
              <a:rPr lang="en-US" sz="2000" dirty="0">
                <a:latin typeface="Times New Roman" pitchFamily="18" charset="0"/>
                <a:cs typeface="Times New Roman" pitchFamily="18" charset="0"/>
              </a:rPr>
              <a:t>, A. (2019) Chandigarh at a Glance.10.13140/RG.2.2.13922.84160</a:t>
            </a:r>
          </a:p>
          <a:p>
            <a:pPr algn="just"/>
            <a:r>
              <a:rPr lang="en-US" sz="2000" dirty="0">
                <a:latin typeface="Times New Roman" pitchFamily="18" charset="0"/>
                <a:cs typeface="Times New Roman" pitchFamily="18" charset="0"/>
              </a:rPr>
              <a:t>Chandigarh Travel Guide: </a:t>
            </a:r>
            <a:r>
              <a:rPr lang="en-US" sz="2000" u="sng" dirty="0">
                <a:latin typeface="Times New Roman" pitchFamily="18" charset="0"/>
                <a:cs typeface="Times New Roman" pitchFamily="18" charset="0"/>
                <a:hlinkClick r:id="rId3">
                  <a:extLst>
                    <a:ext uri="{A12FA001-AC4F-418D-AE19-62706E023703}">
                      <ahyp:hlinkClr xmlns:ahyp="http://schemas.microsoft.com/office/drawing/2018/hyperlinkcolor" xmlns="" val="tx"/>
                    </a:ext>
                  </a:extLst>
                </a:hlinkClick>
              </a:rPr>
              <a:t>http://www.ixigo.com/travel-guide/chandigarh</a:t>
            </a:r>
            <a:endParaRPr lang="en-US" sz="2000" dirty="0">
              <a:latin typeface="Times New Roman" pitchFamily="18" charset="0"/>
              <a:cs typeface="Times New Roman" pitchFamily="18" charset="0"/>
            </a:endParaRPr>
          </a:p>
          <a:p>
            <a:pPr algn="just"/>
            <a:r>
              <a:rPr lang="en-US" sz="2000" dirty="0">
                <a:latin typeface="Times New Roman" pitchFamily="18" charset="0"/>
                <a:cs typeface="Times New Roman" pitchFamily="18" charset="0"/>
              </a:rPr>
              <a:t>Culture and traditions of Chandigarh: </a:t>
            </a:r>
            <a:r>
              <a:rPr lang="en-US" sz="2000" u="sng" dirty="0">
                <a:latin typeface="Times New Roman" pitchFamily="18" charset="0"/>
                <a:cs typeface="Times New Roman" pitchFamily="18" charset="0"/>
                <a:hlinkClick r:id="rId4">
                  <a:extLst>
                    <a:ext uri="{A12FA001-AC4F-418D-AE19-62706E023703}">
                      <ahyp:hlinkClr xmlns:ahyp="http://schemas.microsoft.com/office/drawing/2018/hyperlinkcolor" xmlns="" val="tx"/>
                    </a:ext>
                  </a:extLst>
                </a:hlinkClick>
              </a:rPr>
              <a:t>https://www.indianmirror.com/culture/states-culture/chandigarh.html</a:t>
            </a:r>
            <a:r>
              <a:rPr lang="en-US" sz="2000" dirty="0">
                <a:latin typeface="Times New Roman" pitchFamily="18" charset="0"/>
                <a:cs typeface="Times New Roman" pitchFamily="18" charset="0"/>
              </a:rPr>
              <a:t> </a:t>
            </a:r>
          </a:p>
          <a:p>
            <a:pPr algn="just"/>
            <a:r>
              <a:rPr lang="en-US" sz="2000" dirty="0">
                <a:latin typeface="Times New Roman" pitchFamily="18" charset="0"/>
                <a:cs typeface="Times New Roman" pitchFamily="18" charset="0"/>
              </a:rPr>
              <a:t>Famous Personalities of India: </a:t>
            </a:r>
            <a:r>
              <a:rPr lang="en-US" sz="2000" u="sng" dirty="0">
                <a:latin typeface="Times New Roman" pitchFamily="18" charset="0"/>
                <a:cs typeface="Times New Roman" pitchFamily="18" charset="0"/>
                <a:hlinkClick r:id="rId5">
                  <a:extLst>
                    <a:ext uri="{A12FA001-AC4F-418D-AE19-62706E023703}">
                      <ahyp:hlinkClr xmlns:ahyp="http://schemas.microsoft.com/office/drawing/2018/hyperlinkcolor" xmlns="" val="tx"/>
                    </a:ext>
                  </a:extLst>
                </a:hlinkClick>
              </a:rPr>
              <a:t>https://chandigarhmetro.com/famous-personalities-chandigarh/</a:t>
            </a:r>
            <a:endParaRPr lang="en-US" sz="2000" dirty="0">
              <a:latin typeface="Times New Roman" pitchFamily="18" charset="0"/>
              <a:cs typeface="Times New Roman" pitchFamily="18" charset="0"/>
            </a:endParaRPr>
          </a:p>
          <a:p>
            <a:pPr algn="just"/>
            <a:r>
              <a:rPr lang="en-US" sz="2000" dirty="0">
                <a:latin typeface="Times New Roman" pitchFamily="18" charset="0"/>
                <a:cs typeface="Times New Roman" pitchFamily="18" charset="0"/>
              </a:rPr>
              <a:t>Official website of Chandigarh: </a:t>
            </a:r>
            <a:r>
              <a:rPr lang="en-US" sz="2000" u="sng" dirty="0">
                <a:latin typeface="Times New Roman" pitchFamily="18" charset="0"/>
                <a:cs typeface="Times New Roman" pitchFamily="18" charset="0"/>
                <a:hlinkClick r:id="rId6">
                  <a:extLst>
                    <a:ext uri="{A12FA001-AC4F-418D-AE19-62706E023703}">
                      <ahyp:hlinkClr xmlns:ahyp="http://schemas.microsoft.com/office/drawing/2018/hyperlinkcolor" xmlns="" val="tx"/>
                    </a:ext>
                  </a:extLst>
                </a:hlinkClick>
              </a:rPr>
              <a:t>http://chandigarh.gov.in/knowchd_general.htm</a:t>
            </a:r>
            <a:endParaRPr lang="en-US" sz="2000" dirty="0">
              <a:latin typeface="Times New Roman" pitchFamily="18" charset="0"/>
              <a:cs typeface="Times New Roman" pitchFamily="18" charset="0"/>
            </a:endParaRPr>
          </a:p>
          <a:p>
            <a:pPr algn="just">
              <a:buNone/>
            </a:pPr>
            <a:r>
              <a:rPr lang="en-US" sz="2000" dirty="0">
                <a:latin typeface="Times New Roman" pitchFamily="18" charset="0"/>
                <a:cs typeface="Times New Roman" pitchFamily="18" charset="0"/>
              </a:rPr>
              <a:t> </a:t>
            </a:r>
          </a:p>
          <a:p>
            <a:pPr algn="just">
              <a:lnSpc>
                <a:spcPct val="150000"/>
              </a:lnSpc>
            </a:pPr>
            <a:endParaRPr lang="en-US" sz="2000" dirty="0">
              <a:latin typeface="Times New Roman" pitchFamily="18" charset="0"/>
              <a:cs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ere's How Chandigarh Capitol Complex (World Heritage Site) is Being  Restored"/>
          <p:cNvPicPr>
            <a:picLocks noChangeAspect="1" noChangeArrowheads="1"/>
          </p:cNvPicPr>
          <p:nvPr/>
        </p:nvPicPr>
        <p:blipFill>
          <a:blip r:embed="rId2">
            <a:lum bright="70000" contrast="-70000"/>
          </a:blip>
          <a:srcRect/>
          <a:stretch>
            <a:fillRect/>
          </a:stretch>
        </p:blipFill>
        <p:spPr bwMode="auto">
          <a:xfrm>
            <a:off x="0" y="0"/>
            <a:ext cx="9144000" cy="6857999"/>
          </a:xfrm>
          <a:prstGeom prst="rect">
            <a:avLst/>
          </a:prstGeom>
          <a:noFill/>
        </p:spPr>
      </p:pic>
      <p:sp>
        <p:nvSpPr>
          <p:cNvPr id="4" name="Title 3"/>
          <p:cNvSpPr>
            <a:spLocks noGrp="1"/>
          </p:cNvSpPr>
          <p:nvPr>
            <p:ph type="title"/>
          </p:nvPr>
        </p:nvSpPr>
        <p:spPr>
          <a:xfrm>
            <a:off x="457200" y="990599"/>
            <a:ext cx="8229600" cy="2743201"/>
          </a:xfrm>
        </p:spPr>
        <p:txBody>
          <a:bodyPr>
            <a:noAutofit/>
          </a:bodyPr>
          <a:lstStyle/>
          <a:p>
            <a:r>
              <a:rPr lang="en-US" sz="3200" b="1" dirty="0">
                <a:latin typeface="Times New Roman" pitchFamily="18" charset="0"/>
                <a:cs typeface="Times New Roman" pitchFamily="18" charset="0"/>
              </a:rPr>
              <a:t>INTERNATIONAL TREASURE: CHANDIGARH’S CAPITOL COMPLEX </a:t>
            </a:r>
            <a:br>
              <a:rPr lang="en-US" sz="3200" b="1" dirty="0">
                <a:latin typeface="Times New Roman" pitchFamily="18" charset="0"/>
                <a:cs typeface="Times New Roman" pitchFamily="18" charset="0"/>
              </a:rPr>
            </a:br>
            <a:r>
              <a:rPr lang="en-US" sz="3200" b="1" dirty="0">
                <a:latin typeface="Times New Roman" pitchFamily="18" charset="0"/>
                <a:cs typeface="Times New Roman" pitchFamily="18" charset="0"/>
              </a:rPr>
              <a:t/>
            </a:r>
            <a:br>
              <a:rPr lang="en-US" sz="3200" b="1" dirty="0">
                <a:latin typeface="Times New Roman" pitchFamily="18" charset="0"/>
                <a:cs typeface="Times New Roman" pitchFamily="18" charset="0"/>
              </a:rPr>
            </a:br>
            <a:r>
              <a:rPr lang="en-US" sz="3200" b="1" dirty="0">
                <a:latin typeface="Times New Roman" pitchFamily="18" charset="0"/>
                <a:cs typeface="Times New Roman" pitchFamily="18" charset="0"/>
              </a:rPr>
              <a:t>UNESCO WORLD HERITAGE LIST</a:t>
            </a:r>
            <a:r>
              <a:rPr lang="en-US" sz="3200" b="1" dirty="0"/>
              <a:t/>
            </a:r>
            <a:br>
              <a:rPr lang="en-US" sz="3200" b="1" dirty="0"/>
            </a:br>
            <a:endParaRPr lang="en-US" sz="3200" dirty="0"/>
          </a:p>
        </p:txBody>
      </p:sp>
      <p:sp>
        <p:nvSpPr>
          <p:cNvPr id="6" name="Content Placeholder 5">
            <a:extLst>
              <a:ext uri="{FF2B5EF4-FFF2-40B4-BE49-F238E27FC236}">
                <a16:creationId xmlns:a16="http://schemas.microsoft.com/office/drawing/2014/main" xmlns="" id="{FDECABF9-8035-4F91-BA64-29F445F8534B}"/>
              </a:ext>
            </a:extLst>
          </p:cNvPr>
          <p:cNvSpPr>
            <a:spLocks noGrp="1"/>
          </p:cNvSpPr>
          <p:nvPr>
            <p:ph idx="1"/>
          </p:nvPr>
        </p:nvSpPr>
        <p:spPr>
          <a:xfrm>
            <a:off x="457200" y="990599"/>
            <a:ext cx="8229600" cy="2819402"/>
          </a:xfrm>
        </p:spPr>
        <p:txBody>
          <a:bodyPr/>
          <a:lstStyle/>
          <a:p>
            <a:pPr marL="0" indent="0">
              <a:buNone/>
            </a:pPr>
            <a:endParaRPr lang="en-US" dirty="0"/>
          </a:p>
          <a:p>
            <a:pPr marL="0" indent="0">
              <a:buNone/>
            </a:pPr>
            <a:endParaRPr lang="en-IN" dirty="0"/>
          </a:p>
          <a:p>
            <a:pPr marL="0" indent="0">
              <a:buNone/>
            </a:pPr>
            <a:endParaRPr lang="en-IN" dirty="0"/>
          </a:p>
          <a:p>
            <a:pPr marL="0" indent="0">
              <a:buNone/>
            </a:pPr>
            <a:endParaRPr lang="en-IN" dirty="0"/>
          </a:p>
          <a:p>
            <a:pPr marL="0" indent="0">
              <a:buNone/>
            </a:pPr>
            <a:endParaRPr lang="en-IN"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067800" cy="1676400"/>
          </a:xfrm>
        </p:spPr>
        <p:txBody>
          <a:bodyPr>
            <a:normAutofit/>
          </a:bodyPr>
          <a:lstStyle/>
          <a:p>
            <a:r>
              <a:rPr lang="en-US" sz="3600" dirty="0">
                <a:latin typeface="Engravers MT" pitchFamily="18" charset="0"/>
              </a:rPr>
              <a:t>History of </a:t>
            </a:r>
            <a:r>
              <a:rPr lang="en-US" sz="3600" dirty="0" err="1">
                <a:latin typeface="Engravers MT" pitchFamily="18" charset="0"/>
              </a:rPr>
              <a:t>chandigarh</a:t>
            </a:r>
            <a:endParaRPr lang="en-US" sz="3600" dirty="0">
              <a:latin typeface="Engravers MT" pitchFamily="18" charset="0"/>
            </a:endParaRPr>
          </a:p>
        </p:txBody>
      </p:sp>
      <p:pic>
        <p:nvPicPr>
          <p:cNvPr id="3" name="Picture 2" descr="5428662720_1c09a7c3ce_o-scaled-e1579020263895-696x392.jpg"/>
          <p:cNvPicPr>
            <a:picLocks noChangeAspect="1"/>
          </p:cNvPicPr>
          <p:nvPr/>
        </p:nvPicPr>
        <p:blipFill>
          <a:blip r:embed="rId2" cstate="print"/>
          <a:stretch>
            <a:fillRect/>
          </a:stretch>
        </p:blipFill>
        <p:spPr>
          <a:xfrm>
            <a:off x="457200" y="1447800"/>
            <a:ext cx="8458200" cy="49911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428662720_1c09a7c3ce_o-scaled-e1579020263895-696x392.jpg"/>
          <p:cNvPicPr>
            <a:picLocks noChangeAspect="1"/>
          </p:cNvPicPr>
          <p:nvPr/>
        </p:nvPicPr>
        <p:blipFill>
          <a:blip r:embed="rId2" cstate="print">
            <a:lum bright="70000" contrast="-70000"/>
          </a:blip>
          <a:stretch>
            <a:fillRect/>
          </a:stretch>
        </p:blipFill>
        <p:spPr>
          <a:xfrm>
            <a:off x="0" y="0"/>
            <a:ext cx="9144000" cy="6858000"/>
          </a:xfrm>
          <a:prstGeom prst="rect">
            <a:avLst/>
          </a:prstGeom>
        </p:spPr>
      </p:pic>
      <p:sp>
        <p:nvSpPr>
          <p:cNvPr id="2" name="Title 1"/>
          <p:cNvSpPr>
            <a:spLocks noGrp="1"/>
          </p:cNvSpPr>
          <p:nvPr>
            <p:ph type="title"/>
          </p:nvPr>
        </p:nvSpPr>
        <p:spPr>
          <a:xfrm>
            <a:off x="457200" y="274638"/>
            <a:ext cx="8229600" cy="1020762"/>
          </a:xfrm>
        </p:spPr>
        <p:txBody>
          <a:bodyPr>
            <a:normAutofit/>
          </a:bodyPr>
          <a:lstStyle/>
          <a:p>
            <a:r>
              <a:rPr lang="en-US" sz="2800" b="1" dirty="0">
                <a:latin typeface="Times New Roman" pitchFamily="18" charset="0"/>
                <a:cs typeface="Times New Roman" pitchFamily="18" charset="0"/>
              </a:rPr>
              <a:t>HISTORY </a:t>
            </a:r>
          </a:p>
        </p:txBody>
      </p:sp>
      <p:sp>
        <p:nvSpPr>
          <p:cNvPr id="3" name="Content Placeholder 2"/>
          <p:cNvSpPr>
            <a:spLocks noGrp="1"/>
          </p:cNvSpPr>
          <p:nvPr>
            <p:ph idx="1"/>
          </p:nvPr>
        </p:nvSpPr>
        <p:spPr>
          <a:xfrm>
            <a:off x="457200" y="1143000"/>
            <a:ext cx="8229600" cy="5486400"/>
          </a:xfrm>
        </p:spPr>
        <p:txBody>
          <a:bodyPr>
            <a:normAutofit fontScale="92500" lnSpcReduction="20000"/>
          </a:bodyPr>
          <a:lstStyle/>
          <a:p>
            <a:pPr algn="just">
              <a:lnSpc>
                <a:spcPct val="150000"/>
              </a:lnSpc>
            </a:pPr>
            <a:r>
              <a:rPr lang="en-US" sz="2000" dirty="0">
                <a:latin typeface="Times New Roman" pitchFamily="18" charset="0"/>
                <a:cs typeface="Times New Roman" pitchFamily="18" charset="0"/>
              </a:rPr>
              <a:t>Chandigarh was commissioned by Jawaharlal Nehru, the first prime minister of independent India, to reflect the new nation’s modern, progressive outlook. </a:t>
            </a:r>
          </a:p>
          <a:p>
            <a:pPr algn="just">
              <a:lnSpc>
                <a:spcPct val="150000"/>
              </a:lnSpc>
            </a:pPr>
            <a:r>
              <a:rPr lang="en-US" sz="2000" dirty="0">
                <a:latin typeface="Times New Roman" pitchFamily="18" charset="0"/>
                <a:cs typeface="Times New Roman" pitchFamily="18" charset="0"/>
              </a:rPr>
              <a:t>The new city was needed not only to serve as a capital but also to resettle thousands of refugees who had been uprooted from West Punjab. </a:t>
            </a:r>
          </a:p>
          <a:p>
            <a:pPr algn="just">
              <a:lnSpc>
                <a:spcPct val="150000"/>
              </a:lnSpc>
            </a:pPr>
            <a:r>
              <a:rPr lang="en-US" sz="2000" dirty="0">
                <a:latin typeface="Times New Roman" pitchFamily="18" charset="0"/>
                <a:cs typeface="Times New Roman" pitchFamily="18" charset="0"/>
              </a:rPr>
              <a:t>India's first Prime Minister, Jawaharlal Nehru enthusiastically supported the project and took sustained interest in its execution. </a:t>
            </a:r>
          </a:p>
          <a:p>
            <a:pPr algn="just">
              <a:lnSpc>
                <a:spcPct val="150000"/>
              </a:lnSpc>
            </a:pPr>
            <a:r>
              <a:rPr lang="en-US" sz="2000" dirty="0">
                <a:latin typeface="Times New Roman" pitchFamily="18" charset="0"/>
                <a:cs typeface="Times New Roman" pitchFamily="18" charset="0"/>
              </a:rPr>
              <a:t>In the year 1951, the well-known French architect, named Le Corbusier, took the charge of giving the city a modern look. He further appointed a team, who worked under his supervision and guidance. </a:t>
            </a:r>
          </a:p>
          <a:p>
            <a:pPr algn="just">
              <a:lnSpc>
                <a:spcPct val="150000"/>
              </a:lnSpc>
            </a:pPr>
            <a:r>
              <a:rPr lang="en-US" sz="2000" dirty="0">
                <a:latin typeface="Times New Roman" pitchFamily="18" charset="0"/>
                <a:cs typeface="Times New Roman" pitchFamily="18" charset="0"/>
              </a:rPr>
              <a:t>The team decided to work in two phases. While designing the city, factors like pollution, traffic, travel and tourism and other environmental aspects were borne in mind. This is how Chandigarh turned into a well-planned capital city of Punjab, India.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428662720_1c09a7c3ce_o-scaled-e1579020263895-696x392.jpg"/>
          <p:cNvPicPr>
            <a:picLocks noChangeAspect="1"/>
          </p:cNvPicPr>
          <p:nvPr/>
        </p:nvPicPr>
        <p:blipFill>
          <a:blip r:embed="rId2" cstate="print">
            <a:lum bright="70000" contrast="-70000"/>
          </a:blip>
          <a:stretch>
            <a:fillRect/>
          </a:stretch>
        </p:blipFill>
        <p:spPr>
          <a:xfrm>
            <a:off x="0" y="0"/>
            <a:ext cx="9144000" cy="6858000"/>
          </a:xfrm>
          <a:prstGeom prst="rect">
            <a:avLst/>
          </a:prstGeom>
        </p:spPr>
      </p:pic>
      <p:sp>
        <p:nvSpPr>
          <p:cNvPr id="3" name="Title 2">
            <a:extLst>
              <a:ext uri="{FF2B5EF4-FFF2-40B4-BE49-F238E27FC236}">
                <a16:creationId xmlns:a16="http://schemas.microsoft.com/office/drawing/2014/main" xmlns="" id="{6F8948F1-0139-42F4-B5FF-0F4C06822908}"/>
              </a:ext>
            </a:extLst>
          </p:cNvPr>
          <p:cNvSpPr>
            <a:spLocks noGrp="1"/>
          </p:cNvSpPr>
          <p:nvPr>
            <p:ph type="title"/>
          </p:nvPr>
        </p:nvSpPr>
        <p:spPr/>
        <p:txBody>
          <a:bodyPr>
            <a:normAutofit fontScale="90000"/>
          </a:bodyPr>
          <a:lstStyle/>
          <a:p>
            <a:r>
              <a:rPr lang="en-US" sz="4400" b="1" dirty="0">
                <a:latin typeface="Times New Roman" pitchFamily="18" charset="0"/>
                <a:cs typeface="Times New Roman" pitchFamily="18" charset="0"/>
              </a:rPr>
              <a:t>NO HIGH RISE BUILDINGS IN NORTHERN SECTORS </a:t>
            </a:r>
            <a:endParaRPr lang="en-IN" dirty="0"/>
          </a:p>
        </p:txBody>
      </p:sp>
      <p:sp>
        <p:nvSpPr>
          <p:cNvPr id="2" name="Content Placeholder 1">
            <a:extLst>
              <a:ext uri="{FF2B5EF4-FFF2-40B4-BE49-F238E27FC236}">
                <a16:creationId xmlns:a16="http://schemas.microsoft.com/office/drawing/2014/main" xmlns="" id="{F9B4C7EE-F455-44C8-BE47-66EAC8855120}"/>
              </a:ext>
            </a:extLst>
          </p:cNvPr>
          <p:cNvSpPr txBox="1">
            <a:spLocks noGrp="1"/>
          </p:cNvSpPr>
          <p:nvPr>
            <p:ph idx="1"/>
          </p:nvPr>
        </p:nvSpPr>
        <p:spPr>
          <a:xfrm>
            <a:off x="228600" y="1417639"/>
            <a:ext cx="8763000" cy="2468433"/>
          </a:xfrm>
          <a:prstGeom prst="rect">
            <a:avLst/>
          </a:prstGeom>
          <a:noFill/>
        </p:spPr>
        <p:txBody>
          <a:bodyPr wrap="square">
            <a:spAutoFit/>
          </a:bodyPr>
          <a:lstStyle/>
          <a:p>
            <a:pPr algn="just"/>
            <a:r>
              <a:rPr lang="en-US" sz="2000" dirty="0">
                <a:latin typeface="Times New Roman" pitchFamily="18" charset="0"/>
                <a:cs typeface="Times New Roman" pitchFamily="18" charset="0"/>
              </a:rPr>
              <a:t>Chandigarh is constructed in foot </a:t>
            </a:r>
            <a:r>
              <a:rPr lang="en-US" sz="2000" dirty="0" err="1">
                <a:latin typeface="Times New Roman" pitchFamily="18" charset="0"/>
                <a:cs typeface="Times New Roman" pitchFamily="18" charset="0"/>
              </a:rPr>
              <a:t>hills,the</a:t>
            </a:r>
            <a:r>
              <a:rPr lang="en-US" sz="2000" dirty="0">
                <a:latin typeface="Times New Roman" pitchFamily="18" charset="0"/>
                <a:cs typeface="Times New Roman" pitchFamily="18" charset="0"/>
              </a:rPr>
              <a:t> hills are towards the north of the city. </a:t>
            </a:r>
          </a:p>
          <a:p>
            <a:pPr algn="just"/>
            <a:r>
              <a:rPr lang="en-US" sz="2000" dirty="0">
                <a:latin typeface="Times New Roman" pitchFamily="18" charset="0"/>
                <a:cs typeface="Times New Roman" pitchFamily="18" charset="0"/>
              </a:rPr>
              <a:t>The original plan was to ensure that the spectacular view of the hills is not obstructed under any circumstance from any part of the city. </a:t>
            </a:r>
          </a:p>
          <a:p>
            <a:pPr algn="just"/>
            <a:r>
              <a:rPr lang="en-US" sz="2000" dirty="0">
                <a:latin typeface="Times New Roman" pitchFamily="18" charset="0"/>
                <a:cs typeface="Times New Roman" pitchFamily="18" charset="0"/>
              </a:rPr>
              <a:t>Hence, the sectors near the lake/ Rock Garden/ Secretariat (which is several stories tall but at a lower level than the city) were constructed to allow the same. The rule was extended when it came to newer sectors. </a:t>
            </a:r>
          </a:p>
          <a:p>
            <a:pPr marL="0" marR="0" lvl="0" indent="0" algn="just" defTabSz="914400" rtl="0" eaLnBrk="1" fontAlgn="auto" latinLnBrk="0" hangingPunct="1">
              <a:lnSpc>
                <a:spcPct val="150000"/>
              </a:lnSpc>
              <a:spcBef>
                <a:spcPts val="0"/>
              </a:spcBef>
              <a:spcAft>
                <a:spcPts val="0"/>
              </a:spcAft>
              <a:buClrTx/>
              <a:buSzTx/>
              <a:buFont typeface="Arial"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cs typeface="Times New Roman" panose="02020603050405020304" pitchFamily="18" charset="0"/>
            </a:endParaRPr>
          </a:p>
        </p:txBody>
      </p:sp>
      <p:pic>
        <p:nvPicPr>
          <p:cNvPr id="6" name="Picture 7">
            <a:extLst>
              <a:ext uri="{FF2B5EF4-FFF2-40B4-BE49-F238E27FC236}">
                <a16:creationId xmlns:a16="http://schemas.microsoft.com/office/drawing/2014/main" xmlns="" id="{B9AD8A03-2464-4039-89CB-CCC1A5456EFB}"/>
              </a:ext>
            </a:extLst>
          </p:cNvPr>
          <p:cNvPicPr>
            <a:picLocks noChangeAspect="1" noChangeArrowheads="1"/>
          </p:cNvPicPr>
          <p:nvPr/>
        </p:nvPicPr>
        <p:blipFill>
          <a:blip r:embed="rId3"/>
          <a:srcRect/>
          <a:stretch>
            <a:fillRect/>
          </a:stretch>
        </p:blipFill>
        <p:spPr bwMode="auto">
          <a:xfrm>
            <a:off x="1219200" y="4038600"/>
            <a:ext cx="6604000" cy="2667000"/>
          </a:xfrm>
          <a:prstGeom prst="rect">
            <a:avLst/>
          </a:prstGeom>
          <a:noFill/>
          <a:ln w="9525">
            <a:noFill/>
            <a:miter lim="800000"/>
            <a:headEnd/>
            <a:tailEnd/>
          </a:ln>
          <a:effectLst/>
        </p:spPr>
      </p:pic>
    </p:spTree>
    <p:extLst>
      <p:ext uri="{BB962C8B-B14F-4D97-AF65-F5344CB8AC3E}">
        <p14:creationId xmlns:p14="http://schemas.microsoft.com/office/powerpoint/2010/main" xmlns="" val="3855904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5428662720_1c09a7c3ce_o-scaled-e1579020263895-696x392.jpg"/>
          <p:cNvPicPr>
            <a:picLocks noChangeAspect="1"/>
          </p:cNvPicPr>
          <p:nvPr/>
        </p:nvPicPr>
        <p:blipFill>
          <a:blip r:embed="rId2" cstate="print">
            <a:lum bright="70000" contrast="-70000"/>
          </a:blip>
          <a:stretch>
            <a:fillRect/>
          </a:stretch>
        </p:blipFill>
        <p:spPr>
          <a:xfrm>
            <a:off x="0" y="0"/>
            <a:ext cx="9144000" cy="6858000"/>
          </a:xfrm>
          <a:prstGeom prst="rect">
            <a:avLst/>
          </a:prstGeom>
        </p:spPr>
      </p:pic>
      <p:sp>
        <p:nvSpPr>
          <p:cNvPr id="2" name="Title 1"/>
          <p:cNvSpPr>
            <a:spLocks noGrp="1"/>
          </p:cNvSpPr>
          <p:nvPr>
            <p:ph type="title"/>
          </p:nvPr>
        </p:nvSpPr>
        <p:spPr/>
        <p:txBody>
          <a:bodyPr>
            <a:normAutofit/>
          </a:bodyPr>
          <a:lstStyle/>
          <a:p>
            <a:r>
              <a:rPr lang="en-US" sz="2800" b="1" dirty="0">
                <a:latin typeface="Times New Roman" pitchFamily="18" charset="0"/>
                <a:cs typeface="Times New Roman" pitchFamily="18" charset="0"/>
              </a:rPr>
              <a:t>FACT FILE</a:t>
            </a: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371600"/>
            <a:ext cx="8229600" cy="4754563"/>
          </a:xfrm>
        </p:spPr>
        <p:txBody>
          <a:bodyPr>
            <a:normAutofit/>
          </a:bodyPr>
          <a:lstStyle/>
          <a:p>
            <a:r>
              <a:rPr lang="en-US" sz="2000" dirty="0">
                <a:latin typeface="Times New Roman" pitchFamily="18" charset="0"/>
                <a:cs typeface="Times New Roman" pitchFamily="18" charset="0"/>
              </a:rPr>
              <a:t>The basic geographical and demographic profile of Chandigarh is as under</a:t>
            </a:r>
          </a:p>
        </p:txBody>
      </p:sp>
      <p:graphicFrame>
        <p:nvGraphicFramePr>
          <p:cNvPr id="4" name="Table 3"/>
          <p:cNvGraphicFramePr>
            <a:graphicFrameLocks noGrp="1"/>
          </p:cNvGraphicFramePr>
          <p:nvPr>
            <p:extLst>
              <p:ext uri="{D42A27DB-BD31-4B8C-83A1-F6EECF244321}">
                <p14:modId xmlns:p14="http://schemas.microsoft.com/office/powerpoint/2010/main" xmlns="" val="2171783598"/>
              </p:ext>
            </p:extLst>
          </p:nvPr>
        </p:nvGraphicFramePr>
        <p:xfrm>
          <a:off x="1295400" y="1981200"/>
          <a:ext cx="7239000" cy="4488376"/>
        </p:xfrm>
        <a:graphic>
          <a:graphicData uri="http://schemas.openxmlformats.org/drawingml/2006/table">
            <a:tbl>
              <a:tblPr firstRow="1" bandRow="1">
                <a:tableStyleId>{7DF18680-E054-41AD-8BC1-D1AEF772440D}</a:tableStyleId>
              </a:tblPr>
              <a:tblGrid>
                <a:gridCol w="3619500">
                  <a:extLst>
                    <a:ext uri="{9D8B030D-6E8A-4147-A177-3AD203B41FA5}">
                      <a16:colId xmlns:a16="http://schemas.microsoft.com/office/drawing/2014/main" xmlns="" val="20000"/>
                    </a:ext>
                  </a:extLst>
                </a:gridCol>
                <a:gridCol w="3619500">
                  <a:extLst>
                    <a:ext uri="{9D8B030D-6E8A-4147-A177-3AD203B41FA5}">
                      <a16:colId xmlns:a16="http://schemas.microsoft.com/office/drawing/2014/main" xmlns="" val="20001"/>
                    </a:ext>
                  </a:extLst>
                </a:gridCol>
              </a:tblGrid>
              <a:tr h="541048">
                <a:tc>
                  <a:txBody>
                    <a:bodyPr/>
                    <a:lstStyle/>
                    <a:p>
                      <a:r>
                        <a:rPr lang="en-US" sz="2000" dirty="0">
                          <a:latin typeface="Times New Roman" pitchFamily="18" charset="0"/>
                          <a:cs typeface="Times New Roman" pitchFamily="18" charset="0"/>
                        </a:rPr>
                        <a:t>Area</a:t>
                      </a:r>
                      <a:r>
                        <a:rPr lang="en-US" sz="2000" baseline="0" dirty="0">
                          <a:latin typeface="Times New Roman" pitchFamily="18" charset="0"/>
                          <a:cs typeface="Times New Roman" pitchFamily="18" charset="0"/>
                        </a:rPr>
                        <a:t> </a:t>
                      </a:r>
                      <a:endParaRPr lang="en-US" sz="2000" dirty="0">
                        <a:latin typeface="Times New Roman" pitchFamily="18" charset="0"/>
                        <a:cs typeface="Times New Roman" pitchFamily="18" charset="0"/>
                      </a:endParaRPr>
                    </a:p>
                  </a:txBody>
                  <a:tcPr/>
                </a:tc>
                <a:tc>
                  <a:txBody>
                    <a:bodyPr/>
                    <a:lstStyle/>
                    <a:p>
                      <a:r>
                        <a:rPr lang="en-US" sz="2000" kern="1200" baseline="0" dirty="0">
                          <a:latin typeface="Times New Roman" pitchFamily="18" charset="0"/>
                          <a:cs typeface="Times New Roman" pitchFamily="18" charset="0"/>
                        </a:rPr>
                        <a:t>114 sq kms</a:t>
                      </a: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541048">
                <a:tc>
                  <a:txBody>
                    <a:bodyPr/>
                    <a:lstStyle/>
                    <a:p>
                      <a:r>
                        <a:rPr lang="en-US" sz="2000" kern="1200" baseline="0" dirty="0">
                          <a:latin typeface="Times New Roman" pitchFamily="18" charset="0"/>
                          <a:cs typeface="Times New Roman" pitchFamily="18" charset="0"/>
                        </a:rPr>
                        <a:t>Longitude</a:t>
                      </a:r>
                      <a:endParaRPr lang="en-US" sz="2000" dirty="0">
                        <a:latin typeface="Times New Roman" pitchFamily="18" charset="0"/>
                        <a:cs typeface="Times New Roman" pitchFamily="18" charset="0"/>
                      </a:endParaRPr>
                    </a:p>
                  </a:txBody>
                  <a:tcPr/>
                </a:tc>
                <a:tc>
                  <a:txBody>
                    <a:bodyPr/>
                    <a:lstStyle/>
                    <a:p>
                      <a:r>
                        <a:rPr lang="en-US" sz="2000" kern="1200" baseline="0" dirty="0">
                          <a:latin typeface="Times New Roman" pitchFamily="18" charset="0"/>
                          <a:cs typeface="Times New Roman" pitchFamily="18" charset="0"/>
                        </a:rPr>
                        <a:t>760 47' 14E</a:t>
                      </a: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r h="541048">
                <a:tc>
                  <a:txBody>
                    <a:bodyPr/>
                    <a:lstStyle/>
                    <a:p>
                      <a:r>
                        <a:rPr lang="en-US" sz="2000" kern="1200" baseline="0" dirty="0">
                          <a:latin typeface="Times New Roman" pitchFamily="18" charset="0"/>
                          <a:cs typeface="Times New Roman" pitchFamily="18" charset="0"/>
                        </a:rPr>
                        <a:t>Latitude</a:t>
                      </a:r>
                      <a:endParaRPr lang="en-US" sz="2000" dirty="0">
                        <a:latin typeface="Times New Roman" pitchFamily="18" charset="0"/>
                        <a:cs typeface="Times New Roman" pitchFamily="18" charset="0"/>
                      </a:endParaRPr>
                    </a:p>
                  </a:txBody>
                  <a:tcPr/>
                </a:tc>
                <a:tc>
                  <a:txBody>
                    <a:bodyPr/>
                    <a:lstStyle/>
                    <a:p>
                      <a:r>
                        <a:rPr lang="en-US" sz="2000" kern="1200" baseline="0" dirty="0">
                          <a:latin typeface="Times New Roman" pitchFamily="18" charset="0"/>
                          <a:cs typeface="Times New Roman" pitchFamily="18" charset="0"/>
                        </a:rPr>
                        <a:t>300 44' 14N</a:t>
                      </a: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r h="686872">
                <a:tc>
                  <a:txBody>
                    <a:bodyPr/>
                    <a:lstStyle/>
                    <a:p>
                      <a:r>
                        <a:rPr lang="en-US" sz="2000" kern="1200" baseline="0" dirty="0">
                          <a:latin typeface="Times New Roman" pitchFamily="18" charset="0"/>
                          <a:cs typeface="Times New Roman" pitchFamily="18" charset="0"/>
                        </a:rPr>
                        <a:t>Altitude</a:t>
                      </a:r>
                      <a:endParaRPr lang="en-US" sz="2000" dirty="0">
                        <a:latin typeface="Times New Roman" pitchFamily="18" charset="0"/>
                        <a:cs typeface="Times New Roman" pitchFamily="18" charset="0"/>
                      </a:endParaRPr>
                    </a:p>
                  </a:txBody>
                  <a:tcPr/>
                </a:tc>
                <a:tc>
                  <a:txBody>
                    <a:bodyPr/>
                    <a:lstStyle/>
                    <a:p>
                      <a:r>
                        <a:rPr lang="en-US" sz="2000" kern="1200" baseline="0" dirty="0">
                          <a:latin typeface="Times New Roman" pitchFamily="18" charset="0"/>
                          <a:cs typeface="Times New Roman" pitchFamily="18" charset="0"/>
                        </a:rPr>
                        <a:t>304-365 meters above MSL with 1% drainage gradient</a:t>
                      </a: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3"/>
                  </a:ext>
                </a:extLst>
              </a:tr>
              <a:tr h="541048">
                <a:tc>
                  <a:txBody>
                    <a:bodyPr/>
                    <a:lstStyle/>
                    <a:p>
                      <a:r>
                        <a:rPr lang="en-US" sz="2000" kern="1200" baseline="0" dirty="0">
                          <a:latin typeface="Times New Roman" pitchFamily="18" charset="0"/>
                          <a:cs typeface="Times New Roman" pitchFamily="18" charset="0"/>
                        </a:rPr>
                        <a:t>Annual Rainfall (2017)</a:t>
                      </a:r>
                      <a:endParaRPr lang="en-US" sz="2000" dirty="0">
                        <a:latin typeface="Times New Roman" pitchFamily="18" charset="0"/>
                        <a:cs typeface="Times New Roman" pitchFamily="18" charset="0"/>
                      </a:endParaRPr>
                    </a:p>
                  </a:txBody>
                  <a:tcPr/>
                </a:tc>
                <a:tc>
                  <a:txBody>
                    <a:bodyPr/>
                    <a:lstStyle/>
                    <a:p>
                      <a:r>
                        <a:rPr lang="en-US" sz="2000" kern="1200" baseline="0" dirty="0">
                          <a:latin typeface="Times New Roman" pitchFamily="18" charset="0"/>
                          <a:cs typeface="Times New Roman" pitchFamily="18" charset="0"/>
                        </a:rPr>
                        <a:t>974 mm</a:t>
                      </a: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4"/>
                  </a:ext>
                </a:extLst>
              </a:tr>
              <a:tr h="541048">
                <a:tc>
                  <a:txBody>
                    <a:bodyPr/>
                    <a:lstStyle/>
                    <a:p>
                      <a:r>
                        <a:rPr lang="en-US" sz="2000" kern="1200" baseline="0" dirty="0">
                          <a:latin typeface="Times New Roman" pitchFamily="18" charset="0"/>
                          <a:cs typeface="Times New Roman" pitchFamily="18" charset="0"/>
                        </a:rPr>
                        <a:t>Monsoon</a:t>
                      </a:r>
                      <a:endParaRPr lang="en-US" sz="2000" dirty="0">
                        <a:latin typeface="Times New Roman" pitchFamily="18" charset="0"/>
                        <a:cs typeface="Times New Roman" pitchFamily="18" charset="0"/>
                      </a:endParaRPr>
                    </a:p>
                  </a:txBody>
                  <a:tcPr/>
                </a:tc>
                <a:tc>
                  <a:txBody>
                    <a:bodyPr/>
                    <a:lstStyle/>
                    <a:p>
                      <a:r>
                        <a:rPr lang="en-US" sz="2000" kern="1200" baseline="0" dirty="0">
                          <a:latin typeface="Times New Roman" pitchFamily="18" charset="0"/>
                          <a:cs typeface="Times New Roman" pitchFamily="18" charset="0"/>
                        </a:rPr>
                        <a:t>July-September</a:t>
                      </a: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5"/>
                  </a:ext>
                </a:extLst>
              </a:tr>
              <a:tr h="541048">
                <a:tc>
                  <a:txBody>
                    <a:bodyPr/>
                    <a:lstStyle/>
                    <a:p>
                      <a:r>
                        <a:rPr lang="en-US" sz="2000" kern="1200" baseline="0" dirty="0">
                          <a:latin typeface="Times New Roman" pitchFamily="18" charset="0"/>
                          <a:cs typeface="Times New Roman" pitchFamily="18" charset="0"/>
                        </a:rPr>
                        <a:t>Total Population (2011 census)</a:t>
                      </a:r>
                      <a:endParaRPr lang="en-US" sz="2000" dirty="0">
                        <a:latin typeface="Times New Roman" pitchFamily="18" charset="0"/>
                        <a:cs typeface="Times New Roman" pitchFamily="18" charset="0"/>
                      </a:endParaRPr>
                    </a:p>
                  </a:txBody>
                  <a:tcPr/>
                </a:tc>
                <a:tc>
                  <a:txBody>
                    <a:bodyPr/>
                    <a:lstStyle/>
                    <a:p>
                      <a:r>
                        <a:rPr lang="en-US" sz="2000" kern="1200" baseline="0" dirty="0">
                          <a:latin typeface="Times New Roman" pitchFamily="18" charset="0"/>
                          <a:cs typeface="Times New Roman" pitchFamily="18" charset="0"/>
                        </a:rPr>
                        <a:t>1,055,45</a:t>
                      </a: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6"/>
                  </a:ext>
                </a:extLst>
              </a:tr>
              <a:tr h="541048">
                <a:tc>
                  <a:txBody>
                    <a:bodyPr/>
                    <a:lstStyle/>
                    <a:p>
                      <a:r>
                        <a:rPr lang="en-US" sz="2000" kern="1200" baseline="0" dirty="0">
                          <a:latin typeface="Times New Roman" pitchFamily="18" charset="0"/>
                          <a:cs typeface="Times New Roman" pitchFamily="18" charset="0"/>
                        </a:rPr>
                        <a:t>Density of population/sq. km.</a:t>
                      </a:r>
                      <a:endParaRPr lang="en-US" sz="2000" dirty="0">
                        <a:latin typeface="Times New Roman" pitchFamily="18" charset="0"/>
                        <a:cs typeface="Times New Roman" pitchFamily="18" charset="0"/>
                      </a:endParaRPr>
                    </a:p>
                  </a:txBody>
                  <a:tcPr/>
                </a:tc>
                <a:tc>
                  <a:txBody>
                    <a:bodyPr/>
                    <a:lstStyle/>
                    <a:p>
                      <a:r>
                        <a:rPr lang="en-US" sz="2000" kern="1200" baseline="0" dirty="0">
                          <a:latin typeface="Times New Roman" pitchFamily="18" charset="0"/>
                          <a:cs typeface="Times New Roman" pitchFamily="18" charset="0"/>
                        </a:rPr>
                        <a:t>9,258</a:t>
                      </a: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5428662720_1c09a7c3ce_o-scaled-e1579020263895-696x392.jpg"/>
          <p:cNvPicPr>
            <a:picLocks noChangeAspect="1"/>
          </p:cNvPicPr>
          <p:nvPr/>
        </p:nvPicPr>
        <p:blipFill>
          <a:blip r:embed="rId2" cstate="print">
            <a:lum bright="70000" contrast="-70000"/>
          </a:blip>
          <a:stretch>
            <a:fillRect/>
          </a:stretch>
        </p:blipFill>
        <p:spPr>
          <a:xfrm>
            <a:off x="0" y="0"/>
            <a:ext cx="9144000" cy="6858000"/>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xmlns="" val="2532511978"/>
              </p:ext>
            </p:extLst>
          </p:nvPr>
        </p:nvGraphicFramePr>
        <p:xfrm>
          <a:off x="609600" y="457200"/>
          <a:ext cx="3733800" cy="6096000"/>
        </p:xfrm>
        <a:graphic>
          <a:graphicData uri="http://schemas.openxmlformats.org/drawingml/2006/table">
            <a:tbl>
              <a:tblPr firstRow="1" bandRow="1">
                <a:tableStyleId>{7DF18680-E054-41AD-8BC1-D1AEF772440D}</a:tableStyleId>
              </a:tblPr>
              <a:tblGrid>
                <a:gridCol w="1866900">
                  <a:extLst>
                    <a:ext uri="{9D8B030D-6E8A-4147-A177-3AD203B41FA5}">
                      <a16:colId xmlns:a16="http://schemas.microsoft.com/office/drawing/2014/main" xmlns="" val="20000"/>
                    </a:ext>
                  </a:extLst>
                </a:gridCol>
                <a:gridCol w="1866900">
                  <a:extLst>
                    <a:ext uri="{9D8B030D-6E8A-4147-A177-3AD203B41FA5}">
                      <a16:colId xmlns:a16="http://schemas.microsoft.com/office/drawing/2014/main" xmlns="" val="20001"/>
                    </a:ext>
                  </a:extLst>
                </a:gridCol>
              </a:tblGrid>
              <a:tr h="856594">
                <a:tc>
                  <a:txBody>
                    <a:bodyPr/>
                    <a:lstStyle/>
                    <a:p>
                      <a:r>
                        <a:rPr lang="en-US" sz="2000" kern="1200" baseline="0" dirty="0">
                          <a:latin typeface="Times New Roman" pitchFamily="18" charset="0"/>
                          <a:cs typeface="Times New Roman" pitchFamily="18" charset="0"/>
                        </a:rPr>
                        <a:t>Birth Rate (per 1000)</a:t>
                      </a:r>
                      <a:endParaRPr lang="en-US" sz="2000" dirty="0">
                        <a:latin typeface="Times New Roman" pitchFamily="18" charset="0"/>
                        <a:cs typeface="Times New Roman" pitchFamily="18" charset="0"/>
                      </a:endParaRPr>
                    </a:p>
                  </a:txBody>
                  <a:tcPr/>
                </a:tc>
                <a:tc>
                  <a:txBody>
                    <a:bodyPr/>
                    <a:lstStyle/>
                    <a:p>
                      <a:r>
                        <a:rPr lang="en-US" sz="2000" kern="1200" baseline="0" dirty="0">
                          <a:latin typeface="Times New Roman" pitchFamily="18" charset="0"/>
                          <a:cs typeface="Times New Roman" pitchFamily="18" charset="0"/>
                        </a:rPr>
                        <a:t>11.95 (2016)</a:t>
                      </a: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856594">
                <a:tc>
                  <a:txBody>
                    <a:bodyPr/>
                    <a:lstStyle/>
                    <a:p>
                      <a:r>
                        <a:rPr lang="en-US" sz="2000" kern="1200" baseline="0" dirty="0">
                          <a:latin typeface="Times New Roman" pitchFamily="18" charset="0"/>
                          <a:cs typeface="Times New Roman" pitchFamily="18" charset="0"/>
                        </a:rPr>
                        <a:t>Death Rate (per 1000)</a:t>
                      </a:r>
                      <a:endParaRPr lang="en-US" sz="2000" dirty="0">
                        <a:latin typeface="Times New Roman" pitchFamily="18" charset="0"/>
                        <a:cs typeface="Times New Roman" pitchFamily="18" charset="0"/>
                      </a:endParaRPr>
                    </a:p>
                  </a:txBody>
                  <a:tcPr/>
                </a:tc>
                <a:tc>
                  <a:txBody>
                    <a:bodyPr/>
                    <a:lstStyle/>
                    <a:p>
                      <a:r>
                        <a:rPr lang="en-US" sz="2000" kern="1200" baseline="0" dirty="0">
                          <a:latin typeface="Times New Roman" pitchFamily="18" charset="0"/>
                          <a:cs typeface="Times New Roman" pitchFamily="18" charset="0"/>
                        </a:rPr>
                        <a:t>2.65 (2016)</a:t>
                      </a: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r h="1175406">
                <a:tc>
                  <a:txBody>
                    <a:bodyPr/>
                    <a:lstStyle/>
                    <a:p>
                      <a:r>
                        <a:rPr lang="en-US" sz="2000" kern="1200" baseline="0" dirty="0">
                          <a:latin typeface="Times New Roman" pitchFamily="18" charset="0"/>
                          <a:cs typeface="Times New Roman" pitchFamily="18" charset="0"/>
                        </a:rPr>
                        <a:t>Infant Mortality Rate (per 1000)</a:t>
                      </a:r>
                      <a:endParaRPr lang="en-US" sz="2000" dirty="0">
                        <a:latin typeface="Times New Roman" pitchFamily="18" charset="0"/>
                        <a:cs typeface="Times New Roman" pitchFamily="18" charset="0"/>
                      </a:endParaRPr>
                    </a:p>
                  </a:txBody>
                  <a:tcPr/>
                </a:tc>
                <a:tc>
                  <a:txBody>
                    <a:bodyPr/>
                    <a:lstStyle/>
                    <a:p>
                      <a:r>
                        <a:rPr lang="en-US" sz="2000" kern="1200" baseline="0" dirty="0">
                          <a:latin typeface="Times New Roman" pitchFamily="18" charset="0"/>
                          <a:cs typeface="Times New Roman" pitchFamily="18" charset="0"/>
                        </a:rPr>
                        <a:t>7.96 (2016)</a:t>
                      </a: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r h="1175406">
                <a:tc>
                  <a:txBody>
                    <a:bodyPr/>
                    <a:lstStyle/>
                    <a:p>
                      <a:r>
                        <a:rPr lang="en-US" sz="2000" kern="1200" baseline="0" dirty="0">
                          <a:latin typeface="Times New Roman" pitchFamily="18" charset="0"/>
                          <a:cs typeface="Times New Roman" pitchFamily="18" charset="0"/>
                        </a:rPr>
                        <a:t>Sex Ratio (2011) (females per 1000 males)</a:t>
                      </a:r>
                      <a:endParaRPr lang="en-US" sz="2000" dirty="0">
                        <a:latin typeface="Times New Roman" pitchFamily="18" charset="0"/>
                        <a:cs typeface="Times New Roman" pitchFamily="18" charset="0"/>
                      </a:endParaRPr>
                    </a:p>
                  </a:txBody>
                  <a:tcPr/>
                </a:tc>
                <a:tc>
                  <a:txBody>
                    <a:bodyPr/>
                    <a:lstStyle/>
                    <a:p>
                      <a:r>
                        <a:rPr lang="en-US" sz="2000" kern="1200" baseline="0" dirty="0">
                          <a:latin typeface="Times New Roman" pitchFamily="18" charset="0"/>
                          <a:cs typeface="Times New Roman" pitchFamily="18" charset="0"/>
                        </a:rPr>
                        <a:t>818</a:t>
                      </a: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3"/>
                  </a:ext>
                </a:extLst>
              </a:tr>
              <a:tr h="1175406">
                <a:tc>
                  <a:txBody>
                    <a:bodyPr/>
                    <a:lstStyle/>
                    <a:p>
                      <a:r>
                        <a:rPr lang="en-US" sz="2000" kern="1200" baseline="0" dirty="0">
                          <a:latin typeface="Times New Roman" pitchFamily="18" charset="0"/>
                          <a:cs typeface="Times New Roman" pitchFamily="18" charset="0"/>
                        </a:rPr>
                        <a:t>Decennial Population Growth (2011)</a:t>
                      </a:r>
                      <a:endParaRPr lang="en-US" sz="2000" dirty="0">
                        <a:latin typeface="Times New Roman" pitchFamily="18" charset="0"/>
                        <a:cs typeface="Times New Roman" pitchFamily="18" charset="0"/>
                      </a:endParaRPr>
                    </a:p>
                  </a:txBody>
                  <a:tcPr/>
                </a:tc>
                <a:tc>
                  <a:txBody>
                    <a:bodyPr/>
                    <a:lstStyle/>
                    <a:p>
                      <a:r>
                        <a:rPr lang="en-US" sz="2000" kern="1200" baseline="0" dirty="0">
                          <a:latin typeface="Times New Roman" pitchFamily="18" charset="0"/>
                          <a:cs typeface="Times New Roman" pitchFamily="18" charset="0"/>
                        </a:rPr>
                        <a:t>17.19%</a:t>
                      </a: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4"/>
                  </a:ext>
                </a:extLst>
              </a:tr>
              <a:tr h="856594">
                <a:tc>
                  <a:txBody>
                    <a:bodyPr/>
                    <a:lstStyle/>
                    <a:p>
                      <a:r>
                        <a:rPr lang="en-US" sz="2000" kern="1200" baseline="0" dirty="0">
                          <a:latin typeface="Times New Roman" pitchFamily="18" charset="0"/>
                          <a:cs typeface="Times New Roman" pitchFamily="18" charset="0"/>
                        </a:rPr>
                        <a:t>Literacy Rate</a:t>
                      </a:r>
                      <a:endParaRPr lang="en-US" sz="2000" dirty="0">
                        <a:latin typeface="Times New Roman" pitchFamily="18" charset="0"/>
                        <a:cs typeface="Times New Roman" pitchFamily="18" charset="0"/>
                      </a:endParaRPr>
                    </a:p>
                  </a:txBody>
                  <a:tcPr/>
                </a:tc>
                <a:tc>
                  <a:txBody>
                    <a:bodyPr/>
                    <a:lstStyle/>
                    <a:p>
                      <a:r>
                        <a:rPr lang="en-US" sz="2000" kern="1200" baseline="0" dirty="0">
                          <a:latin typeface="Times New Roman" pitchFamily="18" charset="0"/>
                          <a:cs typeface="Times New Roman" pitchFamily="18" charset="0"/>
                        </a:rPr>
                        <a:t>86.0%</a:t>
                      </a: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5"/>
                  </a:ext>
                </a:extLst>
              </a:tr>
            </a:tbl>
          </a:graphicData>
        </a:graphic>
      </p:graphicFrame>
      <p:graphicFrame>
        <p:nvGraphicFramePr>
          <p:cNvPr id="4" name="Content Placeholder 3">
            <a:extLst>
              <a:ext uri="{FF2B5EF4-FFF2-40B4-BE49-F238E27FC236}">
                <a16:creationId xmlns:a16="http://schemas.microsoft.com/office/drawing/2014/main" xmlns="" id="{6F44EC4C-6E82-4ACD-9745-91DA5EA1F12D}"/>
              </a:ext>
            </a:extLst>
          </p:cNvPr>
          <p:cNvGraphicFramePr>
            <a:graphicFrameLocks/>
          </p:cNvGraphicFramePr>
          <p:nvPr>
            <p:extLst>
              <p:ext uri="{D42A27DB-BD31-4B8C-83A1-F6EECF244321}">
                <p14:modId xmlns:p14="http://schemas.microsoft.com/office/powerpoint/2010/main" xmlns="" val="2495506621"/>
              </p:ext>
            </p:extLst>
          </p:nvPr>
        </p:nvGraphicFramePr>
        <p:xfrm>
          <a:off x="4953000" y="1447800"/>
          <a:ext cx="3810000" cy="3322320"/>
        </p:xfrm>
        <a:graphic>
          <a:graphicData uri="http://schemas.openxmlformats.org/drawingml/2006/table">
            <a:tbl>
              <a:tblPr firstRow="1" bandRow="1">
                <a:tableStyleId>{5FD0F851-EC5A-4D38-B0AD-8093EC10F338}</a:tableStyleId>
              </a:tblPr>
              <a:tblGrid>
                <a:gridCol w="3810000">
                  <a:extLst>
                    <a:ext uri="{9D8B030D-6E8A-4147-A177-3AD203B41FA5}">
                      <a16:colId xmlns:a16="http://schemas.microsoft.com/office/drawing/2014/main" xmlns="" val="20000"/>
                    </a:ext>
                  </a:extLst>
                </a:gridCol>
              </a:tblGrid>
              <a:tr h="4064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b="1" i="0" kern="1200" dirty="0">
                          <a:solidFill>
                            <a:schemeClr val="tx1"/>
                          </a:solidFill>
                          <a:latin typeface="Times New Roman" pitchFamily="18" charset="0"/>
                          <a:ea typeface="+mn-ea"/>
                          <a:cs typeface="Times New Roman" pitchFamily="18" charset="0"/>
                        </a:rPr>
                        <a:t>Geographic</a:t>
                      </a:r>
                    </a:p>
                    <a:p>
                      <a:pPr algn="ct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0"/>
                  </a:ext>
                </a:extLst>
              </a:tr>
              <a:tr h="406400">
                <a:tc>
                  <a:txBody>
                    <a:bodyPr/>
                    <a:lstStyle/>
                    <a:p>
                      <a:pPr algn="ctr"/>
                      <a:r>
                        <a:rPr lang="en-US" sz="2000" b="0" i="0" kern="1200" dirty="0">
                          <a:solidFill>
                            <a:schemeClr val="tx1"/>
                          </a:solidFill>
                          <a:latin typeface="Times New Roman" pitchFamily="18" charset="0"/>
                          <a:ea typeface="+mn-ea"/>
                          <a:cs typeface="Times New Roman" pitchFamily="18" charset="0"/>
                        </a:rPr>
                        <a:t>Towns (NAC) 3 – </a:t>
                      </a:r>
                    </a:p>
                    <a:p>
                      <a:pPr algn="ctr"/>
                      <a:r>
                        <a:rPr lang="en-US" sz="2000" b="0" i="0" kern="1200" dirty="0" err="1">
                          <a:solidFill>
                            <a:schemeClr val="tx1"/>
                          </a:solidFill>
                          <a:latin typeface="Times New Roman" pitchFamily="18" charset="0"/>
                          <a:ea typeface="+mn-ea"/>
                          <a:cs typeface="Times New Roman" pitchFamily="18" charset="0"/>
                        </a:rPr>
                        <a:t>Manimajra</a:t>
                      </a:r>
                      <a:r>
                        <a:rPr lang="en-US" sz="2000" b="0" i="0" kern="1200" dirty="0">
                          <a:solidFill>
                            <a:schemeClr val="tx1"/>
                          </a:solidFill>
                          <a:latin typeface="Times New Roman" pitchFamily="18" charset="0"/>
                          <a:ea typeface="+mn-ea"/>
                          <a:cs typeface="Times New Roman" pitchFamily="18" charset="0"/>
                        </a:rPr>
                        <a:t>, </a:t>
                      </a:r>
                      <a:r>
                        <a:rPr lang="en-US" sz="2000" b="0" i="0" kern="1200" dirty="0" err="1">
                          <a:solidFill>
                            <a:schemeClr val="tx1"/>
                          </a:solidFill>
                          <a:latin typeface="Times New Roman" pitchFamily="18" charset="0"/>
                          <a:ea typeface="+mn-ea"/>
                          <a:cs typeface="Times New Roman" pitchFamily="18" charset="0"/>
                        </a:rPr>
                        <a:t>Burail</a:t>
                      </a:r>
                      <a:r>
                        <a:rPr lang="en-US" sz="2000" b="0" i="0" kern="1200" dirty="0">
                          <a:solidFill>
                            <a:schemeClr val="tx1"/>
                          </a:solidFill>
                          <a:latin typeface="Times New Roman" pitchFamily="18" charset="0"/>
                          <a:ea typeface="+mn-ea"/>
                          <a:cs typeface="Times New Roman" pitchFamily="18" charset="0"/>
                        </a:rPr>
                        <a:t> and </a:t>
                      </a:r>
                      <a:r>
                        <a:rPr lang="en-US" sz="2000" b="0" i="0" kern="1200" dirty="0" err="1">
                          <a:solidFill>
                            <a:schemeClr val="tx1"/>
                          </a:solidFill>
                          <a:latin typeface="Times New Roman" pitchFamily="18" charset="0"/>
                          <a:ea typeface="+mn-ea"/>
                          <a:cs typeface="Times New Roman" pitchFamily="18" charset="0"/>
                        </a:rPr>
                        <a:t>Attawa</a:t>
                      </a: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r h="406400">
                <a:tc>
                  <a:txBody>
                    <a:bodyPr/>
                    <a:lstStyle/>
                    <a:p>
                      <a:pPr algn="ctr"/>
                      <a:endParaRPr lang="en-US" sz="2000" b="0" i="0" kern="1200" dirty="0">
                        <a:solidFill>
                          <a:schemeClr val="tx1"/>
                        </a:solidFill>
                        <a:latin typeface="Times New Roman" pitchFamily="18" charset="0"/>
                        <a:ea typeface="+mn-ea"/>
                        <a:cs typeface="Times New Roman" pitchFamily="18" charset="0"/>
                      </a:endParaRPr>
                    </a:p>
                    <a:p>
                      <a:pPr algn="ctr"/>
                      <a:r>
                        <a:rPr lang="en-US" sz="2000" b="0" i="0" kern="1200" dirty="0">
                          <a:solidFill>
                            <a:schemeClr val="tx1"/>
                          </a:solidFill>
                          <a:latin typeface="Times New Roman" pitchFamily="18" charset="0"/>
                          <a:ea typeface="+mn-ea"/>
                          <a:cs typeface="Times New Roman" pitchFamily="18" charset="0"/>
                        </a:rPr>
                        <a:t>Villages 27</a:t>
                      </a: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r h="406400">
                <a:tc>
                  <a:txBody>
                    <a:bodyPr/>
                    <a:lstStyle/>
                    <a:p>
                      <a:pPr algn="ct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3"/>
                  </a:ext>
                </a:extLst>
              </a:tr>
              <a:tr h="406400">
                <a:tc>
                  <a:txBody>
                    <a:bodyPr/>
                    <a:lstStyle/>
                    <a:p>
                      <a:pPr algn="ct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4"/>
                  </a:ext>
                </a:extLst>
              </a:tr>
              <a:tr h="406400">
                <a:tc>
                  <a:txBody>
                    <a:bodyPr/>
                    <a:lstStyle/>
                    <a:p>
                      <a:pPr algn="ct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5"/>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han.jpg"/>
          <p:cNvPicPr>
            <a:picLocks noChangeAspect="1"/>
          </p:cNvPicPr>
          <p:nvPr/>
        </p:nvPicPr>
        <p:blipFill>
          <a:blip r:embed="rId2"/>
          <a:stretch>
            <a:fillRect/>
          </a:stretch>
        </p:blipFill>
        <p:spPr>
          <a:xfrm>
            <a:off x="127000" y="76200"/>
            <a:ext cx="8940799" cy="67056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3"/>
          <p:cNvGraphicFramePr>
            <a:graphicFrameLocks/>
          </p:cNvGraphicFramePr>
          <p:nvPr>
            <p:extLst>
              <p:ext uri="{D42A27DB-BD31-4B8C-83A1-F6EECF244321}">
                <p14:modId xmlns:p14="http://schemas.microsoft.com/office/powerpoint/2010/main" xmlns="" val="947972862"/>
              </p:ext>
            </p:extLst>
          </p:nvPr>
        </p:nvGraphicFramePr>
        <p:xfrm>
          <a:off x="457200" y="228600"/>
          <a:ext cx="8229600" cy="6016880"/>
        </p:xfrm>
        <a:graphic>
          <a:graphicData uri="http://schemas.openxmlformats.org/drawingml/2006/table">
            <a:tbl>
              <a:tblPr firstRow="1" bandRow="1">
                <a:tableStyleId>{5FD0F851-EC5A-4D38-B0AD-8093EC10F338}</a:tableStyleId>
              </a:tblPr>
              <a:tblGrid>
                <a:gridCol w="8229600">
                  <a:extLst>
                    <a:ext uri="{9D8B030D-6E8A-4147-A177-3AD203B41FA5}">
                      <a16:colId xmlns:a16="http://schemas.microsoft.com/office/drawing/2014/main" xmlns="" val="20000"/>
                    </a:ext>
                  </a:extLst>
                </a:gridCol>
              </a:tblGrid>
              <a:tr h="678324">
                <a:tc>
                  <a:txBody>
                    <a:bodyPr/>
                    <a:lstStyle/>
                    <a:p>
                      <a:pPr algn="ctr">
                        <a:lnSpc>
                          <a:spcPct val="150000"/>
                        </a:lnSpc>
                      </a:pPr>
                      <a:r>
                        <a:rPr lang="en-US" sz="2000" b="1" i="0" kern="1200" dirty="0">
                          <a:solidFill>
                            <a:schemeClr val="tx1"/>
                          </a:solidFill>
                          <a:latin typeface="Times New Roman" pitchFamily="18" charset="0"/>
                          <a:ea typeface="+mn-ea"/>
                          <a:cs typeface="Times New Roman" pitchFamily="18" charset="0"/>
                        </a:rPr>
                        <a:t>Environment &amp; Climate</a:t>
                      </a:r>
                    </a:p>
                  </a:txBody>
                  <a:tcPr/>
                </a:tc>
                <a:extLst>
                  <a:ext uri="{0D108BD9-81ED-4DB2-BD59-A6C34878D82A}">
                    <a16:rowId xmlns:a16="http://schemas.microsoft.com/office/drawing/2014/main" xmlns="" val="10000"/>
                  </a:ext>
                </a:extLst>
              </a:tr>
              <a:tr h="746157">
                <a:tc>
                  <a:txBody>
                    <a:bodyPr/>
                    <a:lstStyle/>
                    <a:p>
                      <a:pPr algn="ctr">
                        <a:lnSpc>
                          <a:spcPct val="150000"/>
                        </a:lnSpc>
                      </a:pPr>
                      <a:r>
                        <a:rPr lang="en-US" sz="2000" b="0" i="0" kern="1200" dirty="0">
                          <a:solidFill>
                            <a:schemeClr val="tx1"/>
                          </a:solidFill>
                          <a:latin typeface="Times New Roman" pitchFamily="18" charset="0"/>
                          <a:ea typeface="+mn-ea"/>
                          <a:cs typeface="Times New Roman" pitchFamily="18" charset="0"/>
                        </a:rPr>
                        <a:t>Annual Rainfall 111.4 cm/yearly average</a:t>
                      </a: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1"/>
                  </a:ext>
                </a:extLst>
              </a:tr>
              <a:tr h="593534">
                <a:tc>
                  <a:txBody>
                    <a:bodyPr/>
                    <a:lstStyle/>
                    <a:p>
                      <a:pPr algn="ctr">
                        <a:lnSpc>
                          <a:spcPct val="150000"/>
                        </a:lnSpc>
                      </a:pPr>
                      <a:r>
                        <a:rPr lang="en-US" sz="2000" b="0" i="0" kern="1200" dirty="0">
                          <a:solidFill>
                            <a:schemeClr val="tx1"/>
                          </a:solidFill>
                          <a:latin typeface="Times New Roman" pitchFamily="18" charset="0"/>
                          <a:ea typeface="+mn-ea"/>
                          <a:cs typeface="Times New Roman" pitchFamily="18" charset="0"/>
                        </a:rPr>
                        <a:t>Monsoon July September</a:t>
                      </a: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2"/>
                  </a:ext>
                </a:extLst>
              </a:tr>
              <a:tr h="593534">
                <a:tc>
                  <a:txBody>
                    <a:bodyPr/>
                    <a:lstStyle/>
                    <a:p>
                      <a:pPr algn="ctr">
                        <a:lnSpc>
                          <a:spcPct val="150000"/>
                        </a:lnSpc>
                      </a:pPr>
                      <a:r>
                        <a:rPr lang="en-US" sz="2000" b="0" i="0" kern="1200" dirty="0">
                          <a:solidFill>
                            <a:schemeClr val="tx1"/>
                          </a:solidFill>
                          <a:latin typeface="Times New Roman" pitchFamily="18" charset="0"/>
                          <a:ea typeface="+mn-ea"/>
                          <a:cs typeface="Times New Roman" pitchFamily="18" charset="0"/>
                        </a:rPr>
                        <a:t>Climate Winter Min. (Nov-Jan) 4°C - 14°C</a:t>
                      </a: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3"/>
                  </a:ext>
                </a:extLst>
              </a:tr>
              <a:tr h="780073">
                <a:tc>
                  <a:txBody>
                    <a:bodyPr/>
                    <a:lstStyle/>
                    <a:p>
                      <a:pPr algn="ctr">
                        <a:lnSpc>
                          <a:spcPct val="150000"/>
                        </a:lnSpc>
                      </a:pPr>
                      <a:r>
                        <a:rPr lang="en-US" sz="2000" b="0" i="0" kern="1200" dirty="0">
                          <a:solidFill>
                            <a:schemeClr val="tx1"/>
                          </a:solidFill>
                          <a:latin typeface="Times New Roman" pitchFamily="18" charset="0"/>
                          <a:ea typeface="+mn-ea"/>
                          <a:cs typeface="Times New Roman" pitchFamily="18" charset="0"/>
                        </a:rPr>
                        <a:t>Summer Max. (April-July) 37°C - 44°C</a:t>
                      </a: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4"/>
                  </a:ext>
                </a:extLst>
              </a:tr>
              <a:tr h="1058257">
                <a:tc>
                  <a:txBody>
                    <a:bodyPr/>
                    <a:lstStyle/>
                    <a:p>
                      <a:pPr algn="ctr">
                        <a:lnSpc>
                          <a:spcPct val="150000"/>
                        </a:lnSpc>
                      </a:pPr>
                      <a:r>
                        <a:rPr lang="en-US" sz="2000" b="0" i="0" kern="1200" dirty="0">
                          <a:solidFill>
                            <a:schemeClr val="tx1"/>
                          </a:solidFill>
                          <a:latin typeface="Times New Roman" pitchFamily="18" charset="0"/>
                          <a:ea typeface="+mn-ea"/>
                          <a:cs typeface="Times New Roman" pitchFamily="18" charset="0"/>
                        </a:rPr>
                        <a:t>Prevalent Winds From the South East in Summer. </a:t>
                      </a:r>
                    </a:p>
                    <a:p>
                      <a:pPr algn="ctr">
                        <a:lnSpc>
                          <a:spcPct val="150000"/>
                        </a:lnSpc>
                      </a:pPr>
                      <a:r>
                        <a:rPr lang="en-US" sz="2000" b="0" i="0" kern="1200" dirty="0">
                          <a:solidFill>
                            <a:schemeClr val="tx1"/>
                          </a:solidFill>
                          <a:latin typeface="Times New Roman" pitchFamily="18" charset="0"/>
                          <a:ea typeface="+mn-ea"/>
                          <a:cs typeface="Times New Roman" pitchFamily="18" charset="0"/>
                        </a:rPr>
                        <a:t>From the Northwest in Winter.</a:t>
                      </a: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5"/>
                  </a:ext>
                </a:extLst>
              </a:tr>
              <a:tr h="1567001">
                <a:tc>
                  <a:txBody>
                    <a:bodyPr/>
                    <a:lstStyle/>
                    <a:p>
                      <a:pPr algn="ctr">
                        <a:lnSpc>
                          <a:spcPct val="150000"/>
                        </a:lnSpc>
                      </a:pPr>
                      <a:r>
                        <a:rPr lang="en-US" sz="2000" b="0" i="0" kern="1200" dirty="0">
                          <a:solidFill>
                            <a:schemeClr val="tx1"/>
                          </a:solidFill>
                          <a:latin typeface="Times New Roman" pitchFamily="18" charset="0"/>
                          <a:ea typeface="+mn-ea"/>
                          <a:cs typeface="Times New Roman" pitchFamily="18" charset="0"/>
                        </a:rPr>
                        <a:t>Air Quality Chandigarh's ambient air quality is better than that of most other cities in the world. </a:t>
                      </a:r>
                    </a:p>
                    <a:p>
                      <a:pPr algn="ctr">
                        <a:lnSpc>
                          <a:spcPct val="150000"/>
                        </a:lnSpc>
                      </a:pPr>
                      <a:r>
                        <a:rPr lang="en-US" sz="2000" b="0" i="0" kern="1200" dirty="0">
                          <a:solidFill>
                            <a:schemeClr val="tx1"/>
                          </a:solidFill>
                          <a:latin typeface="Times New Roman" pitchFamily="18" charset="0"/>
                          <a:ea typeface="+mn-ea"/>
                          <a:cs typeface="Times New Roman" pitchFamily="18" charset="0"/>
                        </a:rPr>
                        <a:t>In Chandigarh only non polluting and power driven industries are permitted.</a:t>
                      </a:r>
                      <a:endParaRPr lang="en-US" sz="2000" dirty="0">
                        <a:latin typeface="Times New Roman" pitchFamily="18" charset="0"/>
                        <a:cs typeface="Times New Roman" pitchFamily="18" charset="0"/>
                      </a:endParaRPr>
                    </a:p>
                  </a:txBody>
                  <a:tcPr/>
                </a:tc>
                <a:extLst>
                  <a:ext uri="{0D108BD9-81ED-4DB2-BD59-A6C34878D82A}">
                    <a16:rowId xmlns:a16="http://schemas.microsoft.com/office/drawing/2014/main" xmlns=""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25575"/>
            <a:ext cx="7772400" cy="1470025"/>
          </a:xfrm>
        </p:spPr>
        <p:txBody>
          <a:bodyPr>
            <a:noAutofit/>
          </a:bodyPr>
          <a:lstStyle/>
          <a:p>
            <a:r>
              <a:rPr lang="en-US" sz="2400" dirty="0">
                <a:solidFill>
                  <a:schemeClr val="accent2">
                    <a:lumMod val="75000"/>
                  </a:schemeClr>
                </a:solidFill>
                <a:latin typeface="Arial Black" pitchFamily="34" charset="0"/>
              </a:rPr>
              <a:t>HISTORY, PEOPLE AND PLACES OF HISTORICAL IMPORTANCE (tourism ) OF CHANDIGARH</a:t>
            </a:r>
            <a:endParaRPr lang="en-US" sz="2400" dirty="0"/>
          </a:p>
        </p:txBody>
      </p:sp>
      <p:pic>
        <p:nvPicPr>
          <p:cNvPr id="4" name="Picture 2" descr="http://im.hunt.in/cg/Chand/Chandigarh/City-Guide/chandigarh.jpg"/>
          <p:cNvPicPr>
            <a:picLocks noChangeAspect="1" noChangeArrowheads="1"/>
          </p:cNvPicPr>
          <p:nvPr/>
        </p:nvPicPr>
        <p:blipFill>
          <a:blip r:embed="rId2"/>
          <a:srcRect/>
          <a:stretch>
            <a:fillRect/>
          </a:stretch>
        </p:blipFill>
        <p:spPr bwMode="auto">
          <a:xfrm>
            <a:off x="0" y="2667000"/>
            <a:ext cx="9144000" cy="2895600"/>
          </a:xfrm>
          <a:prstGeom prst="rect">
            <a:avLst/>
          </a:prstGeom>
          <a:noFill/>
        </p:spPr>
      </p:pic>
      <p:pic>
        <p:nvPicPr>
          <p:cNvPr id="6" name="Picture 2" descr="C:\Users\SHGB1\Desktop\1PNG.PNG"/>
          <p:cNvPicPr>
            <a:picLocks noChangeAspect="1" noChangeArrowheads="1"/>
          </p:cNvPicPr>
          <p:nvPr/>
        </p:nvPicPr>
        <p:blipFill>
          <a:blip r:embed="rId3" cstate="print"/>
          <a:srcRect/>
          <a:stretch>
            <a:fillRect/>
          </a:stretch>
        </p:blipFill>
        <p:spPr bwMode="auto">
          <a:xfrm>
            <a:off x="0" y="0"/>
            <a:ext cx="9144000" cy="144780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latin typeface="Times New Roman" pitchFamily="18" charset="0"/>
                <a:cs typeface="Times New Roman" pitchFamily="18" charset="0"/>
              </a:rPr>
              <a:t>Accessibility</a:t>
            </a:r>
          </a:p>
        </p:txBody>
      </p:sp>
      <p:sp>
        <p:nvSpPr>
          <p:cNvPr id="3" name="Content Placeholder 2"/>
          <p:cNvSpPr>
            <a:spLocks noGrp="1"/>
          </p:cNvSpPr>
          <p:nvPr>
            <p:ph idx="1"/>
          </p:nvPr>
        </p:nvSpPr>
        <p:spPr>
          <a:xfrm>
            <a:off x="457200" y="1295400"/>
            <a:ext cx="8229600" cy="4525963"/>
          </a:xfrm>
        </p:spPr>
        <p:txBody>
          <a:bodyPr>
            <a:normAutofit/>
          </a:bodyPr>
          <a:lstStyle/>
          <a:p>
            <a:pPr algn="just">
              <a:lnSpc>
                <a:spcPct val="150000"/>
              </a:lnSpc>
            </a:pPr>
            <a:r>
              <a:rPr lang="en-US" sz="2000" dirty="0">
                <a:latin typeface="Times New Roman" pitchFamily="18" charset="0"/>
                <a:cs typeface="Times New Roman" pitchFamily="18" charset="0"/>
              </a:rPr>
              <a:t>All of Delhi, Punjab, Haryana, Himachal and Jammu and Kashmir are easily accessible from Chandigarh. With the hills close by, cool environs are very easily reached by road. Chandigarh also acts as a gateway to many pilgrimage </a:t>
            </a:r>
            <a:r>
              <a:rPr lang="en-US" sz="2000" dirty="0" err="1">
                <a:latin typeface="Times New Roman" pitchFamily="18" charset="0"/>
                <a:cs typeface="Times New Roman" pitchFamily="18" charset="0"/>
              </a:rPr>
              <a:t>centres</a:t>
            </a:r>
            <a:r>
              <a:rPr lang="en-US" sz="2000" dirty="0">
                <a:latin typeface="Times New Roman" pitchFamily="18" charset="0"/>
                <a:cs typeface="Times New Roman" pitchFamily="18" charset="0"/>
              </a:rPr>
              <a:t> in the </a:t>
            </a:r>
            <a:r>
              <a:rPr lang="en-US" sz="2000" dirty="0" err="1">
                <a:latin typeface="Times New Roman" pitchFamily="18" charset="0"/>
                <a:cs typeface="Times New Roman" pitchFamily="18" charset="0"/>
              </a:rPr>
              <a:t>neighbouring</a:t>
            </a:r>
            <a:r>
              <a:rPr lang="en-US" sz="2000" dirty="0">
                <a:latin typeface="Times New Roman" pitchFamily="18" charset="0"/>
                <a:cs typeface="Times New Roman" pitchFamily="18" charset="0"/>
              </a:rPr>
              <a:t> states of Punjab, Haryana and Himachal Pradesh.</a:t>
            </a:r>
          </a:p>
        </p:txBody>
      </p:sp>
      <p:pic>
        <p:nvPicPr>
          <p:cNvPr id="4" name="Picture 3" descr="Screenshot (88).png"/>
          <p:cNvPicPr>
            <a:picLocks noChangeAspect="1"/>
          </p:cNvPicPr>
          <p:nvPr/>
        </p:nvPicPr>
        <p:blipFill>
          <a:blip r:embed="rId2"/>
          <a:srcRect t="8498" r="70000" b="36660"/>
          <a:stretch>
            <a:fillRect/>
          </a:stretch>
        </p:blipFill>
        <p:spPr>
          <a:xfrm>
            <a:off x="121312" y="3915736"/>
            <a:ext cx="1826827" cy="1574377"/>
          </a:xfrm>
          <a:prstGeom prst="rect">
            <a:avLst/>
          </a:prstGeom>
        </p:spPr>
      </p:pic>
      <p:pic>
        <p:nvPicPr>
          <p:cNvPr id="5" name="Picture 4" descr="Screenshot (88).png"/>
          <p:cNvPicPr>
            <a:picLocks noChangeAspect="1"/>
          </p:cNvPicPr>
          <p:nvPr/>
        </p:nvPicPr>
        <p:blipFill>
          <a:blip r:embed="rId2"/>
          <a:srcRect l="30000" t="27767" r="39167" b="12945"/>
          <a:stretch>
            <a:fillRect/>
          </a:stretch>
        </p:blipFill>
        <p:spPr>
          <a:xfrm>
            <a:off x="1948139" y="5306883"/>
            <a:ext cx="2181435" cy="1583774"/>
          </a:xfrm>
          <a:prstGeom prst="rect">
            <a:avLst/>
          </a:prstGeom>
        </p:spPr>
      </p:pic>
      <p:pic>
        <p:nvPicPr>
          <p:cNvPr id="7" name="Picture 6">
            <a:extLst>
              <a:ext uri="{FF2B5EF4-FFF2-40B4-BE49-F238E27FC236}">
                <a16:creationId xmlns:a16="http://schemas.microsoft.com/office/drawing/2014/main" xmlns="" id="{1D8E7B60-6880-4A94-A529-C5A867707744}"/>
              </a:ext>
            </a:extLst>
          </p:cNvPr>
          <p:cNvPicPr>
            <a:picLocks noChangeAspect="1"/>
          </p:cNvPicPr>
          <p:nvPr/>
        </p:nvPicPr>
        <p:blipFill>
          <a:blip r:embed="rId3"/>
          <a:stretch>
            <a:fillRect/>
          </a:stretch>
        </p:blipFill>
        <p:spPr>
          <a:xfrm>
            <a:off x="4343400" y="4008224"/>
            <a:ext cx="4783493" cy="2669031"/>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5428662720_1c09a7c3ce_o-scaled-e1579020263895-696x392.jpg"/>
          <p:cNvPicPr>
            <a:picLocks noChangeAspect="1"/>
          </p:cNvPicPr>
          <p:nvPr/>
        </p:nvPicPr>
        <p:blipFill>
          <a:blip r:embed="rId2" cstate="print">
            <a:lum bright="70000" contrast="-70000"/>
          </a:blip>
          <a:stretch>
            <a:fillRect/>
          </a:stretch>
        </p:blipFill>
        <p:spPr>
          <a:xfrm>
            <a:off x="0" y="0"/>
            <a:ext cx="9144000" cy="6858000"/>
          </a:xfrm>
          <a:prstGeom prst="rect">
            <a:avLst/>
          </a:prstGeom>
        </p:spPr>
      </p:pic>
      <p:sp>
        <p:nvSpPr>
          <p:cNvPr id="2" name="Title 1"/>
          <p:cNvSpPr>
            <a:spLocks noGrp="1"/>
          </p:cNvSpPr>
          <p:nvPr>
            <p:ph type="title"/>
          </p:nvPr>
        </p:nvSpPr>
        <p:spPr>
          <a:xfrm>
            <a:off x="457200" y="274638"/>
            <a:ext cx="8229600" cy="715962"/>
          </a:xfrm>
        </p:spPr>
        <p:txBody>
          <a:bodyPr>
            <a:normAutofit/>
          </a:bodyPr>
          <a:lstStyle/>
          <a:p>
            <a:r>
              <a:rPr lang="en-US" sz="2800" b="1" dirty="0">
                <a:latin typeface="Times New Roman" pitchFamily="18" charset="0"/>
                <a:cs typeface="Times New Roman" pitchFamily="18" charset="0"/>
              </a:rPr>
              <a:t>FABULOUS FOUR  </a:t>
            </a:r>
          </a:p>
        </p:txBody>
      </p:sp>
      <p:sp>
        <p:nvSpPr>
          <p:cNvPr id="3" name="Content Placeholder 2"/>
          <p:cNvSpPr>
            <a:spLocks noGrp="1"/>
          </p:cNvSpPr>
          <p:nvPr>
            <p:ph idx="1"/>
          </p:nvPr>
        </p:nvSpPr>
        <p:spPr>
          <a:xfrm>
            <a:off x="457200" y="1066800"/>
            <a:ext cx="8229600" cy="5059363"/>
          </a:xfrm>
        </p:spPr>
        <p:txBody>
          <a:bodyPr>
            <a:normAutofit/>
          </a:bodyPr>
          <a:lstStyle/>
          <a:p>
            <a:pPr algn="ctr">
              <a:buNone/>
            </a:pPr>
            <a:r>
              <a:rPr lang="en-US" sz="2000" dirty="0">
                <a:latin typeface="Times New Roman" pitchFamily="18" charset="0"/>
                <a:cs typeface="Times New Roman" pitchFamily="18" charset="0"/>
              </a:rPr>
              <a:t>The concept of the city is based on four major functions:</a:t>
            </a:r>
          </a:p>
        </p:txBody>
      </p:sp>
      <p:sp>
        <p:nvSpPr>
          <p:cNvPr id="4" name="Down Arrow 3"/>
          <p:cNvSpPr/>
          <p:nvPr/>
        </p:nvSpPr>
        <p:spPr>
          <a:xfrm>
            <a:off x="4495800" y="1447800"/>
            <a:ext cx="152400" cy="381000"/>
          </a:xfrm>
          <a:prstGeom prst="downArrow">
            <a:avLst/>
          </a:prstGeom>
          <a:solidFill>
            <a:schemeClr val="accent6">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cxnSp>
        <p:nvCxnSpPr>
          <p:cNvPr id="5" name="Straight Connector 4"/>
          <p:cNvCxnSpPr/>
          <p:nvPr/>
        </p:nvCxnSpPr>
        <p:spPr>
          <a:xfrm>
            <a:off x="1447800" y="1905000"/>
            <a:ext cx="6248400" cy="1588"/>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Down Arrow 5"/>
          <p:cNvSpPr/>
          <p:nvPr/>
        </p:nvSpPr>
        <p:spPr>
          <a:xfrm>
            <a:off x="1447800" y="1905000"/>
            <a:ext cx="152400" cy="381000"/>
          </a:xfrm>
          <a:prstGeom prst="downArrow">
            <a:avLst/>
          </a:prstGeom>
          <a:solidFill>
            <a:schemeClr val="accent6">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7" name="Down Arrow 6"/>
          <p:cNvSpPr/>
          <p:nvPr/>
        </p:nvSpPr>
        <p:spPr>
          <a:xfrm>
            <a:off x="3200400" y="1905000"/>
            <a:ext cx="152400" cy="381000"/>
          </a:xfrm>
          <a:prstGeom prst="downArrow">
            <a:avLst/>
          </a:prstGeom>
          <a:solidFill>
            <a:schemeClr val="accent6">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Down Arrow 7"/>
          <p:cNvSpPr/>
          <p:nvPr/>
        </p:nvSpPr>
        <p:spPr>
          <a:xfrm>
            <a:off x="5638800" y="1905000"/>
            <a:ext cx="152400" cy="381000"/>
          </a:xfrm>
          <a:prstGeom prst="downArrow">
            <a:avLst/>
          </a:prstGeom>
          <a:solidFill>
            <a:schemeClr val="accent6">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Down Arrow 8"/>
          <p:cNvSpPr/>
          <p:nvPr/>
        </p:nvSpPr>
        <p:spPr>
          <a:xfrm>
            <a:off x="7620000" y="1905000"/>
            <a:ext cx="152400" cy="381000"/>
          </a:xfrm>
          <a:prstGeom prst="downArrow">
            <a:avLst/>
          </a:prstGeom>
          <a:solidFill>
            <a:schemeClr val="accent6">
              <a:lumMod val="20000"/>
              <a:lumOff val="8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0" name="Rectangle 9"/>
          <p:cNvSpPr/>
          <p:nvPr/>
        </p:nvSpPr>
        <p:spPr>
          <a:xfrm>
            <a:off x="228600" y="2438400"/>
            <a:ext cx="8610600" cy="373031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             Living                Working           Care Of The Body Spirit        Circulation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p>
            <a:pPr marL="342900" marR="0" lvl="0" indent="-34290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Residential sectors constitute the living part </a:t>
            </a:r>
          </a:p>
          <a:p>
            <a:pPr marL="342900" marR="0" lvl="0" indent="-34290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2000" dirty="0">
                <a:solidFill>
                  <a:prstClr val="black"/>
                </a:solidFill>
                <a:latin typeface="Times New Roman" pitchFamily="18" charset="0"/>
                <a:cs typeface="Times New Roman" pitchFamily="18" charset="0"/>
              </a:rPr>
              <a:t>T</a:t>
            </a: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he Capitol Complex, City Centre, Educational Zone (PGI, Punjab Engineering College, Punjab University) and the Industrial Area constitute the working part. </a:t>
            </a:r>
          </a:p>
          <a:p>
            <a:pPr marL="342900" marR="0" lvl="0" indent="-34290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The Leisure Valley, gardens, sector greens and open courtyards, etc are for the care of body and spirit</a:t>
            </a:r>
          </a:p>
        </p:txBody>
      </p:sp>
    </p:spTree>
    <p:extLst>
      <p:ext uri="{BB962C8B-B14F-4D97-AF65-F5344CB8AC3E}">
        <p14:creationId xmlns:p14="http://schemas.microsoft.com/office/powerpoint/2010/main" xmlns="" val="27412930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428662720_1c09a7c3ce_o-scaled-e1579020263895-696x392.jpg"/>
          <p:cNvPicPr>
            <a:picLocks noChangeAspect="1"/>
          </p:cNvPicPr>
          <p:nvPr/>
        </p:nvPicPr>
        <p:blipFill>
          <a:blip r:embed="rId2" cstate="print">
            <a:lum bright="70000" contrast="-70000"/>
          </a:blip>
          <a:stretch>
            <a:fillRect/>
          </a:stretch>
        </p:blipFill>
        <p:spPr>
          <a:xfrm>
            <a:off x="0" y="0"/>
            <a:ext cx="9144000" cy="6858000"/>
          </a:xfrm>
          <a:prstGeom prst="rect">
            <a:avLst/>
          </a:prstGeom>
        </p:spPr>
      </p:pic>
      <p:sp>
        <p:nvSpPr>
          <p:cNvPr id="2" name="Title 1"/>
          <p:cNvSpPr>
            <a:spLocks noGrp="1"/>
          </p:cNvSpPr>
          <p:nvPr>
            <p:ph type="title"/>
          </p:nvPr>
        </p:nvSpPr>
        <p:spPr>
          <a:xfrm>
            <a:off x="457200" y="0"/>
            <a:ext cx="8229600" cy="609600"/>
          </a:xfrm>
        </p:spPr>
        <p:txBody>
          <a:bodyPr>
            <a:normAutofit/>
          </a:bodyPr>
          <a:lstStyle/>
          <a:p>
            <a:r>
              <a:rPr lang="en-US" sz="2800" b="1" dirty="0">
                <a:latin typeface="Times New Roman" pitchFamily="18" charset="0"/>
                <a:cs typeface="Times New Roman" pitchFamily="18" charset="0"/>
              </a:rPr>
              <a:t>The 7 V’s</a:t>
            </a:r>
          </a:p>
        </p:txBody>
      </p:sp>
      <p:sp>
        <p:nvSpPr>
          <p:cNvPr id="3" name="Content Placeholder 2"/>
          <p:cNvSpPr>
            <a:spLocks noGrp="1"/>
          </p:cNvSpPr>
          <p:nvPr>
            <p:ph idx="1"/>
          </p:nvPr>
        </p:nvSpPr>
        <p:spPr>
          <a:xfrm>
            <a:off x="228600" y="609600"/>
            <a:ext cx="8534400" cy="5943600"/>
          </a:xfrm>
        </p:spPr>
        <p:txBody>
          <a:bodyPr>
            <a:noAutofit/>
          </a:bodyPr>
          <a:lstStyle/>
          <a:p>
            <a:pPr algn="just">
              <a:lnSpc>
                <a:spcPct val="150000"/>
              </a:lnSpc>
            </a:pPr>
            <a:r>
              <a:rPr lang="en-US" sz="2000" dirty="0">
                <a:latin typeface="Times New Roman" pitchFamily="18" charset="0"/>
                <a:cs typeface="Times New Roman" pitchFamily="18" charset="0"/>
              </a:rPr>
              <a:t>Le Corbusier's traffic system followed the Les Sept </a:t>
            </a:r>
            <a:r>
              <a:rPr lang="en-US" sz="2000" dirty="0" err="1">
                <a:latin typeface="Times New Roman" pitchFamily="18" charset="0"/>
                <a:cs typeface="Times New Roman" pitchFamily="18" charset="0"/>
              </a:rPr>
              <a:t>Voies</a:t>
            </a:r>
            <a:r>
              <a:rPr lang="en-US" sz="2000" dirty="0">
                <a:latin typeface="Times New Roman" pitchFamily="18" charset="0"/>
                <a:cs typeface="Times New Roman" pitchFamily="18" charset="0"/>
              </a:rPr>
              <a:t> de Circulation, or Seven Vs. </a:t>
            </a:r>
          </a:p>
          <a:p>
            <a:pPr algn="just">
              <a:lnSpc>
                <a:spcPct val="150000"/>
              </a:lnSpc>
            </a:pPr>
            <a:r>
              <a:rPr lang="en-US" sz="2000" dirty="0">
                <a:latin typeface="Times New Roman" pitchFamily="18" charset="0"/>
                <a:cs typeface="Times New Roman" pitchFamily="18" charset="0"/>
              </a:rPr>
              <a:t>The 7Vs establishes a hierarchy of traffic circulation ranging from:</a:t>
            </a:r>
          </a:p>
          <a:p>
            <a:pPr marL="457200" indent="-457200" algn="just">
              <a:buFont typeface="+mj-lt"/>
              <a:buAutoNum type="arabicPeriod"/>
            </a:pPr>
            <a:r>
              <a:rPr lang="en-US" sz="2000" dirty="0">
                <a:latin typeface="Times New Roman" pitchFamily="18" charset="0"/>
                <a:cs typeface="Times New Roman" pitchFamily="18" charset="0"/>
              </a:rPr>
              <a:t>Arterial Roads (V1)</a:t>
            </a:r>
          </a:p>
          <a:p>
            <a:pPr marL="457200" indent="-457200" algn="just">
              <a:buFont typeface="+mj-lt"/>
              <a:buAutoNum type="arabicPeriod"/>
            </a:pPr>
            <a:r>
              <a:rPr lang="en-US" sz="2000" dirty="0">
                <a:latin typeface="Times New Roman" pitchFamily="18" charset="0"/>
                <a:cs typeface="Times New Roman" pitchFamily="18" charset="0"/>
              </a:rPr>
              <a:t> Major Boulevards (V2) </a:t>
            </a:r>
          </a:p>
          <a:p>
            <a:pPr marL="457200" indent="-457200" algn="just">
              <a:buFont typeface="+mj-lt"/>
              <a:buAutoNum type="arabicPeriod"/>
            </a:pPr>
            <a:r>
              <a:rPr lang="en-US" sz="2000" dirty="0">
                <a:latin typeface="Times New Roman" pitchFamily="18" charset="0"/>
                <a:cs typeface="Times New Roman" pitchFamily="18" charset="0"/>
              </a:rPr>
              <a:t>Sector Definers (V3)</a:t>
            </a:r>
          </a:p>
          <a:p>
            <a:pPr marL="457200" indent="-457200" algn="just">
              <a:buFont typeface="+mj-lt"/>
              <a:buAutoNum type="arabicPeriod"/>
            </a:pPr>
            <a:r>
              <a:rPr lang="en-US" sz="2000" dirty="0">
                <a:latin typeface="Times New Roman" pitchFamily="18" charset="0"/>
                <a:cs typeface="Times New Roman" pitchFamily="18" charset="0"/>
              </a:rPr>
              <a:t> Shopping Streets (V4)</a:t>
            </a:r>
          </a:p>
          <a:p>
            <a:pPr marL="457200" indent="-457200" algn="just">
              <a:buFont typeface="+mj-lt"/>
              <a:buAutoNum type="arabicPeriod"/>
            </a:pPr>
            <a:r>
              <a:rPr lang="en-US" sz="2000" dirty="0">
                <a:latin typeface="Times New Roman" pitchFamily="18" charset="0"/>
                <a:cs typeface="Times New Roman" pitchFamily="18" charset="0"/>
              </a:rPr>
              <a:t> Neighborhood Streets (V5)</a:t>
            </a:r>
          </a:p>
          <a:p>
            <a:pPr marL="457200" indent="-457200" algn="just">
              <a:buFont typeface="+mj-lt"/>
              <a:buAutoNum type="arabicPeriod"/>
            </a:pPr>
            <a:r>
              <a:rPr lang="en-US" sz="2000" dirty="0">
                <a:latin typeface="Times New Roman" pitchFamily="18" charset="0"/>
                <a:cs typeface="Times New Roman" pitchFamily="18" charset="0"/>
              </a:rPr>
              <a:t>Access Lanes (V6) </a:t>
            </a:r>
          </a:p>
          <a:p>
            <a:pPr marL="457200" indent="-457200" algn="just">
              <a:buFont typeface="+mj-lt"/>
              <a:buAutoNum type="arabicPeriod"/>
            </a:pPr>
            <a:r>
              <a:rPr lang="en-US" sz="2000" dirty="0">
                <a:latin typeface="Times New Roman" pitchFamily="18" charset="0"/>
                <a:cs typeface="Times New Roman" pitchFamily="18" charset="0"/>
              </a:rPr>
              <a:t>Pedestrian Paths (V7)</a:t>
            </a:r>
          </a:p>
          <a:p>
            <a:pPr marL="457200" indent="-457200" algn="just">
              <a:buFont typeface="+mj-lt"/>
              <a:buAutoNum type="arabicPeriod"/>
            </a:pPr>
            <a:r>
              <a:rPr lang="en-US" sz="2000" dirty="0">
                <a:latin typeface="Times New Roman" pitchFamily="18" charset="0"/>
                <a:cs typeface="Times New Roman" pitchFamily="18" charset="0"/>
              </a:rPr>
              <a:t>Cycle Tracks (V8)</a:t>
            </a:r>
          </a:p>
          <a:p>
            <a:pPr algn="just">
              <a:lnSpc>
                <a:spcPct val="150000"/>
              </a:lnSpc>
            </a:pPr>
            <a:r>
              <a:rPr lang="en-US" sz="2000" dirty="0">
                <a:latin typeface="Times New Roman" pitchFamily="18" charset="0"/>
                <a:cs typeface="Times New Roman" pitchFamily="18" charset="0"/>
              </a:rPr>
              <a:t> The essence of his plan for Chandigarh rests on preserving intact the true functions of these seven types of roads.</a:t>
            </a:r>
          </a:p>
          <a:p>
            <a:pPr algn="just">
              <a:lnSpc>
                <a:spcPct val="150000"/>
              </a:lnSpc>
            </a:pPr>
            <a:endParaRPr lang="en-US" sz="2000" dirty="0">
              <a:latin typeface="Times New Roman" pitchFamily="18" charset="0"/>
              <a:cs typeface="Times New Roman" pitchFamily="18" charset="0"/>
            </a:endParaRPr>
          </a:p>
        </p:txBody>
      </p:sp>
    </p:spTree>
    <p:extLst>
      <p:ext uri="{BB962C8B-B14F-4D97-AF65-F5344CB8AC3E}">
        <p14:creationId xmlns:p14="http://schemas.microsoft.com/office/powerpoint/2010/main" xmlns="" val="1967983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descr="Chandigarh Moving Towards Resilient and People-Friendly Smart City"/>
          <p:cNvPicPr>
            <a:picLocks noChangeAspect="1" noChangeArrowheads="1"/>
          </p:cNvPicPr>
          <p:nvPr/>
        </p:nvPicPr>
        <p:blipFill>
          <a:blip r:embed="rId2"/>
          <a:srcRect/>
          <a:stretch>
            <a:fillRect/>
          </a:stretch>
        </p:blipFill>
        <p:spPr bwMode="auto">
          <a:xfrm>
            <a:off x="2133600" y="1524000"/>
            <a:ext cx="4457700" cy="2971800"/>
          </a:xfrm>
          <a:prstGeom prst="rect">
            <a:avLst/>
          </a:prstGeom>
          <a:ln>
            <a:noFill/>
          </a:ln>
          <a:effectLst>
            <a:softEdge rad="112500"/>
          </a:effectLst>
        </p:spPr>
      </p:pic>
      <p:pic>
        <p:nvPicPr>
          <p:cNvPr id="125958" name="Picture 6" descr="Chandigarh records zero road fatality in a month for first time in decade -  chandigarh - Hindustan Times"/>
          <p:cNvPicPr>
            <a:picLocks noChangeAspect="1" noChangeArrowheads="1"/>
          </p:cNvPicPr>
          <p:nvPr/>
        </p:nvPicPr>
        <p:blipFill>
          <a:blip r:embed="rId3"/>
          <a:srcRect/>
          <a:stretch>
            <a:fillRect/>
          </a:stretch>
        </p:blipFill>
        <p:spPr bwMode="auto">
          <a:xfrm>
            <a:off x="0" y="4071937"/>
            <a:ext cx="3886200" cy="2786063"/>
          </a:xfrm>
          <a:prstGeom prst="rect">
            <a:avLst/>
          </a:prstGeom>
          <a:ln>
            <a:noFill/>
          </a:ln>
          <a:effectLst>
            <a:softEdge rad="112500"/>
          </a:effectLst>
        </p:spPr>
      </p:pic>
      <p:pic>
        <p:nvPicPr>
          <p:cNvPr id="125960" name="Picture 8" descr="The Tribune, Chandigarh, India - Chandigarh"/>
          <p:cNvPicPr>
            <a:picLocks noChangeAspect="1" noChangeArrowheads="1"/>
          </p:cNvPicPr>
          <p:nvPr/>
        </p:nvPicPr>
        <p:blipFill>
          <a:blip r:embed="rId4"/>
          <a:srcRect/>
          <a:stretch>
            <a:fillRect/>
          </a:stretch>
        </p:blipFill>
        <p:spPr bwMode="auto">
          <a:xfrm>
            <a:off x="5410200" y="0"/>
            <a:ext cx="3733800" cy="2362200"/>
          </a:xfrm>
          <a:prstGeom prst="rect">
            <a:avLst/>
          </a:prstGeom>
          <a:ln>
            <a:noFill/>
          </a:ln>
          <a:effectLst>
            <a:softEdge rad="112500"/>
          </a:effectLst>
        </p:spPr>
      </p:pic>
      <p:pic>
        <p:nvPicPr>
          <p:cNvPr id="125962" name="Picture 10" descr="New LED street lights to make Chandigarh whiter &amp; brighter during Night"/>
          <p:cNvPicPr>
            <a:picLocks noChangeAspect="1" noChangeArrowheads="1"/>
          </p:cNvPicPr>
          <p:nvPr/>
        </p:nvPicPr>
        <p:blipFill>
          <a:blip r:embed="rId5"/>
          <a:srcRect/>
          <a:stretch>
            <a:fillRect/>
          </a:stretch>
        </p:blipFill>
        <p:spPr bwMode="auto">
          <a:xfrm>
            <a:off x="5105400" y="4038600"/>
            <a:ext cx="4038600" cy="2819400"/>
          </a:xfrm>
          <a:prstGeom prst="rect">
            <a:avLst/>
          </a:prstGeom>
          <a:ln>
            <a:noFill/>
          </a:ln>
          <a:effectLst>
            <a:softEdge rad="112500"/>
          </a:effectLst>
        </p:spPr>
      </p:pic>
      <p:pic>
        <p:nvPicPr>
          <p:cNvPr id="125964" name="Picture 12" descr="Chandigarh Special – Hindustan Next"/>
          <p:cNvPicPr>
            <a:picLocks noChangeAspect="1" noChangeArrowheads="1"/>
          </p:cNvPicPr>
          <p:nvPr/>
        </p:nvPicPr>
        <p:blipFill>
          <a:blip r:embed="rId6"/>
          <a:srcRect/>
          <a:stretch>
            <a:fillRect/>
          </a:stretch>
        </p:blipFill>
        <p:spPr bwMode="auto">
          <a:xfrm>
            <a:off x="0" y="1"/>
            <a:ext cx="3657600" cy="2362199"/>
          </a:xfrm>
          <a:prstGeom prst="rect">
            <a:avLst/>
          </a:prstGeom>
          <a:ln>
            <a:noFill/>
          </a:ln>
          <a:effectLst>
            <a:softEdge rad="112500"/>
          </a:effectLst>
        </p:spPr>
      </p:pic>
    </p:spTree>
    <p:extLst>
      <p:ext uri="{BB962C8B-B14F-4D97-AF65-F5344CB8AC3E}">
        <p14:creationId xmlns:p14="http://schemas.microsoft.com/office/powerpoint/2010/main" xmlns="" val="14031041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428662720_1c09a7c3ce_o-scaled-e1579020263895-696x392.jpg"/>
          <p:cNvPicPr>
            <a:picLocks noChangeAspect="1"/>
          </p:cNvPicPr>
          <p:nvPr/>
        </p:nvPicPr>
        <p:blipFill>
          <a:blip r:embed="rId2" cstate="print">
            <a:lum bright="70000" contrast="-70000"/>
          </a:blip>
          <a:stretch>
            <a:fillRect/>
          </a:stretch>
        </p:blipFill>
        <p:spPr>
          <a:xfrm>
            <a:off x="0" y="0"/>
            <a:ext cx="9144000" cy="6858000"/>
          </a:xfrm>
          <a:prstGeom prst="rect">
            <a:avLst/>
          </a:prstGeom>
        </p:spPr>
      </p:pic>
      <p:sp>
        <p:nvSpPr>
          <p:cNvPr id="2" name="Title 1"/>
          <p:cNvSpPr>
            <a:spLocks noGrp="1"/>
          </p:cNvSpPr>
          <p:nvPr>
            <p:ph type="title"/>
          </p:nvPr>
        </p:nvSpPr>
        <p:spPr>
          <a:xfrm>
            <a:off x="457200" y="274638"/>
            <a:ext cx="8229600" cy="715962"/>
          </a:xfrm>
        </p:spPr>
        <p:txBody>
          <a:bodyPr>
            <a:normAutofit/>
          </a:bodyPr>
          <a:lstStyle/>
          <a:p>
            <a:r>
              <a:rPr lang="en-US" sz="2800" b="1" dirty="0">
                <a:latin typeface="Times New Roman" pitchFamily="18" charset="0"/>
                <a:cs typeface="Times New Roman" pitchFamily="18" charset="0"/>
              </a:rPr>
              <a:t>ECONOMY OF CHANDIGARH </a:t>
            </a:r>
          </a:p>
        </p:txBody>
      </p:sp>
      <p:sp>
        <p:nvSpPr>
          <p:cNvPr id="5" name="Content Placeholder 2">
            <a:extLst>
              <a:ext uri="{FF2B5EF4-FFF2-40B4-BE49-F238E27FC236}">
                <a16:creationId xmlns:a16="http://schemas.microsoft.com/office/drawing/2014/main" xmlns="" id="{39529BAE-DCE7-463E-88BB-3090F9E6ADFB}"/>
              </a:ext>
            </a:extLst>
          </p:cNvPr>
          <p:cNvSpPr>
            <a:spLocks noGrp="1"/>
          </p:cNvSpPr>
          <p:nvPr>
            <p:ph idx="1"/>
          </p:nvPr>
        </p:nvSpPr>
        <p:spPr>
          <a:xfrm>
            <a:off x="76200" y="990600"/>
            <a:ext cx="8915400" cy="5715000"/>
          </a:xfrm>
        </p:spPr>
        <p:txBody>
          <a:bodyPr>
            <a:normAutofit/>
          </a:bodyPr>
          <a:lstStyle/>
          <a:p>
            <a:pPr algn="just"/>
            <a:r>
              <a:rPr lang="en-US" sz="2400" dirty="0">
                <a:solidFill>
                  <a:schemeClr val="bg2">
                    <a:lumMod val="25000"/>
                  </a:schemeClr>
                </a:solidFill>
                <a:latin typeface="Times New Roman" panose="02020603050405020304" pitchFamily="18" charset="0"/>
                <a:cs typeface="Times New Roman" panose="02020603050405020304" pitchFamily="18" charset="0"/>
              </a:rPr>
              <a:t>Chandigarh has been rated as one of the "Wealthiest Towns" of India.</a:t>
            </a:r>
          </a:p>
          <a:p>
            <a:pPr algn="just"/>
            <a:r>
              <a:rPr lang="en-US" sz="2400" dirty="0">
                <a:solidFill>
                  <a:schemeClr val="bg2">
                    <a:lumMod val="25000"/>
                  </a:schemeClr>
                </a:solidFill>
                <a:latin typeface="Times New Roman" panose="02020603050405020304" pitchFamily="18" charset="0"/>
                <a:cs typeface="Times New Roman" panose="02020603050405020304" pitchFamily="18" charset="0"/>
              </a:rPr>
              <a:t>The </a:t>
            </a:r>
            <a:r>
              <a:rPr lang="en-US" sz="2400" u="sng" dirty="0">
                <a:solidFill>
                  <a:schemeClr val="bg2">
                    <a:lumMod val="25000"/>
                  </a:schemeClr>
                </a:solidFill>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xmlns="" val="tx"/>
                    </a:ext>
                  </a:extLst>
                </a:hlinkClick>
              </a:rPr>
              <a:t>Reserve Bank of India</a:t>
            </a:r>
            <a:r>
              <a:rPr lang="en-US" sz="2400" u="sng" dirty="0">
                <a:solidFill>
                  <a:schemeClr val="bg2">
                    <a:lumMod val="25000"/>
                  </a:schemeClr>
                </a:solidFill>
                <a:latin typeface="Times New Roman" panose="02020603050405020304" pitchFamily="18" charset="0"/>
                <a:cs typeface="Times New Roman" panose="02020603050405020304" pitchFamily="18" charset="0"/>
              </a:rPr>
              <a:t> </a:t>
            </a:r>
            <a:r>
              <a:rPr lang="en-US" sz="2400" dirty="0">
                <a:solidFill>
                  <a:schemeClr val="bg2">
                    <a:lumMod val="25000"/>
                  </a:schemeClr>
                </a:solidFill>
                <a:latin typeface="Times New Roman" panose="02020603050405020304" pitchFamily="18" charset="0"/>
                <a:cs typeface="Times New Roman" panose="02020603050405020304" pitchFamily="18" charset="0"/>
              </a:rPr>
              <a:t>ranked Chandigarh as the third-largest deposit centre and seventh largest credit centre nationwide as of June 2012. </a:t>
            </a:r>
          </a:p>
          <a:p>
            <a:pPr algn="just"/>
            <a:r>
              <a:rPr lang="en-US" sz="2400" dirty="0">
                <a:solidFill>
                  <a:schemeClr val="bg2">
                    <a:lumMod val="25000"/>
                  </a:schemeClr>
                </a:solidFill>
                <a:latin typeface="Times New Roman" panose="02020603050405020304" pitchFamily="18" charset="0"/>
                <a:cs typeface="Times New Roman" panose="02020603050405020304" pitchFamily="18" charset="0"/>
              </a:rPr>
              <a:t>With a per capita income of 99,262, Chandigarh is one of the richest cities in India.</a:t>
            </a:r>
          </a:p>
          <a:p>
            <a:pPr algn="just"/>
            <a:r>
              <a:rPr lang="en-US" sz="2400" dirty="0">
                <a:solidFill>
                  <a:schemeClr val="bg2">
                    <a:lumMod val="25000"/>
                  </a:schemeClr>
                </a:solidFill>
                <a:latin typeface="Times New Roman" panose="02020603050405020304" pitchFamily="18" charset="0"/>
                <a:cs typeface="Times New Roman" panose="02020603050405020304" pitchFamily="18" charset="0"/>
              </a:rPr>
              <a:t>Chandigarh's </a:t>
            </a:r>
            <a:r>
              <a:rPr lang="en-US" sz="2400" dirty="0">
                <a:solidFill>
                  <a:schemeClr val="bg2">
                    <a:lumMod val="25000"/>
                  </a:schemeClr>
                </a:solidFill>
                <a:latin typeface="Times New Roman" panose="02020603050405020304" pitchFamily="18" charset="0"/>
                <a:cs typeface="Times New Roman" panose="02020603050405020304" pitchFamily="18" charset="0"/>
                <a:hlinkClick r:id="rId4" tooltip="List of Indian states and union territories by GDP">
                  <a:extLst>
                    <a:ext uri="{A12FA001-AC4F-418D-AE19-62706E023703}">
                      <ahyp:hlinkClr xmlns:ahyp="http://schemas.microsoft.com/office/drawing/2018/hyperlinkcolor" xmlns="" val="tx"/>
                    </a:ext>
                  </a:extLst>
                </a:hlinkClick>
              </a:rPr>
              <a:t>gross state domestic product</a:t>
            </a:r>
            <a:r>
              <a:rPr lang="en-US" sz="2400" dirty="0">
                <a:solidFill>
                  <a:schemeClr val="bg2">
                    <a:lumMod val="25000"/>
                  </a:schemeClr>
                </a:solidFill>
                <a:latin typeface="Times New Roman" panose="02020603050405020304" pitchFamily="18" charset="0"/>
                <a:cs typeface="Times New Roman" panose="02020603050405020304" pitchFamily="18" charset="0"/>
              </a:rPr>
              <a:t> for 2014-15 is estimated at 0.29 lakh crore (US$4.3 billion) at current prices. </a:t>
            </a:r>
          </a:p>
          <a:p>
            <a:pPr algn="just"/>
            <a:r>
              <a:rPr lang="en-US" sz="2400" dirty="0">
                <a:solidFill>
                  <a:schemeClr val="bg2">
                    <a:lumMod val="25000"/>
                  </a:schemeClr>
                </a:solidFill>
                <a:latin typeface="Times New Roman" panose="02020603050405020304" pitchFamily="18" charset="0"/>
                <a:cs typeface="Times New Roman" panose="02020603050405020304" pitchFamily="18" charset="0"/>
              </a:rPr>
              <a:t>According to a 2014 survey, Chandigarh is ranked 4th in the top 50 cities identified globally as "emerging outsourcing and IT services destinations" ahead of cities like </a:t>
            </a:r>
            <a:r>
              <a:rPr lang="en-US" sz="2400" dirty="0">
                <a:solidFill>
                  <a:schemeClr val="bg2">
                    <a:lumMod val="25000"/>
                  </a:schemeClr>
                </a:solidFill>
                <a:latin typeface="Times New Roman" panose="02020603050405020304" pitchFamily="18" charset="0"/>
                <a:cs typeface="Times New Roman" panose="02020603050405020304" pitchFamily="18" charset="0"/>
                <a:hlinkClick r:id="rId5" tooltip="Beijing">
                  <a:extLst>
                    <a:ext uri="{A12FA001-AC4F-418D-AE19-62706E023703}">
                      <ahyp:hlinkClr xmlns:ahyp="http://schemas.microsoft.com/office/drawing/2018/hyperlinkcolor" xmlns="" val="tx"/>
                    </a:ext>
                  </a:extLst>
                </a:hlinkClick>
              </a:rPr>
              <a:t>Beijing</a:t>
            </a:r>
            <a:r>
              <a:rPr lang="en-US" sz="2400" dirty="0">
                <a:solidFill>
                  <a:schemeClr val="bg2">
                    <a:lumMod val="25000"/>
                  </a:schemeClr>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364163"/>
          </a:xfrm>
        </p:spPr>
        <p:txBody>
          <a:bodyPr>
            <a:normAutofit/>
          </a:bodyPr>
          <a:lstStyle/>
          <a:p>
            <a:pPr algn="ctr">
              <a:lnSpc>
                <a:spcPct val="150000"/>
              </a:lnSpc>
              <a:buNone/>
            </a:pPr>
            <a:r>
              <a:rPr lang="en-US" sz="2000" b="1" dirty="0">
                <a:latin typeface="Times New Roman" pitchFamily="18" charset="0"/>
                <a:cs typeface="Times New Roman" pitchFamily="18" charset="0"/>
              </a:rPr>
              <a:t>	</a:t>
            </a:r>
            <a:r>
              <a:rPr lang="en-US" sz="2800" b="1" dirty="0">
                <a:latin typeface="Times New Roman" pitchFamily="18" charset="0"/>
                <a:cs typeface="Times New Roman" pitchFamily="18" charset="0"/>
              </a:rPr>
              <a:t>EDUCATIONAL HUB</a:t>
            </a:r>
            <a:r>
              <a:rPr lang="en-US" sz="2000" b="1" dirty="0">
                <a:latin typeface="Times New Roman" pitchFamily="18" charset="0"/>
                <a:cs typeface="Times New Roman" pitchFamily="18" charset="0"/>
              </a:rPr>
              <a:t> </a:t>
            </a:r>
          </a:p>
          <a:p>
            <a:pPr>
              <a:lnSpc>
                <a:spcPct val="150000"/>
              </a:lnSpc>
            </a:pPr>
            <a:r>
              <a:rPr lang="en-US" sz="2000" b="1" dirty="0">
                <a:latin typeface="Times New Roman" pitchFamily="18" charset="0"/>
                <a:cs typeface="Times New Roman" pitchFamily="18" charset="0"/>
              </a:rPr>
              <a:t> </a:t>
            </a:r>
            <a:r>
              <a:rPr lang="en-US" sz="2000" dirty="0">
                <a:latin typeface="Times New Roman" pitchFamily="18" charset="0"/>
                <a:cs typeface="Times New Roman" pitchFamily="18" charset="0"/>
              </a:rPr>
              <a:t>The most important educational hubs of this territory are: </a:t>
            </a:r>
          </a:p>
          <a:p>
            <a:pPr>
              <a:lnSpc>
                <a:spcPct val="150000"/>
              </a:lnSpc>
            </a:pPr>
            <a:endParaRPr lang="en-US" sz="2000" dirty="0">
              <a:latin typeface="Times New Roman" pitchFamily="18" charset="0"/>
              <a:cs typeface="Times New Roman" pitchFamily="18" charset="0"/>
            </a:endParaRPr>
          </a:p>
        </p:txBody>
      </p:sp>
      <p:pic>
        <p:nvPicPr>
          <p:cNvPr id="80898" name="Picture 2" descr="http://im.rediff.com/getahead/2013/oct/14panjab-university4.jpg"/>
          <p:cNvPicPr>
            <a:picLocks noChangeAspect="1" noChangeArrowheads="1"/>
          </p:cNvPicPr>
          <p:nvPr/>
        </p:nvPicPr>
        <p:blipFill>
          <a:blip r:embed="rId2"/>
          <a:srcRect/>
          <a:stretch>
            <a:fillRect/>
          </a:stretch>
        </p:blipFill>
        <p:spPr bwMode="auto">
          <a:xfrm>
            <a:off x="4419600" y="1600200"/>
            <a:ext cx="2647950" cy="1791439"/>
          </a:xfrm>
          <a:prstGeom prst="rect">
            <a:avLst/>
          </a:prstGeom>
          <a:noFill/>
        </p:spPr>
      </p:pic>
      <p:sp>
        <p:nvSpPr>
          <p:cNvPr id="5" name="Rectangle 4"/>
          <p:cNvSpPr/>
          <p:nvPr/>
        </p:nvSpPr>
        <p:spPr>
          <a:xfrm>
            <a:off x="152400" y="2192179"/>
            <a:ext cx="4114800" cy="4059060"/>
          </a:xfrm>
          <a:prstGeom prst="rect">
            <a:avLst/>
          </a:prstGeom>
        </p:spPr>
        <p:txBody>
          <a:bodyPr wrap="square">
            <a:spAutoFit/>
          </a:bodyPr>
          <a:lstStyle/>
          <a:p>
            <a:pPr marL="457200" indent="-457200">
              <a:lnSpc>
                <a:spcPct val="150000"/>
              </a:lnSpc>
              <a:buFont typeface="+mj-lt"/>
              <a:buAutoNum type="arabicPeriod"/>
            </a:pPr>
            <a:r>
              <a:rPr lang="en-US" dirty="0">
                <a:latin typeface="Times New Roman" pitchFamily="18" charset="0"/>
                <a:cs typeface="Times New Roman" pitchFamily="18" charset="0"/>
              </a:rPr>
              <a:t> Panjab University </a:t>
            </a:r>
          </a:p>
          <a:p>
            <a:pPr marL="457200" indent="-457200">
              <a:lnSpc>
                <a:spcPct val="150000"/>
              </a:lnSpc>
              <a:buFont typeface="+mj-lt"/>
              <a:buAutoNum type="arabicPeriod"/>
            </a:pPr>
            <a:endParaRPr lang="en-US" dirty="0">
              <a:latin typeface="Times New Roman" pitchFamily="18" charset="0"/>
              <a:cs typeface="Times New Roman" pitchFamily="18" charset="0"/>
            </a:endParaRPr>
          </a:p>
          <a:p>
            <a:pPr marL="457200" indent="-457200">
              <a:lnSpc>
                <a:spcPct val="150000"/>
              </a:lnSpc>
              <a:buFont typeface="+mj-lt"/>
              <a:buAutoNum type="arabicPeriod"/>
            </a:pPr>
            <a:r>
              <a:rPr lang="en-US" dirty="0">
                <a:latin typeface="Times New Roman" pitchFamily="18" charset="0"/>
                <a:cs typeface="Times New Roman" pitchFamily="18" charset="0"/>
              </a:rPr>
              <a:t> PEC University of Technology </a:t>
            </a:r>
          </a:p>
          <a:p>
            <a:pPr marL="457200" indent="-457200">
              <a:lnSpc>
                <a:spcPct val="150000"/>
              </a:lnSpc>
              <a:buFont typeface="+mj-lt"/>
              <a:buAutoNum type="arabicPeriod"/>
            </a:pPr>
            <a:endParaRPr lang="en-US" dirty="0">
              <a:latin typeface="Times New Roman" pitchFamily="18" charset="0"/>
              <a:cs typeface="Times New Roman" pitchFamily="18" charset="0"/>
            </a:endParaRPr>
          </a:p>
          <a:p>
            <a:pPr marL="457200" indent="-457200">
              <a:buFont typeface="+mj-lt"/>
              <a:buAutoNum type="arabicPeriod"/>
            </a:pPr>
            <a:r>
              <a:rPr lang="en-US" dirty="0">
                <a:latin typeface="Times New Roman" pitchFamily="18" charset="0"/>
                <a:cs typeface="Times New Roman" pitchFamily="18" charset="0"/>
              </a:rPr>
              <a:t> Postgraduate Institute of Medical Education and Research Chandigarh.</a:t>
            </a:r>
          </a:p>
          <a:p>
            <a:pPr marL="457200" indent="-457200">
              <a:lnSpc>
                <a:spcPct val="150000"/>
              </a:lnSpc>
              <a:buFont typeface="+mj-lt"/>
              <a:buAutoNum type="arabicPeriod"/>
            </a:pPr>
            <a:endParaRPr lang="en-US" dirty="0">
              <a:latin typeface="Times New Roman" pitchFamily="18" charset="0"/>
              <a:cs typeface="Times New Roman" pitchFamily="18" charset="0"/>
            </a:endParaRPr>
          </a:p>
          <a:p>
            <a:pPr marL="457200" indent="-457200">
              <a:buFont typeface="+mj-lt"/>
              <a:buAutoNum type="arabicPeriod"/>
            </a:pPr>
            <a:r>
              <a:rPr lang="en-US" dirty="0">
                <a:latin typeface="Times New Roman" pitchFamily="18" charset="0"/>
                <a:cs typeface="Times New Roman" pitchFamily="18" charset="0"/>
              </a:rPr>
              <a:t> National Institute of Pharmaceutical Education and Research </a:t>
            </a:r>
          </a:p>
          <a:p>
            <a:pPr marL="457200" indent="-457200">
              <a:lnSpc>
                <a:spcPct val="150000"/>
              </a:lnSpc>
              <a:buFont typeface="+mj-lt"/>
              <a:buAutoNum type="arabicPeriod"/>
            </a:pPr>
            <a:endParaRPr lang="en-US" dirty="0">
              <a:latin typeface="Times New Roman" pitchFamily="18" charset="0"/>
              <a:cs typeface="Times New Roman" pitchFamily="18" charset="0"/>
            </a:endParaRPr>
          </a:p>
          <a:p>
            <a:pPr marL="457200" indent="-457200">
              <a:lnSpc>
                <a:spcPct val="150000"/>
              </a:lnSpc>
              <a:buFont typeface="+mj-lt"/>
              <a:buAutoNum type="arabicPeriod"/>
            </a:pPr>
            <a:r>
              <a:rPr lang="en-US" dirty="0">
                <a:latin typeface="Times New Roman" pitchFamily="18" charset="0"/>
                <a:cs typeface="Times New Roman" pitchFamily="18" charset="0"/>
              </a:rPr>
              <a:t> Colleges in Chandigarh </a:t>
            </a:r>
          </a:p>
        </p:txBody>
      </p:sp>
      <p:pic>
        <p:nvPicPr>
          <p:cNvPr id="80900" name="Picture 4" descr="Proposal to convert PEC into IIT gets Rs100 crore boost | Chandigarh News -  Times of India"/>
          <p:cNvPicPr>
            <a:picLocks noChangeAspect="1" noChangeArrowheads="1"/>
          </p:cNvPicPr>
          <p:nvPr/>
        </p:nvPicPr>
        <p:blipFill>
          <a:blip r:embed="rId3"/>
          <a:srcRect/>
          <a:stretch>
            <a:fillRect/>
          </a:stretch>
        </p:blipFill>
        <p:spPr bwMode="auto">
          <a:xfrm>
            <a:off x="6629400" y="2814693"/>
            <a:ext cx="2286000" cy="1791439"/>
          </a:xfrm>
          <a:prstGeom prst="rect">
            <a:avLst/>
          </a:prstGeom>
          <a:noFill/>
        </p:spPr>
      </p:pic>
      <p:pic>
        <p:nvPicPr>
          <p:cNvPr id="80902" name="Picture 6" descr="https://www.medifee.com/offers/thyrocare/img/pgimer.jpg"/>
          <p:cNvPicPr>
            <a:picLocks noChangeAspect="1" noChangeArrowheads="1"/>
          </p:cNvPicPr>
          <p:nvPr/>
        </p:nvPicPr>
        <p:blipFill>
          <a:blip r:embed="rId4"/>
          <a:srcRect/>
          <a:stretch>
            <a:fillRect/>
          </a:stretch>
        </p:blipFill>
        <p:spPr bwMode="auto">
          <a:xfrm>
            <a:off x="4428931" y="3657600"/>
            <a:ext cx="2095500" cy="1450434"/>
          </a:xfrm>
          <a:prstGeom prst="rect">
            <a:avLst/>
          </a:prstGeom>
          <a:noFill/>
        </p:spPr>
      </p:pic>
      <p:pic>
        <p:nvPicPr>
          <p:cNvPr id="80904" name="Picture 8" descr="Shortage of staff hinders NIPER growth, says parliamentary standing panel  report | Cities News,The Indian Express"/>
          <p:cNvPicPr>
            <a:picLocks noChangeAspect="1" noChangeArrowheads="1"/>
          </p:cNvPicPr>
          <p:nvPr/>
        </p:nvPicPr>
        <p:blipFill>
          <a:blip r:embed="rId5"/>
          <a:srcRect/>
          <a:stretch>
            <a:fillRect/>
          </a:stretch>
        </p:blipFill>
        <p:spPr bwMode="auto">
          <a:xfrm>
            <a:off x="6400800" y="4724400"/>
            <a:ext cx="2276475" cy="1265708"/>
          </a:xfrm>
          <a:prstGeom prst="rect">
            <a:avLst/>
          </a:prstGeom>
          <a:noFill/>
        </p:spPr>
      </p:pic>
      <p:pic>
        <p:nvPicPr>
          <p:cNvPr id="80906" name="Picture 10" descr="https://images.static-collegedunia.com/public/college_data/images/campusimage/1425976072CM83530.JPG"/>
          <p:cNvPicPr>
            <a:picLocks noChangeAspect="1" noChangeArrowheads="1"/>
          </p:cNvPicPr>
          <p:nvPr/>
        </p:nvPicPr>
        <p:blipFill>
          <a:blip r:embed="rId6"/>
          <a:srcRect/>
          <a:stretch>
            <a:fillRect/>
          </a:stretch>
        </p:blipFill>
        <p:spPr bwMode="auto">
          <a:xfrm>
            <a:off x="4495800" y="5373995"/>
            <a:ext cx="1781175" cy="1484005"/>
          </a:xfrm>
          <a:prstGeom prst="rect">
            <a:avLst/>
          </a:prstGeom>
          <a:noFill/>
        </p:spPr>
      </p:pic>
      <p:pic>
        <p:nvPicPr>
          <p:cNvPr id="80908" name="Picture 12" descr="Post Graduate Government College for Girls, Chandigarh: Get 2020 admission,  fees, courses, rankings and more details"/>
          <p:cNvPicPr>
            <a:picLocks noChangeAspect="1" noChangeArrowheads="1"/>
          </p:cNvPicPr>
          <p:nvPr/>
        </p:nvPicPr>
        <p:blipFill>
          <a:blip r:embed="rId7"/>
          <a:srcRect/>
          <a:stretch>
            <a:fillRect/>
          </a:stretch>
        </p:blipFill>
        <p:spPr bwMode="auto">
          <a:xfrm>
            <a:off x="6019801" y="5668964"/>
            <a:ext cx="1447800" cy="1206690"/>
          </a:xfrm>
          <a:prstGeom prst="rect">
            <a:avLst/>
          </a:prstGeom>
          <a:noFill/>
        </p:spPr>
      </p:pic>
      <p:pic>
        <p:nvPicPr>
          <p:cNvPr id="80910" name="Picture 14" descr="MCM DAV College, Sec 36, Chandigarh (Courses, Fees, Admission &amp; Hostel  Details)"/>
          <p:cNvPicPr>
            <a:picLocks noChangeAspect="1" noChangeArrowheads="1"/>
          </p:cNvPicPr>
          <p:nvPr/>
        </p:nvPicPr>
        <p:blipFill>
          <a:blip r:embed="rId8" cstate="print"/>
          <a:srcRect/>
          <a:stretch>
            <a:fillRect/>
          </a:stretch>
        </p:blipFill>
        <p:spPr bwMode="auto">
          <a:xfrm>
            <a:off x="7391400" y="5787232"/>
            <a:ext cx="1600200" cy="1056482"/>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2800" b="1" dirty="0">
                <a:latin typeface="Times New Roman" pitchFamily="18" charset="0"/>
                <a:cs typeface="Times New Roman" pitchFamily="18" charset="0"/>
              </a:rPr>
              <a:t>EDUCATIONAL INSTITUTIONS </a:t>
            </a:r>
          </a:p>
        </p:txBody>
      </p:sp>
      <p:sp>
        <p:nvSpPr>
          <p:cNvPr id="3" name="Content Placeholder 2"/>
          <p:cNvSpPr>
            <a:spLocks noGrp="1"/>
          </p:cNvSpPr>
          <p:nvPr>
            <p:ph idx="1"/>
          </p:nvPr>
        </p:nvSpPr>
        <p:spPr>
          <a:xfrm>
            <a:off x="228600" y="1295400"/>
            <a:ext cx="8686800" cy="4800600"/>
          </a:xfrm>
        </p:spPr>
        <p:txBody>
          <a:bodyPr>
            <a:normAutofit/>
          </a:bodyPr>
          <a:lstStyle/>
          <a:p>
            <a:pPr algn="just">
              <a:lnSpc>
                <a:spcPct val="150000"/>
              </a:lnSpc>
            </a:pPr>
            <a:r>
              <a:rPr lang="en-US" sz="2000" b="1" dirty="0">
                <a:latin typeface="Times New Roman" pitchFamily="18" charset="0"/>
                <a:cs typeface="Times New Roman" pitchFamily="18" charset="0"/>
              </a:rPr>
              <a:t>THE PANJAB UNIVERSITY </a:t>
            </a:r>
            <a:r>
              <a:rPr lang="en-US" sz="2000" dirty="0">
                <a:latin typeface="Times New Roman" pitchFamily="18" charset="0"/>
                <a:cs typeface="Times New Roman" pitchFamily="18" charset="0"/>
              </a:rPr>
              <a:t>(previously named University of the Punjab) was founded in 1882 at Lahore as the fourth teaching and affiliating University on the Indian Subcontinent under British rule. After partition and initial dislocation, the University shifted to Chandigarh in 1956. </a:t>
            </a:r>
          </a:p>
          <a:p>
            <a:pPr algn="just">
              <a:lnSpc>
                <a:spcPct val="150000"/>
              </a:lnSpc>
            </a:pPr>
            <a:r>
              <a:rPr lang="en-US" sz="2000" dirty="0">
                <a:solidFill>
                  <a:srgbClr val="000000"/>
                </a:solidFill>
                <a:latin typeface="Times New Roman" panose="02020603050405020304" pitchFamily="18" charset="0"/>
                <a:cs typeface="Times New Roman" panose="02020603050405020304" pitchFamily="18" charset="0"/>
              </a:rPr>
              <a:t>A</a:t>
            </a:r>
            <a:r>
              <a:rPr lang="en-US" sz="2000" b="0" i="0" dirty="0">
                <a:solidFill>
                  <a:srgbClr val="000000"/>
                </a:solidFill>
                <a:effectLst/>
                <a:latin typeface="Times New Roman" panose="02020603050405020304" pitchFamily="18" charset="0"/>
                <a:cs typeface="Times New Roman" panose="02020603050405020304" pitchFamily="18" charset="0"/>
              </a:rPr>
              <a:t> beautiful red sandstone campus was designed for the Panjab University by Pierre </a:t>
            </a:r>
            <a:r>
              <a:rPr lang="en-US" sz="2000" b="0" i="0" dirty="0" err="1">
                <a:solidFill>
                  <a:srgbClr val="000000"/>
                </a:solidFill>
                <a:effectLst/>
                <a:latin typeface="Times New Roman" panose="02020603050405020304" pitchFamily="18" charset="0"/>
                <a:cs typeface="Times New Roman" panose="02020603050405020304" pitchFamily="18" charset="0"/>
              </a:rPr>
              <a:t>Jeanneret</a:t>
            </a:r>
            <a:r>
              <a:rPr lang="en-US" sz="2000" b="0" i="0" dirty="0">
                <a:solidFill>
                  <a:srgbClr val="000000"/>
                </a:solidFill>
                <a:effectLst/>
                <a:latin typeface="Times New Roman" panose="02020603050405020304" pitchFamily="18" charset="0"/>
                <a:cs typeface="Times New Roman" panose="02020603050405020304" pitchFamily="18" charset="0"/>
              </a:rPr>
              <a:t> under the general guidance of Le Corbusier. </a:t>
            </a:r>
          </a:p>
          <a:p>
            <a:pPr algn="just">
              <a:lnSpc>
                <a:spcPct val="150000"/>
              </a:lnSpc>
            </a:pPr>
            <a:r>
              <a:rPr lang="en-US" sz="2000" b="0" i="0" dirty="0">
                <a:solidFill>
                  <a:srgbClr val="000000"/>
                </a:solidFill>
                <a:effectLst/>
                <a:latin typeface="Times New Roman" panose="02020603050405020304" pitchFamily="18" charset="0"/>
                <a:cs typeface="Times New Roman" panose="02020603050405020304" pitchFamily="18" charset="0"/>
              </a:rPr>
              <a:t>University campus is spread over an area of 550 acres (2.2 km2) in sectors 14 and 25 of the city of Chandigarh.</a:t>
            </a:r>
          </a:p>
          <a:p>
            <a:pPr algn="just">
              <a:lnSpc>
                <a:spcPct val="150000"/>
              </a:lnSpc>
            </a:pPr>
            <a:endParaRPr lang="en-US" sz="2000" b="0" i="0" dirty="0">
              <a:solidFill>
                <a:srgbClr val="000000"/>
              </a:solidFill>
              <a:effectLst/>
              <a:latin typeface="Times New Roman" panose="02020603050405020304" pitchFamily="18" charset="0"/>
              <a:cs typeface="Times New Roman" panose="02020603050405020304"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E4210CE3-7F95-4E1C-9129-90525467F543}"/>
              </a:ext>
            </a:extLst>
          </p:cNvPr>
          <p:cNvSpPr txBox="1"/>
          <p:nvPr/>
        </p:nvSpPr>
        <p:spPr>
          <a:xfrm>
            <a:off x="685801" y="609601"/>
            <a:ext cx="8001000" cy="6001643"/>
          </a:xfrm>
          <a:prstGeom prst="rect">
            <a:avLst/>
          </a:prstGeom>
          <a:noFill/>
        </p:spPr>
        <p:txBody>
          <a:bodyPr wrap="square">
            <a:spAutoFit/>
          </a:bodyPr>
          <a:lstStyle/>
          <a:p>
            <a:pPr algn="just">
              <a:lnSpc>
                <a:spcPct val="150000"/>
              </a:lnSpc>
              <a:buFont typeface="Arial" panose="020B0604020202020204" pitchFamily="34" charset="0"/>
              <a:buChar char="•"/>
            </a:pPr>
            <a:r>
              <a:rPr lang="en-US" sz="2000" b="0" i="0" dirty="0">
                <a:solidFill>
                  <a:srgbClr val="000000"/>
                </a:solidFill>
                <a:effectLst/>
                <a:latin typeface="Times New Roman" panose="02020603050405020304" pitchFamily="18" charset="0"/>
                <a:cs typeface="Times New Roman" panose="02020603050405020304" pitchFamily="18" charset="0"/>
              </a:rPr>
              <a:t>University has 78 teaching and research departments and 15 Centers/Chairs for teaching and research at the main campus located at Chandigarh.</a:t>
            </a:r>
          </a:p>
          <a:p>
            <a:pPr algn="just">
              <a:lnSpc>
                <a:spcPct val="150000"/>
              </a:lnSpc>
              <a:buFont typeface="Arial" panose="020B0604020202020204" pitchFamily="34" charset="0"/>
              <a:buChar char="•"/>
            </a:pPr>
            <a:r>
              <a:rPr lang="en-US" sz="2000" b="0" i="0" dirty="0">
                <a:solidFill>
                  <a:srgbClr val="000000"/>
                </a:solidFill>
                <a:effectLst/>
                <a:latin typeface="Times New Roman" panose="02020603050405020304" pitchFamily="18" charset="0"/>
                <a:cs typeface="Times New Roman" panose="02020603050405020304" pitchFamily="18" charset="0"/>
              </a:rPr>
              <a:t>University has 188 affiliated colleges spread over Punjab and having one rural Regional Centre at </a:t>
            </a:r>
            <a:r>
              <a:rPr lang="en-US" sz="2000" b="0" i="0" dirty="0" err="1">
                <a:solidFill>
                  <a:srgbClr val="000000"/>
                </a:solidFill>
                <a:effectLst/>
                <a:latin typeface="Times New Roman" panose="02020603050405020304" pitchFamily="18" charset="0"/>
                <a:cs typeface="Times New Roman" panose="02020603050405020304" pitchFamily="18" charset="0"/>
              </a:rPr>
              <a:t>Kauni</a:t>
            </a:r>
            <a:r>
              <a:rPr lang="en-US" sz="2000" b="0" i="0" dirty="0">
                <a:solidFill>
                  <a:srgbClr val="000000"/>
                </a:solidFill>
                <a:effectLst/>
                <a:latin typeface="Times New Roman" panose="02020603050405020304" pitchFamily="18" charset="0"/>
                <a:cs typeface="Times New Roman" panose="02020603050405020304" pitchFamily="18" charset="0"/>
              </a:rPr>
              <a:t>, and 3 Regional </a:t>
            </a:r>
            <a:r>
              <a:rPr lang="en-US" sz="2000" b="0" i="0" dirty="0" err="1">
                <a:solidFill>
                  <a:srgbClr val="000000"/>
                </a:solidFill>
                <a:effectLst/>
                <a:latin typeface="Times New Roman" panose="02020603050405020304" pitchFamily="18" charset="0"/>
                <a:cs typeface="Times New Roman" panose="02020603050405020304" pitchFamily="18" charset="0"/>
              </a:rPr>
              <a:t>Centres</a:t>
            </a:r>
            <a:r>
              <a:rPr lang="en-US" sz="2000" b="0" i="0" dirty="0">
                <a:solidFill>
                  <a:srgbClr val="000000"/>
                </a:solidFill>
                <a:effectLst/>
                <a:latin typeface="Times New Roman" panose="02020603050405020304" pitchFamily="18" charset="0"/>
                <a:cs typeface="Times New Roman" panose="02020603050405020304" pitchFamily="18" charset="0"/>
              </a:rPr>
              <a:t> at Muktsar, Ludhiana and Hoshiarpur.</a:t>
            </a:r>
          </a:p>
          <a:p>
            <a:pPr algn="just">
              <a:lnSpc>
                <a:spcPct val="150000"/>
              </a:lnSpc>
              <a:buFont typeface="Arial" panose="020B0604020202020204" pitchFamily="34" charset="0"/>
              <a:buChar char="•"/>
            </a:pPr>
            <a:r>
              <a:rPr lang="en-US" sz="2000" b="0" i="0" dirty="0">
                <a:solidFill>
                  <a:srgbClr val="000000"/>
                </a:solidFill>
                <a:effectLst/>
                <a:latin typeface="Times New Roman" panose="02020603050405020304" pitchFamily="18" charset="0"/>
                <a:cs typeface="Times New Roman" panose="02020603050405020304" pitchFamily="18" charset="0"/>
              </a:rPr>
              <a:t>University has 6 Constituent Colleges located at </a:t>
            </a:r>
            <a:r>
              <a:rPr lang="en-US" sz="2000" b="0" i="0" dirty="0" err="1">
                <a:solidFill>
                  <a:srgbClr val="000000"/>
                </a:solidFill>
                <a:effectLst/>
                <a:latin typeface="Times New Roman" panose="02020603050405020304" pitchFamily="18" charset="0"/>
                <a:cs typeface="Times New Roman" panose="02020603050405020304" pitchFamily="18" charset="0"/>
              </a:rPr>
              <a:t>Sikhwala</a:t>
            </a:r>
            <a:r>
              <a:rPr lang="en-US" sz="2000" b="0" i="0" dirty="0">
                <a:solidFill>
                  <a:srgbClr val="000000"/>
                </a:solidFill>
                <a:effectLst/>
                <a:latin typeface="Times New Roman" panose="02020603050405020304" pitchFamily="18" charset="0"/>
                <a:cs typeface="Times New Roman" panose="02020603050405020304" pitchFamily="18" charset="0"/>
              </a:rPr>
              <a:t> (Sri Muktsar Sahib), </a:t>
            </a:r>
            <a:r>
              <a:rPr lang="en-US" sz="2000" b="0" i="0" dirty="0" err="1">
                <a:solidFill>
                  <a:srgbClr val="000000"/>
                </a:solidFill>
                <a:effectLst/>
                <a:latin typeface="Times New Roman" panose="02020603050405020304" pitchFamily="18" charset="0"/>
                <a:cs typeface="Times New Roman" panose="02020603050405020304" pitchFamily="18" charset="0"/>
              </a:rPr>
              <a:t>Balachaur</a:t>
            </a:r>
            <a:r>
              <a:rPr lang="en-US" sz="2000" b="0" i="0" dirty="0">
                <a:solidFill>
                  <a:srgbClr val="000000"/>
                </a:solidFill>
                <a:effectLst/>
                <a:latin typeface="Times New Roman" panose="02020603050405020304" pitchFamily="18" charset="0"/>
                <a:cs typeface="Times New Roman" panose="02020603050405020304" pitchFamily="18" charset="0"/>
              </a:rPr>
              <a:t> (SBS Nagar), </a:t>
            </a:r>
            <a:r>
              <a:rPr lang="en-US" sz="2000" b="0" i="0" dirty="0" err="1">
                <a:solidFill>
                  <a:srgbClr val="000000"/>
                </a:solidFill>
                <a:effectLst/>
                <a:latin typeface="Times New Roman" panose="02020603050405020304" pitchFamily="18" charset="0"/>
                <a:cs typeface="Times New Roman" panose="02020603050405020304" pitchFamily="18" charset="0"/>
              </a:rPr>
              <a:t>Nihalsingh</a:t>
            </a:r>
            <a:r>
              <a:rPr lang="en-US" sz="2000" b="0" i="0" dirty="0">
                <a:solidFill>
                  <a:srgbClr val="000000"/>
                </a:solidFill>
                <a:effectLst/>
                <a:latin typeface="Times New Roman" panose="02020603050405020304" pitchFamily="18" charset="0"/>
                <a:cs typeface="Times New Roman" panose="02020603050405020304" pitchFamily="18" charset="0"/>
              </a:rPr>
              <a:t> Wala (</a:t>
            </a:r>
            <a:r>
              <a:rPr lang="en-US" sz="2000" b="0" i="0" dirty="0" err="1">
                <a:solidFill>
                  <a:srgbClr val="000000"/>
                </a:solidFill>
                <a:effectLst/>
                <a:latin typeface="Times New Roman" panose="02020603050405020304" pitchFamily="18" charset="0"/>
                <a:cs typeface="Times New Roman" panose="02020603050405020304" pitchFamily="18" charset="0"/>
              </a:rPr>
              <a:t>Moga</a:t>
            </a:r>
            <a:r>
              <a:rPr lang="en-US" sz="2000" b="0" i="0" dirty="0">
                <a:solidFill>
                  <a:srgbClr val="000000"/>
                </a:solidFill>
                <a:effectLst/>
                <a:latin typeface="Times New Roman" panose="02020603050405020304" pitchFamily="18" charset="0"/>
                <a:cs typeface="Times New Roman" panose="02020603050405020304" pitchFamily="18" charset="0"/>
              </a:rPr>
              <a:t>), </a:t>
            </a:r>
            <a:r>
              <a:rPr lang="en-US" sz="2000" b="0" i="0" dirty="0" err="1">
                <a:solidFill>
                  <a:srgbClr val="000000"/>
                </a:solidFill>
                <a:effectLst/>
                <a:latin typeface="Times New Roman" panose="02020603050405020304" pitchFamily="18" charset="0"/>
                <a:cs typeface="Times New Roman" panose="02020603050405020304" pitchFamily="18" charset="0"/>
              </a:rPr>
              <a:t>Dharamkot</a:t>
            </a:r>
            <a:r>
              <a:rPr lang="en-US" sz="2000" b="0" i="0" dirty="0">
                <a:solidFill>
                  <a:srgbClr val="000000"/>
                </a:solidFill>
                <a:effectLst/>
                <a:latin typeface="Times New Roman" panose="02020603050405020304" pitchFamily="18" charset="0"/>
                <a:cs typeface="Times New Roman" panose="02020603050405020304" pitchFamily="18" charset="0"/>
              </a:rPr>
              <a:t> (</a:t>
            </a:r>
            <a:r>
              <a:rPr lang="en-US" sz="2000" b="0" i="0" dirty="0" err="1">
                <a:solidFill>
                  <a:srgbClr val="000000"/>
                </a:solidFill>
                <a:effectLst/>
                <a:latin typeface="Times New Roman" panose="02020603050405020304" pitchFamily="18" charset="0"/>
                <a:cs typeface="Times New Roman" panose="02020603050405020304" pitchFamily="18" charset="0"/>
              </a:rPr>
              <a:t>Moga</a:t>
            </a:r>
            <a:r>
              <a:rPr lang="en-US" sz="2000" b="0" i="0" dirty="0">
                <a:solidFill>
                  <a:srgbClr val="000000"/>
                </a:solidFill>
                <a:effectLst/>
                <a:latin typeface="Times New Roman" panose="02020603050405020304" pitchFamily="18" charset="0"/>
                <a:cs typeface="Times New Roman" panose="02020603050405020304" pitchFamily="18" charset="0"/>
              </a:rPr>
              <a:t>), </a:t>
            </a:r>
            <a:r>
              <a:rPr lang="en-US" sz="2000" b="0" i="0" dirty="0" err="1">
                <a:solidFill>
                  <a:srgbClr val="000000"/>
                </a:solidFill>
                <a:effectLst/>
                <a:latin typeface="Times New Roman" panose="02020603050405020304" pitchFamily="18" charset="0"/>
                <a:cs typeface="Times New Roman" panose="02020603050405020304" pitchFamily="18" charset="0"/>
              </a:rPr>
              <a:t>Mokham</a:t>
            </a:r>
            <a:r>
              <a:rPr lang="en-US" sz="2000" b="0" i="0" dirty="0">
                <a:solidFill>
                  <a:srgbClr val="000000"/>
                </a:solidFill>
                <a:effectLst/>
                <a:latin typeface="Times New Roman" panose="02020603050405020304" pitchFamily="18" charset="0"/>
                <a:cs typeface="Times New Roman" panose="02020603050405020304" pitchFamily="18" charset="0"/>
              </a:rPr>
              <a:t> Khan Wala (Ferozepur) and Guru </a:t>
            </a:r>
            <a:r>
              <a:rPr lang="en-US" sz="2000" b="0" i="0" dirty="0" err="1">
                <a:solidFill>
                  <a:srgbClr val="000000"/>
                </a:solidFill>
                <a:effectLst/>
                <a:latin typeface="Times New Roman" panose="02020603050405020304" pitchFamily="18" charset="0"/>
                <a:cs typeface="Times New Roman" panose="02020603050405020304" pitchFamily="18" charset="0"/>
              </a:rPr>
              <a:t>Harsahai</a:t>
            </a:r>
            <a:r>
              <a:rPr lang="en-US" sz="2000" b="0" i="0" dirty="0">
                <a:solidFill>
                  <a:srgbClr val="000000"/>
                </a:solidFill>
                <a:effectLst/>
                <a:latin typeface="Times New Roman" panose="02020603050405020304" pitchFamily="18" charset="0"/>
                <a:cs typeface="Times New Roman" panose="02020603050405020304" pitchFamily="18" charset="0"/>
              </a:rPr>
              <a:t> (Ferozepur).</a:t>
            </a:r>
          </a:p>
          <a:p>
            <a:pPr algn="just">
              <a:lnSpc>
                <a:spcPct val="150000"/>
              </a:lnSpc>
              <a:buFont typeface="Arial" panose="020B0604020202020204" pitchFamily="34" charset="0"/>
              <a:buChar char="•"/>
            </a:pPr>
            <a:r>
              <a:rPr lang="en-US" sz="2000" b="0" i="0" u="none" strike="noStrike" dirty="0">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Panjab University Community Radio Station - </a:t>
            </a:r>
            <a:r>
              <a:rPr lang="en-US" sz="2000" b="0" i="0" u="none" strike="noStrike" dirty="0" err="1">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Jyotirgamaya</a:t>
            </a:r>
            <a:r>
              <a:rPr lang="en-US" sz="2000" b="0" i="0" u="none" strike="noStrike" dirty="0">
                <a:effectLst/>
                <a:latin typeface="Times New Roman" panose="02020603050405020304" pitchFamily="18" charset="0"/>
                <a:cs typeface="Times New Roman" panose="02020603050405020304" pitchFamily="18" charset="0"/>
                <a:hlinkClick r:id="rId2">
                  <a:extLst>
                    <a:ext uri="{A12FA001-AC4F-418D-AE19-62706E023703}">
                      <ahyp:hlinkClr xmlns:ahyp="http://schemas.microsoft.com/office/drawing/2018/hyperlinkcolor" xmlns="" val="tx"/>
                    </a:ext>
                  </a:extLst>
                </a:hlinkClick>
              </a:rPr>
              <a:t>: 91.2 MHz</a:t>
            </a:r>
            <a:endParaRPr lang="en-US" sz="2000" b="0" i="0" u="none" strike="noStrike" dirty="0">
              <a:effectLst/>
              <a:latin typeface="Times New Roman" panose="02020603050405020304" pitchFamily="18" charset="0"/>
              <a:cs typeface="Times New Roman" panose="02020603050405020304" pitchFamily="18" charset="0"/>
            </a:endParaRPr>
          </a:p>
          <a:p>
            <a:pPr algn="just">
              <a:lnSpc>
                <a:spcPct val="150000"/>
              </a:lnSpc>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Pls visit Panjab University Official Site https://puchd.ac.in/</a:t>
            </a:r>
            <a:endParaRPr lang="en-US" sz="2000" b="0" i="0" dirty="0">
              <a:effectLst/>
              <a:latin typeface="Times New Roman" panose="02020603050405020304" pitchFamily="18" charset="0"/>
              <a:cs typeface="Times New Roman" panose="02020603050405020304" pitchFamily="18" charset="0"/>
            </a:endParaRPr>
          </a:p>
          <a:p>
            <a:pPr algn="just">
              <a:lnSpc>
                <a:spcPct val="150000"/>
              </a:lnSpc>
            </a:pPr>
            <a:r>
              <a:rPr lang="en-US" sz="2000" b="0" i="0" dirty="0">
                <a:solidFill>
                  <a:srgbClr val="000000"/>
                </a:solidFill>
                <a:effectLst/>
                <a:latin typeface="Times New Roman" panose="02020603050405020304" pitchFamily="18" charset="0"/>
                <a:cs typeface="Times New Roman" panose="02020603050405020304" pitchFamily="18" charset="0"/>
              </a:rPr>
              <a:t> </a:t>
            </a:r>
          </a:p>
          <a:p>
            <a:endParaRPr lang="en-US" dirty="0">
              <a:solidFill>
                <a:srgbClr val="000000"/>
              </a:solidFill>
              <a:latin typeface="Verdana" panose="020B0604030504040204" pitchFamily="34" charset="0"/>
            </a:endParaRPr>
          </a:p>
          <a:p>
            <a:endParaRPr lang="en-US" dirty="0">
              <a:solidFill>
                <a:srgbClr val="000000"/>
              </a:solidFill>
              <a:latin typeface="Verdana" panose="020B0604030504040204" pitchFamily="34" charset="0"/>
            </a:endParaRPr>
          </a:p>
          <a:p>
            <a:endParaRPr lang="en-IN"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un uni.jpg"/>
          <p:cNvPicPr>
            <a:picLocks noChangeAspect="1"/>
          </p:cNvPicPr>
          <p:nvPr/>
        </p:nvPicPr>
        <p:blipFill>
          <a:blip r:embed="rId2"/>
          <a:stretch>
            <a:fillRect/>
          </a:stretch>
        </p:blipFill>
        <p:spPr>
          <a:xfrm>
            <a:off x="76199" y="609600"/>
            <a:ext cx="4419600" cy="5143500"/>
          </a:xfrm>
          <a:prstGeom prst="rect">
            <a:avLst/>
          </a:prstGeom>
        </p:spPr>
      </p:pic>
      <p:pic>
        <p:nvPicPr>
          <p:cNvPr id="4" name="Picture 3" descr="uni.jpg">
            <a:extLst>
              <a:ext uri="{FF2B5EF4-FFF2-40B4-BE49-F238E27FC236}">
                <a16:creationId xmlns:a16="http://schemas.microsoft.com/office/drawing/2014/main" xmlns="" id="{C6279563-4DC4-41B9-93F7-27BECEB96495}"/>
              </a:ext>
            </a:extLst>
          </p:cNvPr>
          <p:cNvPicPr>
            <a:picLocks noChangeAspect="1"/>
          </p:cNvPicPr>
          <p:nvPr/>
        </p:nvPicPr>
        <p:blipFill>
          <a:blip r:embed="rId3"/>
          <a:stretch>
            <a:fillRect/>
          </a:stretch>
        </p:blipFill>
        <p:spPr>
          <a:xfrm>
            <a:off x="4648203" y="609600"/>
            <a:ext cx="4267200" cy="5029200"/>
          </a:xfrm>
          <a:prstGeom prst="rect">
            <a:avLst/>
          </a:prstGeom>
        </p:spPr>
      </p:pic>
      <p:sp>
        <p:nvSpPr>
          <p:cNvPr id="5" name="TextBox 4">
            <a:extLst>
              <a:ext uri="{FF2B5EF4-FFF2-40B4-BE49-F238E27FC236}">
                <a16:creationId xmlns:a16="http://schemas.microsoft.com/office/drawing/2014/main" xmlns="" id="{C2C76319-3119-4F55-AB8B-1CACA4ACABD3}"/>
              </a:ext>
            </a:extLst>
          </p:cNvPr>
          <p:cNvSpPr txBox="1"/>
          <p:nvPr/>
        </p:nvSpPr>
        <p:spPr>
          <a:xfrm>
            <a:off x="1295400" y="1104900"/>
            <a:ext cx="1752600" cy="400110"/>
          </a:xfrm>
          <a:prstGeom prst="rect">
            <a:avLst/>
          </a:prstGeom>
          <a:noFill/>
        </p:spPr>
        <p:txBody>
          <a:bodyPr wrap="square" rtlCol="0">
            <a:spAutoFit/>
          </a:bodyPr>
          <a:lstStyle/>
          <a:p>
            <a:r>
              <a:rPr lang="en-US" sz="2000" dirty="0"/>
              <a:t>Student Centre </a:t>
            </a:r>
            <a:endParaRPr lang="en-IN" sz="2000" dirty="0"/>
          </a:p>
        </p:txBody>
      </p:sp>
      <p:sp>
        <p:nvSpPr>
          <p:cNvPr id="6" name="TextBox 5">
            <a:extLst>
              <a:ext uri="{FF2B5EF4-FFF2-40B4-BE49-F238E27FC236}">
                <a16:creationId xmlns:a16="http://schemas.microsoft.com/office/drawing/2014/main" xmlns="" id="{D98527D3-1014-44FD-AA5D-E7054EA9359D}"/>
              </a:ext>
            </a:extLst>
          </p:cNvPr>
          <p:cNvSpPr txBox="1"/>
          <p:nvPr/>
        </p:nvSpPr>
        <p:spPr>
          <a:xfrm>
            <a:off x="4649758" y="666400"/>
            <a:ext cx="2895600" cy="646331"/>
          </a:xfrm>
          <a:prstGeom prst="rect">
            <a:avLst/>
          </a:prstGeom>
          <a:noFill/>
        </p:spPr>
        <p:txBody>
          <a:bodyPr wrap="square" rtlCol="0">
            <a:spAutoFit/>
          </a:bodyPr>
          <a:lstStyle/>
          <a:p>
            <a:r>
              <a:rPr lang="en-US" dirty="0"/>
              <a:t>Over View of Panjab University </a:t>
            </a:r>
            <a:endParaRPr lang="en-IN" dirty="0"/>
          </a:p>
        </p:txBody>
      </p:sp>
    </p:spTree>
    <p:extLst>
      <p:ext uri="{BB962C8B-B14F-4D97-AF65-F5344CB8AC3E}">
        <p14:creationId xmlns:p14="http://schemas.microsoft.com/office/powerpoint/2010/main" xmlns="" val="29798445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4525963"/>
          </a:xfrm>
        </p:spPr>
        <p:txBody>
          <a:bodyPr>
            <a:normAutofit/>
          </a:bodyPr>
          <a:lstStyle/>
          <a:p>
            <a:pPr algn="just">
              <a:lnSpc>
                <a:spcPct val="150000"/>
              </a:lnSpc>
            </a:pPr>
            <a:r>
              <a:rPr lang="en-US" sz="2000" b="1" dirty="0">
                <a:latin typeface="Times New Roman" pitchFamily="18" charset="0"/>
                <a:cs typeface="Times New Roman" pitchFamily="18" charset="0"/>
              </a:rPr>
              <a:t>DEGREE COLLEGES</a:t>
            </a:r>
          </a:p>
          <a:p>
            <a:pPr algn="just">
              <a:lnSpc>
                <a:spcPct val="150000"/>
              </a:lnSpc>
            </a:pPr>
            <a:r>
              <a:rPr lang="en-US" sz="2000" dirty="0">
                <a:latin typeface="Times New Roman" pitchFamily="18" charset="0"/>
                <a:cs typeface="Times New Roman" pitchFamily="18" charset="0"/>
              </a:rPr>
              <a:t>There are number of degree colleges in sectors 10, 11, 26, 32, 36, 42, 45 and 46 including Government Home Science College, Post Graduate Government College, Sri Guru Gobind Singh College, GCG 42 etc. </a:t>
            </a:r>
          </a:p>
          <a:p>
            <a:pPr algn="just">
              <a:lnSpc>
                <a:spcPct val="150000"/>
              </a:lnSpc>
            </a:pPr>
            <a:r>
              <a:rPr kumimoji="0" lang="en-US" sz="20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The largest and the most daring experiment in modern urbanism has become the Mecca for architects from all over the world. Chandigarh College of Architecture (CCA) established as an integral part of the great Chandigarh Experiment</a:t>
            </a:r>
            <a:endParaRPr lang="en-US" sz="2400" dirty="0">
              <a:latin typeface="Times New Roman" pitchFamily="18" charset="0"/>
              <a:cs typeface="Times New Roman" pitchFamily="18" charset="0"/>
            </a:endParaRPr>
          </a:p>
          <a:p>
            <a:pPr algn="just">
              <a:lnSpc>
                <a:spcPct val="150000"/>
              </a:lnSpc>
            </a:pPr>
            <a:endParaRPr lang="en-US" sz="2000"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SHGB1\Desktop\4.PNG">
            <a:extLst>
              <a:ext uri="{FF2B5EF4-FFF2-40B4-BE49-F238E27FC236}">
                <a16:creationId xmlns:a16="http://schemas.microsoft.com/office/drawing/2014/main" xmlns="" id="{FB63EE26-A574-452B-BECC-898837015B7A}"/>
              </a:ext>
            </a:extLst>
          </p:cNvPr>
          <p:cNvPicPr>
            <a:picLocks noChangeAspect="1" noChangeArrowheads="1"/>
          </p:cNvPicPr>
          <p:nvPr/>
        </p:nvPicPr>
        <p:blipFill>
          <a:blip r:embed="rId2" cstate="print"/>
          <a:srcRect/>
          <a:stretch>
            <a:fillRect/>
          </a:stretch>
        </p:blipFill>
        <p:spPr bwMode="auto">
          <a:xfrm>
            <a:off x="-1" y="0"/>
            <a:ext cx="3262313" cy="2448724"/>
          </a:xfrm>
          <a:prstGeom prst="rect">
            <a:avLst/>
          </a:prstGeom>
          <a:noFill/>
        </p:spPr>
      </p:pic>
      <p:pic>
        <p:nvPicPr>
          <p:cNvPr id="3" name="Picture 2">
            <a:extLst>
              <a:ext uri="{FF2B5EF4-FFF2-40B4-BE49-F238E27FC236}">
                <a16:creationId xmlns:a16="http://schemas.microsoft.com/office/drawing/2014/main" xmlns="" id="{88D0B890-197C-4CF1-B505-CD2202A84D85}"/>
              </a:ext>
            </a:extLst>
          </p:cNvPr>
          <p:cNvPicPr>
            <a:picLocks noChangeAspect="1"/>
          </p:cNvPicPr>
          <p:nvPr/>
        </p:nvPicPr>
        <p:blipFill>
          <a:blip r:embed="rId3"/>
          <a:stretch>
            <a:fillRect/>
          </a:stretch>
        </p:blipFill>
        <p:spPr>
          <a:xfrm>
            <a:off x="3264112" y="4664"/>
            <a:ext cx="2752725" cy="2433735"/>
          </a:xfrm>
          <a:prstGeom prst="rect">
            <a:avLst/>
          </a:prstGeom>
        </p:spPr>
      </p:pic>
      <p:pic>
        <p:nvPicPr>
          <p:cNvPr id="4" name="Picture 3">
            <a:extLst>
              <a:ext uri="{FF2B5EF4-FFF2-40B4-BE49-F238E27FC236}">
                <a16:creationId xmlns:a16="http://schemas.microsoft.com/office/drawing/2014/main" xmlns="" id="{AAAA74B9-38B3-4474-9F98-3E0D0298FC07}"/>
              </a:ext>
            </a:extLst>
          </p:cNvPr>
          <p:cNvPicPr>
            <a:picLocks noChangeAspect="1"/>
          </p:cNvPicPr>
          <p:nvPr/>
        </p:nvPicPr>
        <p:blipFill>
          <a:blip r:embed="rId4"/>
          <a:stretch>
            <a:fillRect/>
          </a:stretch>
        </p:blipFill>
        <p:spPr>
          <a:xfrm>
            <a:off x="6016836" y="18661"/>
            <a:ext cx="3051885" cy="2466975"/>
          </a:xfrm>
          <a:prstGeom prst="rect">
            <a:avLst/>
          </a:prstGeom>
        </p:spPr>
      </p:pic>
      <p:pic>
        <p:nvPicPr>
          <p:cNvPr id="5" name="Picture 4">
            <a:extLst>
              <a:ext uri="{FF2B5EF4-FFF2-40B4-BE49-F238E27FC236}">
                <a16:creationId xmlns:a16="http://schemas.microsoft.com/office/drawing/2014/main" xmlns="" id="{A1D69526-E9A3-4119-9A2B-C81F32F68C4E}"/>
              </a:ext>
            </a:extLst>
          </p:cNvPr>
          <p:cNvPicPr>
            <a:picLocks noChangeAspect="1"/>
          </p:cNvPicPr>
          <p:nvPr/>
        </p:nvPicPr>
        <p:blipFill>
          <a:blip r:embed="rId5"/>
          <a:stretch>
            <a:fillRect/>
          </a:stretch>
        </p:blipFill>
        <p:spPr>
          <a:xfrm>
            <a:off x="3262312" y="2557462"/>
            <a:ext cx="2619375" cy="1743075"/>
          </a:xfrm>
          <a:prstGeom prst="rect">
            <a:avLst/>
          </a:prstGeom>
        </p:spPr>
      </p:pic>
      <p:pic>
        <p:nvPicPr>
          <p:cNvPr id="6" name="Picture 5">
            <a:extLst>
              <a:ext uri="{FF2B5EF4-FFF2-40B4-BE49-F238E27FC236}">
                <a16:creationId xmlns:a16="http://schemas.microsoft.com/office/drawing/2014/main" xmlns="" id="{0B4E2EDD-0613-43EF-A84E-12514A7D02EB}"/>
              </a:ext>
            </a:extLst>
          </p:cNvPr>
          <p:cNvPicPr>
            <a:picLocks noChangeAspect="1"/>
          </p:cNvPicPr>
          <p:nvPr/>
        </p:nvPicPr>
        <p:blipFill>
          <a:blip r:embed="rId6"/>
          <a:stretch>
            <a:fillRect/>
          </a:stretch>
        </p:blipFill>
        <p:spPr>
          <a:xfrm>
            <a:off x="2926313" y="4309967"/>
            <a:ext cx="2857500" cy="1600200"/>
          </a:xfrm>
          <a:prstGeom prst="rect">
            <a:avLst/>
          </a:prstGeom>
        </p:spPr>
      </p:pic>
      <p:pic>
        <p:nvPicPr>
          <p:cNvPr id="7" name="Picture 6">
            <a:extLst>
              <a:ext uri="{FF2B5EF4-FFF2-40B4-BE49-F238E27FC236}">
                <a16:creationId xmlns:a16="http://schemas.microsoft.com/office/drawing/2014/main" xmlns="" id="{3434DF76-8497-4541-B625-2E0A475C80CC}"/>
              </a:ext>
            </a:extLst>
          </p:cNvPr>
          <p:cNvPicPr>
            <a:picLocks noChangeAspect="1"/>
          </p:cNvPicPr>
          <p:nvPr/>
        </p:nvPicPr>
        <p:blipFill>
          <a:blip r:embed="rId7"/>
          <a:stretch>
            <a:fillRect/>
          </a:stretch>
        </p:blipFill>
        <p:spPr>
          <a:xfrm>
            <a:off x="75277" y="2485636"/>
            <a:ext cx="3173283" cy="1514475"/>
          </a:xfrm>
          <a:prstGeom prst="rect">
            <a:avLst/>
          </a:prstGeom>
        </p:spPr>
      </p:pic>
      <p:pic>
        <p:nvPicPr>
          <p:cNvPr id="8" name="Picture 7">
            <a:extLst>
              <a:ext uri="{FF2B5EF4-FFF2-40B4-BE49-F238E27FC236}">
                <a16:creationId xmlns:a16="http://schemas.microsoft.com/office/drawing/2014/main" xmlns="" id="{5054A14D-05ED-43E8-9272-1D08278A132A}"/>
              </a:ext>
            </a:extLst>
          </p:cNvPr>
          <p:cNvPicPr>
            <a:picLocks noChangeAspect="1"/>
          </p:cNvPicPr>
          <p:nvPr/>
        </p:nvPicPr>
        <p:blipFill>
          <a:blip r:embed="rId8"/>
          <a:stretch>
            <a:fillRect/>
          </a:stretch>
        </p:blipFill>
        <p:spPr>
          <a:xfrm>
            <a:off x="6039771" y="2480386"/>
            <a:ext cx="3027394" cy="1657350"/>
          </a:xfrm>
          <a:prstGeom prst="rect">
            <a:avLst/>
          </a:prstGeom>
        </p:spPr>
      </p:pic>
      <p:pic>
        <p:nvPicPr>
          <p:cNvPr id="9" name="Picture 8">
            <a:extLst>
              <a:ext uri="{FF2B5EF4-FFF2-40B4-BE49-F238E27FC236}">
                <a16:creationId xmlns:a16="http://schemas.microsoft.com/office/drawing/2014/main" xmlns="" id="{8875A325-652F-403D-BF82-9D75BA0AB01A}"/>
              </a:ext>
            </a:extLst>
          </p:cNvPr>
          <p:cNvPicPr>
            <a:picLocks noChangeAspect="1"/>
          </p:cNvPicPr>
          <p:nvPr/>
        </p:nvPicPr>
        <p:blipFill>
          <a:blip r:embed="rId9"/>
          <a:stretch>
            <a:fillRect/>
          </a:stretch>
        </p:blipFill>
        <p:spPr>
          <a:xfrm>
            <a:off x="58172" y="4053371"/>
            <a:ext cx="2857500" cy="1581150"/>
          </a:xfrm>
          <a:prstGeom prst="rect">
            <a:avLst/>
          </a:prstGeom>
        </p:spPr>
      </p:pic>
      <p:pic>
        <p:nvPicPr>
          <p:cNvPr id="10" name="Picture 9">
            <a:extLst>
              <a:ext uri="{FF2B5EF4-FFF2-40B4-BE49-F238E27FC236}">
                <a16:creationId xmlns:a16="http://schemas.microsoft.com/office/drawing/2014/main" xmlns="" id="{2B11212B-97B6-4BC9-A316-AD612BE370D2}"/>
              </a:ext>
            </a:extLst>
          </p:cNvPr>
          <p:cNvPicPr>
            <a:picLocks noChangeAspect="1"/>
          </p:cNvPicPr>
          <p:nvPr/>
        </p:nvPicPr>
        <p:blipFill>
          <a:blip r:embed="rId10"/>
          <a:stretch>
            <a:fillRect/>
          </a:stretch>
        </p:blipFill>
        <p:spPr>
          <a:xfrm>
            <a:off x="75277" y="5740269"/>
            <a:ext cx="2857500" cy="1028311"/>
          </a:xfrm>
          <a:prstGeom prst="rect">
            <a:avLst/>
          </a:prstGeom>
        </p:spPr>
      </p:pic>
      <p:pic>
        <p:nvPicPr>
          <p:cNvPr id="11" name="Picture 10">
            <a:extLst>
              <a:ext uri="{FF2B5EF4-FFF2-40B4-BE49-F238E27FC236}">
                <a16:creationId xmlns:a16="http://schemas.microsoft.com/office/drawing/2014/main" xmlns="" id="{33847EED-BD2A-4394-8ADE-8EDF22D14CEC}"/>
              </a:ext>
            </a:extLst>
          </p:cNvPr>
          <p:cNvPicPr>
            <a:picLocks noChangeAspect="1"/>
          </p:cNvPicPr>
          <p:nvPr/>
        </p:nvPicPr>
        <p:blipFill>
          <a:blip r:embed="rId11"/>
          <a:stretch>
            <a:fillRect/>
          </a:stretch>
        </p:blipFill>
        <p:spPr>
          <a:xfrm>
            <a:off x="7497632" y="4162275"/>
            <a:ext cx="1569533" cy="2602803"/>
          </a:xfrm>
          <a:prstGeom prst="rect">
            <a:avLst/>
          </a:prstGeom>
        </p:spPr>
      </p:pic>
      <p:pic>
        <p:nvPicPr>
          <p:cNvPr id="12" name="Picture 11">
            <a:extLst>
              <a:ext uri="{FF2B5EF4-FFF2-40B4-BE49-F238E27FC236}">
                <a16:creationId xmlns:a16="http://schemas.microsoft.com/office/drawing/2014/main" xmlns="" id="{21F887C3-C7AC-4744-A50E-C4BB1D51F053}"/>
              </a:ext>
            </a:extLst>
          </p:cNvPr>
          <p:cNvPicPr>
            <a:picLocks noChangeAspect="1"/>
          </p:cNvPicPr>
          <p:nvPr/>
        </p:nvPicPr>
        <p:blipFill>
          <a:blip r:embed="rId12"/>
          <a:stretch>
            <a:fillRect/>
          </a:stretch>
        </p:blipFill>
        <p:spPr>
          <a:xfrm>
            <a:off x="5856805" y="4162275"/>
            <a:ext cx="1569532" cy="2602803"/>
          </a:xfrm>
          <a:prstGeom prst="rect">
            <a:avLst/>
          </a:prstGeom>
        </p:spPr>
      </p:pic>
      <p:pic>
        <p:nvPicPr>
          <p:cNvPr id="13" name="Picture 12">
            <a:extLst>
              <a:ext uri="{FF2B5EF4-FFF2-40B4-BE49-F238E27FC236}">
                <a16:creationId xmlns:a16="http://schemas.microsoft.com/office/drawing/2014/main" xmlns="" id="{E2097D4F-F114-43C4-BAF2-C3B561AAE1AF}"/>
              </a:ext>
            </a:extLst>
          </p:cNvPr>
          <p:cNvPicPr>
            <a:picLocks noChangeAspect="1"/>
          </p:cNvPicPr>
          <p:nvPr/>
        </p:nvPicPr>
        <p:blipFill>
          <a:blip r:embed="rId13"/>
          <a:stretch>
            <a:fillRect/>
          </a:stretch>
        </p:blipFill>
        <p:spPr>
          <a:xfrm>
            <a:off x="2943417" y="5827161"/>
            <a:ext cx="2840395" cy="937918"/>
          </a:xfrm>
          <a:prstGeom prst="rect">
            <a:avLst/>
          </a:prstGeom>
        </p:spPr>
      </p:pic>
    </p:spTree>
    <p:extLst>
      <p:ext uri="{BB962C8B-B14F-4D97-AF65-F5344CB8AC3E}">
        <p14:creationId xmlns:p14="http://schemas.microsoft.com/office/powerpoint/2010/main" xmlns="" val="6310321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handigarh-College-of-Architecture-1.jpg"/>
          <p:cNvPicPr>
            <a:picLocks noChangeAspect="1"/>
          </p:cNvPicPr>
          <p:nvPr/>
        </p:nvPicPr>
        <p:blipFill>
          <a:blip r:embed="rId2"/>
          <a:stretch>
            <a:fillRect/>
          </a:stretch>
        </p:blipFill>
        <p:spPr>
          <a:xfrm>
            <a:off x="0" y="76200"/>
            <a:ext cx="4419600" cy="3557588"/>
          </a:xfrm>
          <a:prstGeom prst="rect">
            <a:avLst/>
          </a:prstGeom>
        </p:spPr>
      </p:pic>
      <p:pic>
        <p:nvPicPr>
          <p:cNvPr id="3" name="Picture 2" descr="CCA.jpg"/>
          <p:cNvPicPr>
            <a:picLocks noChangeAspect="1"/>
          </p:cNvPicPr>
          <p:nvPr/>
        </p:nvPicPr>
        <p:blipFill>
          <a:blip r:embed="rId3"/>
          <a:stretch>
            <a:fillRect/>
          </a:stretch>
        </p:blipFill>
        <p:spPr>
          <a:xfrm>
            <a:off x="4587551" y="152400"/>
            <a:ext cx="4327849" cy="3375458"/>
          </a:xfrm>
          <a:prstGeom prst="rect">
            <a:avLst/>
          </a:prstGeom>
        </p:spPr>
      </p:pic>
      <p:pic>
        <p:nvPicPr>
          <p:cNvPr id="5" name="Picture 4" descr="Chandigarh-College-of-Architecture-min.jpg">
            <a:extLst>
              <a:ext uri="{FF2B5EF4-FFF2-40B4-BE49-F238E27FC236}">
                <a16:creationId xmlns:a16="http://schemas.microsoft.com/office/drawing/2014/main" xmlns="" id="{FA85C238-A76C-43E4-8BAF-FA3D4A04345C}"/>
              </a:ext>
            </a:extLst>
          </p:cNvPr>
          <p:cNvPicPr>
            <a:picLocks noChangeAspect="1"/>
          </p:cNvPicPr>
          <p:nvPr/>
        </p:nvPicPr>
        <p:blipFill>
          <a:blip r:embed="rId4"/>
          <a:stretch>
            <a:fillRect/>
          </a:stretch>
        </p:blipFill>
        <p:spPr>
          <a:xfrm>
            <a:off x="1992086" y="3633788"/>
            <a:ext cx="5246914" cy="3071812"/>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a:bodyPr>
          <a:lstStyle/>
          <a:p>
            <a:pPr algn="just">
              <a:lnSpc>
                <a:spcPct val="150000"/>
              </a:lnSpc>
            </a:pPr>
            <a:r>
              <a:rPr lang="en-US" sz="2000" b="1" dirty="0">
                <a:latin typeface="Times New Roman" pitchFamily="18" charset="0"/>
                <a:cs typeface="Times New Roman" pitchFamily="18" charset="0"/>
              </a:rPr>
              <a:t>GOVERNMENT COLLEGE OF ARTS</a:t>
            </a:r>
          </a:p>
          <a:p>
            <a:pPr algn="just">
              <a:lnSpc>
                <a:spcPct val="150000"/>
              </a:lnSpc>
            </a:pPr>
            <a:r>
              <a:rPr lang="en-US" sz="2000" dirty="0">
                <a:latin typeface="Times New Roman" pitchFamily="18" charset="0"/>
                <a:cs typeface="Times New Roman" pitchFamily="18" charset="0"/>
              </a:rPr>
              <a:t>This college was founded in Lahore as the Mayo School of Art. After partition it was relocated in Chandigarh and was affiliated to Panjab University. The college provides a bachelor or fine arts degree in applied arts, graphics and print making, painting and sculpture.</a:t>
            </a:r>
          </a:p>
          <a:p>
            <a:pPr algn="just">
              <a:lnSpc>
                <a:spcPct val="150000"/>
              </a:lnSpc>
            </a:pPr>
            <a:endParaRPr lang="en-US" sz="2000" dirty="0">
              <a:latin typeface="Times New Roman" pitchFamily="18" charset="0"/>
              <a:cs typeface="Times New Roman" pitchFamily="18" charset="0"/>
            </a:endParaRPr>
          </a:p>
        </p:txBody>
      </p:sp>
      <p:pic>
        <p:nvPicPr>
          <p:cNvPr id="4" name="Picture 3" descr="art.jpg"/>
          <p:cNvPicPr>
            <a:picLocks noChangeAspect="1"/>
          </p:cNvPicPr>
          <p:nvPr/>
        </p:nvPicPr>
        <p:blipFill>
          <a:blip r:embed="rId2"/>
          <a:stretch>
            <a:fillRect/>
          </a:stretch>
        </p:blipFill>
        <p:spPr>
          <a:xfrm>
            <a:off x="0" y="2895599"/>
            <a:ext cx="5008984" cy="3831771"/>
          </a:xfrm>
          <a:prstGeom prst="rect">
            <a:avLst/>
          </a:prstGeom>
        </p:spPr>
      </p:pic>
      <p:pic>
        <p:nvPicPr>
          <p:cNvPr id="7" name="Picture 4" descr="The Tribune, Chandigarh, India - Chandigarh Stories">
            <a:extLst>
              <a:ext uri="{FF2B5EF4-FFF2-40B4-BE49-F238E27FC236}">
                <a16:creationId xmlns:a16="http://schemas.microsoft.com/office/drawing/2014/main" xmlns="" id="{89F31BDF-99ED-4702-BCD8-FF468788CCD9}"/>
              </a:ext>
            </a:extLst>
          </p:cNvPr>
          <p:cNvPicPr>
            <a:picLocks noChangeAspect="1" noChangeArrowheads="1"/>
          </p:cNvPicPr>
          <p:nvPr/>
        </p:nvPicPr>
        <p:blipFill>
          <a:blip r:embed="rId3"/>
          <a:srcRect/>
          <a:stretch>
            <a:fillRect/>
          </a:stretch>
        </p:blipFill>
        <p:spPr bwMode="auto">
          <a:xfrm>
            <a:off x="3962400" y="2873829"/>
            <a:ext cx="4876800" cy="3831771"/>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668963"/>
          </a:xfrm>
        </p:spPr>
        <p:txBody>
          <a:bodyPr>
            <a:normAutofit/>
          </a:bodyPr>
          <a:lstStyle/>
          <a:p>
            <a:pPr algn="just">
              <a:lnSpc>
                <a:spcPct val="150000"/>
              </a:lnSpc>
            </a:pPr>
            <a:r>
              <a:rPr lang="en-US" sz="2000" b="1" dirty="0">
                <a:latin typeface="Times New Roman" pitchFamily="18" charset="0"/>
                <a:cs typeface="Times New Roman" pitchFamily="18" charset="0"/>
              </a:rPr>
              <a:t>POLYTECHNICS</a:t>
            </a:r>
          </a:p>
          <a:p>
            <a:pPr algn="just">
              <a:lnSpc>
                <a:spcPct val="150000"/>
              </a:lnSpc>
            </a:pPr>
            <a:r>
              <a:rPr lang="en-US" sz="2000" dirty="0">
                <a:latin typeface="Times New Roman" pitchFamily="18" charset="0"/>
                <a:cs typeface="Times New Roman" pitchFamily="18" charset="0"/>
              </a:rPr>
              <a:t>Chandigarh has a Central Polytechnic in Sector 26, a Central Crafts Institute for Women in Sector 11, Government Polytechnic for Women in Sector 10, an Industrial Training Institute in Sector 28 and a Technical Teachers' Training Institution in Sector 26, all of which provide ample opportunity to acquire vocational skills.</a:t>
            </a:r>
          </a:p>
          <a:p>
            <a:pPr algn="just">
              <a:lnSpc>
                <a:spcPct val="150000"/>
              </a:lnSpc>
            </a:pPr>
            <a:endParaRPr lang="en-US" sz="2400" dirty="0">
              <a:latin typeface="Times New Roman" pitchFamily="18" charset="0"/>
              <a:cs typeface="Times New Roman" pitchFamily="18" charset="0"/>
            </a:endParaRPr>
          </a:p>
        </p:txBody>
      </p:sp>
      <p:pic>
        <p:nvPicPr>
          <p:cNvPr id="4" name="Picture 3" descr="Government-Polytechnic-for-Women.jpg"/>
          <p:cNvPicPr>
            <a:picLocks noChangeAspect="1"/>
          </p:cNvPicPr>
          <p:nvPr/>
        </p:nvPicPr>
        <p:blipFill>
          <a:blip r:embed="rId2"/>
          <a:stretch>
            <a:fillRect/>
          </a:stretch>
        </p:blipFill>
        <p:spPr>
          <a:xfrm>
            <a:off x="914400" y="3276600"/>
            <a:ext cx="7391400" cy="3395663"/>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943600"/>
          </a:xfrm>
        </p:spPr>
        <p:txBody>
          <a:bodyPr>
            <a:normAutofit/>
          </a:bodyPr>
          <a:lstStyle/>
          <a:p>
            <a:pPr algn="just">
              <a:lnSpc>
                <a:spcPct val="150000"/>
              </a:lnSpc>
            </a:pPr>
            <a:endParaRPr lang="en-US" sz="2000" b="1" dirty="0">
              <a:latin typeface="Times New Roman" pitchFamily="18" charset="0"/>
              <a:cs typeface="Times New Roman" pitchFamily="18" charset="0"/>
            </a:endParaRPr>
          </a:p>
          <a:p>
            <a:pPr algn="just">
              <a:lnSpc>
                <a:spcPct val="150000"/>
              </a:lnSpc>
            </a:pPr>
            <a:r>
              <a:rPr lang="en-US" sz="2000" b="1" dirty="0">
                <a:latin typeface="Times New Roman" pitchFamily="18" charset="0"/>
                <a:cs typeface="Times New Roman" pitchFamily="18" charset="0"/>
              </a:rPr>
              <a:t>POST GRADUATE INSTITUTE OF MEDICAL EDUCATION &amp; RESEARCH: </a:t>
            </a:r>
          </a:p>
          <a:p>
            <a:pPr algn="just">
              <a:lnSpc>
                <a:spcPct val="150000"/>
              </a:lnSpc>
            </a:pPr>
            <a:r>
              <a:rPr lang="en-US" sz="2000" dirty="0">
                <a:latin typeface="Times New Roman" pitchFamily="18" charset="0"/>
                <a:cs typeface="Times New Roman" pitchFamily="18" charset="0"/>
              </a:rPr>
              <a:t>Chandigarh was conceived in 1960 as a center of excellence which would Endeavour to develop patterns of teaching in postgraduate medical education in as many branches as possible and attempt to produce specialists in several disciplines of medicine.</a:t>
            </a:r>
          </a:p>
          <a:p>
            <a:pPr algn="just">
              <a:lnSpc>
                <a:spcPct val="150000"/>
              </a:lnSpc>
            </a:pPr>
            <a:r>
              <a:rPr lang="en-US" sz="2000" dirty="0">
                <a:latin typeface="Times New Roman" pitchFamily="18" charset="0"/>
                <a:cs typeface="Times New Roman" pitchFamily="18" charset="0"/>
              </a:rPr>
              <a:t>The </a:t>
            </a:r>
            <a:r>
              <a:rPr lang="en-US" sz="2000" b="1" dirty="0">
                <a:latin typeface="Times New Roman" pitchFamily="18" charset="0"/>
                <a:cs typeface="Times New Roman" pitchFamily="18" charset="0"/>
              </a:rPr>
              <a:t>PGIMER</a:t>
            </a:r>
            <a:r>
              <a:rPr lang="en-US" sz="2000" dirty="0">
                <a:latin typeface="Times New Roman" pitchFamily="18" charset="0"/>
                <a:cs typeface="Times New Roman" pitchFamily="18" charset="0"/>
              </a:rPr>
              <a:t> was also given the responsibility to broaden the horizons of medical knowledge by intensive research in the field of health.</a:t>
            </a:r>
          </a:p>
          <a:p>
            <a:pPr algn="just">
              <a:lnSpc>
                <a:spcPct val="150000"/>
              </a:lnSpc>
            </a:pPr>
            <a:r>
              <a:rPr lang="en-US" sz="2000" dirty="0">
                <a:latin typeface="Times New Roman" pitchFamily="18" charset="0"/>
                <a:cs typeface="Times New Roman" pitchFamily="18" charset="0"/>
              </a:rPr>
              <a:t>It is one of the most modern &amp; prestigious institutions in India.</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GI.jpg"/>
          <p:cNvPicPr>
            <a:picLocks noChangeAspect="1"/>
          </p:cNvPicPr>
          <p:nvPr/>
        </p:nvPicPr>
        <p:blipFill>
          <a:blip r:embed="rId2"/>
          <a:stretch>
            <a:fillRect/>
          </a:stretch>
        </p:blipFill>
        <p:spPr>
          <a:xfrm>
            <a:off x="381000" y="876300"/>
            <a:ext cx="8382000" cy="51054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GI 1.jpg"/>
          <p:cNvPicPr>
            <a:picLocks noChangeAspect="1"/>
          </p:cNvPicPr>
          <p:nvPr/>
        </p:nvPicPr>
        <p:blipFill>
          <a:blip r:embed="rId2"/>
          <a:stretch>
            <a:fillRect/>
          </a:stretch>
        </p:blipFill>
        <p:spPr>
          <a:xfrm>
            <a:off x="1752600" y="228600"/>
            <a:ext cx="5709572" cy="3174492"/>
          </a:xfrm>
          <a:prstGeom prst="rect">
            <a:avLst/>
          </a:prstGeom>
        </p:spPr>
      </p:pic>
      <p:pic>
        <p:nvPicPr>
          <p:cNvPr id="3" name="Picture 2" descr="PGI 2.jpg"/>
          <p:cNvPicPr>
            <a:picLocks noChangeAspect="1"/>
          </p:cNvPicPr>
          <p:nvPr/>
        </p:nvPicPr>
        <p:blipFill>
          <a:blip r:embed="rId3"/>
          <a:stretch>
            <a:fillRect/>
          </a:stretch>
        </p:blipFill>
        <p:spPr>
          <a:xfrm>
            <a:off x="1752600" y="3581400"/>
            <a:ext cx="5638800" cy="304800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Free Doctor Logo, Download Free Clip Art, Free Clip Art on Clipart Library"/>
          <p:cNvPicPr>
            <a:picLocks noChangeAspect="1" noChangeArrowheads="1"/>
          </p:cNvPicPr>
          <p:nvPr/>
        </p:nvPicPr>
        <p:blipFill>
          <a:blip r:embed="rId2">
            <a:lum bright="70000" contrast="-70000"/>
          </a:blip>
          <a:srcRect/>
          <a:stretch>
            <a:fillRect/>
          </a:stretch>
        </p:blipFill>
        <p:spPr bwMode="auto">
          <a:xfrm>
            <a:off x="0" y="0"/>
            <a:ext cx="9144000" cy="6705600"/>
          </a:xfrm>
          <a:prstGeom prst="rect">
            <a:avLst/>
          </a:prstGeom>
          <a:noFill/>
        </p:spPr>
      </p:pic>
      <p:sp>
        <p:nvSpPr>
          <p:cNvPr id="3" name="Content Placeholder 2"/>
          <p:cNvSpPr>
            <a:spLocks noGrp="1"/>
          </p:cNvSpPr>
          <p:nvPr>
            <p:ph idx="1"/>
          </p:nvPr>
        </p:nvSpPr>
        <p:spPr>
          <a:xfrm>
            <a:off x="152400" y="381000"/>
            <a:ext cx="8991600" cy="6172200"/>
          </a:xfrm>
        </p:spPr>
        <p:txBody>
          <a:bodyPr>
            <a:normAutofit/>
          </a:bodyPr>
          <a:lstStyle/>
          <a:p>
            <a:pPr algn="just">
              <a:lnSpc>
                <a:spcPct val="150000"/>
              </a:lnSpc>
            </a:pPr>
            <a:r>
              <a:rPr lang="en-US" sz="2000" b="1" dirty="0">
                <a:latin typeface="Times New Roman" pitchFamily="18" charset="0"/>
                <a:cs typeface="Times New Roman" pitchFamily="18" charset="0"/>
              </a:rPr>
              <a:t>Hospitals: </a:t>
            </a:r>
            <a:r>
              <a:rPr lang="en-US" sz="2000" dirty="0">
                <a:latin typeface="Times New Roman" pitchFamily="18" charset="0"/>
                <a:cs typeface="Times New Roman" pitchFamily="18" charset="0"/>
              </a:rPr>
              <a:t>Chandigarh has the greatest hospital facility in India. It has totally 228 hospitals and it is categorized as District Hospitals, Area Hospitals, Community Health Centers, Specialty Hospitals and civil dispensaries. </a:t>
            </a:r>
          </a:p>
          <a:p>
            <a:pPr marL="0" indent="0" algn="just">
              <a:lnSpc>
                <a:spcPct val="150000"/>
              </a:lnSpc>
              <a:buNone/>
            </a:pPr>
            <a:endParaRPr lang="en-US" sz="2000" dirty="0">
              <a:latin typeface="Times New Roman" pitchFamily="18" charset="0"/>
              <a:cs typeface="Times New Roman" pitchFamily="18" charset="0"/>
            </a:endParaRPr>
          </a:p>
          <a:p>
            <a:pPr algn="just"/>
            <a:r>
              <a:rPr lang="en-US" sz="2000" dirty="0">
                <a:latin typeface="Times New Roman" pitchFamily="18" charset="0"/>
                <a:cs typeface="Times New Roman" pitchFamily="18" charset="0"/>
              </a:rPr>
              <a:t>Advantages of Chandigarh Hospitals are:  </a:t>
            </a:r>
          </a:p>
          <a:p>
            <a:pPr marL="457200" indent="-457200" algn="just">
              <a:buFont typeface="+mj-lt"/>
              <a:buAutoNum type="arabicPeriod"/>
            </a:pPr>
            <a:r>
              <a:rPr lang="en-US" sz="2000">
                <a:latin typeface="Times New Roman" pitchFamily="18" charset="0"/>
                <a:cs typeface="Times New Roman" pitchFamily="18" charset="0"/>
              </a:rPr>
              <a:t>Internationally accredited, </a:t>
            </a:r>
            <a:r>
              <a:rPr lang="en-US" sz="2000" dirty="0">
                <a:latin typeface="Times New Roman" pitchFamily="18" charset="0"/>
                <a:cs typeface="Times New Roman" pitchFamily="18" charset="0"/>
              </a:rPr>
              <a:t>medical facilities using the latest technologies. </a:t>
            </a:r>
          </a:p>
          <a:p>
            <a:pPr marL="457200" indent="-457200" algn="just">
              <a:buFont typeface="+mj-lt"/>
              <a:buAutoNum type="arabicPeriod"/>
            </a:pPr>
            <a:r>
              <a:rPr lang="en-US" sz="2000" dirty="0">
                <a:latin typeface="Times New Roman" pitchFamily="18" charset="0"/>
                <a:cs typeface="Times New Roman" pitchFamily="18" charset="0"/>
              </a:rPr>
              <a:t>Highly qualified Physicians/Surgeons and hospital support staff. </a:t>
            </a:r>
          </a:p>
          <a:p>
            <a:pPr marL="457200" indent="-457200" algn="just">
              <a:buFont typeface="+mj-lt"/>
              <a:buAutoNum type="arabicPeriod"/>
            </a:pPr>
            <a:r>
              <a:rPr lang="en-US" sz="2000" dirty="0">
                <a:latin typeface="Times New Roman" pitchFamily="18" charset="0"/>
                <a:cs typeface="Times New Roman" pitchFamily="18" charset="0"/>
              </a:rPr>
              <a:t>Medical visit can easily be combined with a holiday/business trip. </a:t>
            </a:r>
          </a:p>
          <a:p>
            <a:pPr marL="0" indent="0" algn="just">
              <a:buNone/>
            </a:pPr>
            <a:endParaRPr lang="en-US" sz="2000" dirty="0">
              <a:latin typeface="Times New Roman" pitchFamily="18" charset="0"/>
              <a:cs typeface="Times New Roman" pitchFamily="18" charset="0"/>
            </a:endParaRPr>
          </a:p>
          <a:p>
            <a:pPr marL="0" indent="0" algn="just">
              <a:buNone/>
            </a:pPr>
            <a:r>
              <a:rPr lang="en-US" sz="2000" dirty="0">
                <a:latin typeface="Times New Roman" pitchFamily="18" charset="0"/>
                <a:cs typeface="Times New Roman" pitchFamily="18" charset="0"/>
              </a:rPr>
              <a:t>Some of the Premium and government hospitals that are available at any time are:</a:t>
            </a:r>
          </a:p>
          <a:p>
            <a:pPr algn="just"/>
            <a:r>
              <a:rPr lang="en-US" sz="2000" dirty="0">
                <a:latin typeface="Times New Roman" pitchFamily="18" charset="0"/>
                <a:cs typeface="Times New Roman" pitchFamily="18" charset="0"/>
              </a:rPr>
              <a:t>Government Multi Specialty Hospital (GMSH)</a:t>
            </a:r>
          </a:p>
          <a:p>
            <a:pPr algn="just"/>
            <a:r>
              <a:rPr lang="en-US" sz="2000" dirty="0">
                <a:latin typeface="Times New Roman" pitchFamily="18" charset="0"/>
                <a:cs typeface="Times New Roman" pitchFamily="18" charset="0"/>
              </a:rPr>
              <a:t>Government Medical College &amp; Hospital(GMCH) </a:t>
            </a:r>
          </a:p>
          <a:p>
            <a:pPr algn="just"/>
            <a:r>
              <a:rPr lang="en-US" sz="2000" dirty="0">
                <a:latin typeface="Times New Roman" pitchFamily="18" charset="0"/>
                <a:cs typeface="Times New Roman" pitchFamily="18" charset="0"/>
              </a:rPr>
              <a:t>PGI MER</a:t>
            </a:r>
          </a:p>
          <a:p>
            <a:pPr algn="just">
              <a:lnSpc>
                <a:spcPct val="150000"/>
              </a:lnSpc>
            </a:pPr>
            <a:endParaRPr lang="en-US" sz="2000" b="1" dirty="0">
              <a:latin typeface="Times New Roman" pitchFamily="18" charset="0"/>
              <a:cs typeface="Times New Roman" pitchFamily="18"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428662720_1c09a7c3ce_o-scaled-e1579020263895-696x392.jpg"/>
          <p:cNvPicPr>
            <a:picLocks noChangeAspect="1"/>
          </p:cNvPicPr>
          <p:nvPr/>
        </p:nvPicPr>
        <p:blipFill>
          <a:blip r:embed="rId2" cstate="print">
            <a:lum bright="70000" contrast="-70000"/>
          </a:blip>
          <a:stretch>
            <a:fillRect/>
          </a:stretch>
        </p:blipFill>
        <p:spPr>
          <a:xfrm>
            <a:off x="0" y="0"/>
            <a:ext cx="9144000" cy="6858000"/>
          </a:xfrm>
          <a:prstGeom prst="rect">
            <a:avLst/>
          </a:prstGeom>
        </p:spPr>
      </p:pic>
      <p:sp>
        <p:nvSpPr>
          <p:cNvPr id="2" name="Title 1"/>
          <p:cNvSpPr>
            <a:spLocks noGrp="1"/>
          </p:cNvSpPr>
          <p:nvPr>
            <p:ph type="title"/>
          </p:nvPr>
        </p:nvSpPr>
        <p:spPr/>
        <p:txBody>
          <a:bodyPr>
            <a:normAutofit/>
          </a:bodyPr>
          <a:lstStyle/>
          <a:p>
            <a:r>
              <a:rPr lang="en-US" sz="2800" b="1" dirty="0">
                <a:latin typeface="Times New Roman" pitchFamily="18" charset="0"/>
                <a:cs typeface="Times New Roman" pitchFamily="18" charset="0"/>
              </a:rPr>
              <a:t>CHANDIGARH TOURISM</a:t>
            </a:r>
          </a:p>
        </p:txBody>
      </p:sp>
      <p:sp>
        <p:nvSpPr>
          <p:cNvPr id="3" name="Content Placeholder 2"/>
          <p:cNvSpPr>
            <a:spLocks noGrp="1"/>
          </p:cNvSpPr>
          <p:nvPr>
            <p:ph idx="1"/>
          </p:nvPr>
        </p:nvSpPr>
        <p:spPr>
          <a:xfrm>
            <a:off x="228600" y="1219200"/>
            <a:ext cx="8458200" cy="5334000"/>
          </a:xfrm>
        </p:spPr>
        <p:txBody>
          <a:bodyPr>
            <a:normAutofit fontScale="92500" lnSpcReduction="10000"/>
          </a:bodyPr>
          <a:lstStyle/>
          <a:p>
            <a:pPr algn="just">
              <a:lnSpc>
                <a:spcPct val="150000"/>
              </a:lnSpc>
            </a:pPr>
            <a:r>
              <a:rPr lang="en-US" sz="2000" b="1" dirty="0">
                <a:latin typeface="Times New Roman" pitchFamily="18" charset="0"/>
                <a:cs typeface="Times New Roman" pitchFamily="18" charset="0"/>
              </a:rPr>
              <a:t>India is one of the mostly preferred destinations for international tourists. </a:t>
            </a:r>
          </a:p>
          <a:p>
            <a:pPr algn="just">
              <a:lnSpc>
                <a:spcPct val="150000"/>
              </a:lnSpc>
            </a:pPr>
            <a:r>
              <a:rPr lang="en-US" sz="2000" dirty="0">
                <a:latin typeface="Times New Roman" pitchFamily="18" charset="0"/>
                <a:cs typeface="Times New Roman" pitchFamily="18" charset="0"/>
              </a:rPr>
              <a:t>Tourism is a very promising industry in India. India is a country with a large number of tourist spots and attractive features. India is a country known for its culture, heritage, history and natural resources. All the states and union territories have a good number of locations catering to the domestic and international tourists. </a:t>
            </a:r>
          </a:p>
          <a:p>
            <a:pPr algn="just">
              <a:lnSpc>
                <a:spcPct val="150000"/>
              </a:lnSpc>
            </a:pPr>
            <a:r>
              <a:rPr lang="en-US" sz="2000" dirty="0">
                <a:latin typeface="Times New Roman" pitchFamily="18" charset="0"/>
                <a:cs typeface="Times New Roman" pitchFamily="18" charset="0"/>
              </a:rPr>
              <a:t>Soak in the sheer amount of culture, urban design, space, restaurants, shopping and, best of all, the spirit of its inhabitants and in no time you will be punch drunk on their unmistakable, infectious zest for life. Natural beauty coupled with pleasant weather, picturesque skylines and incredible sunsets Chandigarh is the perfect place for outdoor fun filled activities which makes it a great tourist attraction.</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creenshot (86).png"/>
          <p:cNvPicPr>
            <a:picLocks noChangeAspect="1"/>
          </p:cNvPicPr>
          <p:nvPr/>
        </p:nvPicPr>
        <p:blipFill>
          <a:blip r:embed="rId2">
            <a:lum bright="70000" contrast="-70000"/>
          </a:blip>
          <a:srcRect l="26352" t="16881" r="27500" b="21279"/>
          <a:stretch>
            <a:fillRect/>
          </a:stretch>
        </p:blipFill>
        <p:spPr>
          <a:xfrm>
            <a:off x="1" y="0"/>
            <a:ext cx="9144000" cy="6857999"/>
          </a:xfrm>
          <a:prstGeom prst="rect">
            <a:avLst/>
          </a:prstGeom>
        </p:spPr>
      </p:pic>
      <p:sp>
        <p:nvSpPr>
          <p:cNvPr id="2" name="Title 1"/>
          <p:cNvSpPr>
            <a:spLocks noGrp="1"/>
          </p:cNvSpPr>
          <p:nvPr>
            <p:ph type="title"/>
          </p:nvPr>
        </p:nvSpPr>
        <p:spPr>
          <a:xfrm>
            <a:off x="457200" y="174171"/>
            <a:ext cx="8229600" cy="868362"/>
          </a:xfrm>
        </p:spPr>
        <p:txBody>
          <a:bodyPr>
            <a:normAutofit/>
          </a:bodyPr>
          <a:lstStyle/>
          <a:p>
            <a:r>
              <a:rPr lang="en-US" sz="2800" b="1" dirty="0">
                <a:latin typeface="Times New Roman" pitchFamily="18" charset="0"/>
                <a:cs typeface="Times New Roman" pitchFamily="18" charset="0"/>
              </a:rPr>
              <a:t>CHANDIGARH TOURISM</a:t>
            </a:r>
            <a:endParaRPr lang="en-US" sz="2800" dirty="0"/>
          </a:p>
        </p:txBody>
      </p:sp>
      <p:sp>
        <p:nvSpPr>
          <p:cNvPr id="3" name="Content Placeholder 2"/>
          <p:cNvSpPr>
            <a:spLocks noGrp="1"/>
          </p:cNvSpPr>
          <p:nvPr>
            <p:ph idx="1"/>
          </p:nvPr>
        </p:nvSpPr>
        <p:spPr>
          <a:xfrm>
            <a:off x="152400" y="1143000"/>
            <a:ext cx="8915400" cy="5562600"/>
          </a:xfrm>
        </p:spPr>
        <p:txBody>
          <a:bodyPr>
            <a:normAutofit/>
          </a:bodyPr>
          <a:lstStyle/>
          <a:p>
            <a:pPr algn="just">
              <a:lnSpc>
                <a:spcPct val="150000"/>
              </a:lnSpc>
            </a:pPr>
            <a:endParaRPr lang="en-US" sz="2000" b="1" dirty="0">
              <a:latin typeface="Times New Roman" pitchFamily="18" charset="0"/>
              <a:cs typeface="Times New Roman" pitchFamily="18" charset="0"/>
            </a:endParaRPr>
          </a:p>
          <a:p>
            <a:pPr algn="just">
              <a:lnSpc>
                <a:spcPct val="150000"/>
              </a:lnSpc>
            </a:pPr>
            <a:r>
              <a:rPr lang="en-US" sz="2000" b="1" dirty="0">
                <a:latin typeface="Times New Roman" pitchFamily="18" charset="0"/>
                <a:cs typeface="Times New Roman" pitchFamily="18" charset="0"/>
              </a:rPr>
              <a:t>Places to visit in Chandigarh can be divided into the following categories:</a:t>
            </a:r>
          </a:p>
          <a:p>
            <a:pPr marL="457200" indent="-457200" algn="just">
              <a:lnSpc>
                <a:spcPct val="150000"/>
              </a:lnSpc>
              <a:buFont typeface="+mj-lt"/>
              <a:buAutoNum type="arabicPeriod"/>
            </a:pPr>
            <a:r>
              <a:rPr lang="en-US" sz="2000" b="1" dirty="0">
                <a:latin typeface="Times New Roman" pitchFamily="18" charset="0"/>
                <a:cs typeface="Times New Roman" pitchFamily="18" charset="0"/>
              </a:rPr>
              <a:t>Historical Monuments/ Architecturally Significant Building / Mansions </a:t>
            </a:r>
          </a:p>
          <a:p>
            <a:pPr marL="457200" indent="-457200" algn="just">
              <a:lnSpc>
                <a:spcPct val="150000"/>
              </a:lnSpc>
              <a:buFont typeface="+mj-lt"/>
              <a:buAutoNum type="arabicPeriod"/>
            </a:pPr>
            <a:r>
              <a:rPr lang="en-US" sz="2000" b="1" dirty="0">
                <a:latin typeface="Times New Roman" pitchFamily="18" charset="0"/>
                <a:cs typeface="Times New Roman" pitchFamily="18" charset="0"/>
              </a:rPr>
              <a:t>Zoo / Parks / Jungles / Garden </a:t>
            </a:r>
          </a:p>
          <a:p>
            <a:pPr marL="457200" indent="-457200" algn="just">
              <a:lnSpc>
                <a:spcPct val="150000"/>
              </a:lnSpc>
              <a:buFont typeface="+mj-lt"/>
              <a:buAutoNum type="arabicPeriod"/>
            </a:pPr>
            <a:r>
              <a:rPr lang="en-US" sz="2000" b="1" dirty="0">
                <a:latin typeface="Times New Roman" pitchFamily="18" charset="0"/>
                <a:cs typeface="Times New Roman" pitchFamily="18" charset="0"/>
              </a:rPr>
              <a:t>Wildlife sanctuary and National Parks </a:t>
            </a:r>
          </a:p>
          <a:p>
            <a:pPr marL="457200" indent="-457200" algn="just">
              <a:lnSpc>
                <a:spcPct val="150000"/>
              </a:lnSpc>
              <a:buFont typeface="+mj-lt"/>
              <a:buAutoNum type="arabicPeriod"/>
            </a:pPr>
            <a:r>
              <a:rPr lang="en-US" sz="2000" b="1" dirty="0">
                <a:latin typeface="Times New Roman" pitchFamily="18" charset="0"/>
                <a:cs typeface="Times New Roman" pitchFamily="18" charset="0"/>
              </a:rPr>
              <a:t>Palace/Fort/Museums/Art Galleries </a:t>
            </a:r>
          </a:p>
          <a:p>
            <a:pPr marL="457200" indent="-457200" algn="just">
              <a:lnSpc>
                <a:spcPct val="150000"/>
              </a:lnSpc>
              <a:buFont typeface="+mj-lt"/>
              <a:buAutoNum type="arabicPeriod"/>
            </a:pPr>
            <a:r>
              <a:rPr lang="en-US" sz="2000" b="1" dirty="0">
                <a:latin typeface="Times New Roman" pitchFamily="18" charset="0"/>
                <a:cs typeface="Times New Roman" pitchFamily="18" charset="0"/>
              </a:rPr>
              <a:t>Tourist Spot ( Entertainment, Golf Club etc) </a:t>
            </a:r>
          </a:p>
          <a:p>
            <a:pPr marL="457200" indent="-457200" algn="just">
              <a:lnSpc>
                <a:spcPct val="150000"/>
              </a:lnSpc>
              <a:buFont typeface="+mj-lt"/>
              <a:buAutoNum type="arabicPeriod"/>
            </a:pPr>
            <a:r>
              <a:rPr lang="en-US" sz="2000" b="1" dirty="0">
                <a:latin typeface="Times New Roman" pitchFamily="18" charset="0"/>
                <a:cs typeface="Times New Roman" pitchFamily="18" charset="0"/>
              </a:rPr>
              <a:t>Temple, Churches, Mosque, Jain </a:t>
            </a:r>
          </a:p>
          <a:p>
            <a:pPr marL="457200" indent="-457200" algn="just">
              <a:lnSpc>
                <a:spcPct val="150000"/>
              </a:lnSpc>
              <a:buFont typeface="+mj-lt"/>
              <a:buAutoNum type="arabicPeriod"/>
            </a:pPr>
            <a:r>
              <a:rPr lang="en-US" sz="2000" b="1" dirty="0">
                <a:latin typeface="Times New Roman" pitchFamily="18" charset="0"/>
                <a:cs typeface="Times New Roman" pitchFamily="18" charset="0"/>
              </a:rPr>
              <a:t>Shopping / Handicraft / Malls / Business centers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10600" cy="1630362"/>
          </a:xfrm>
        </p:spPr>
        <p:txBody>
          <a:bodyPr>
            <a:noAutofit/>
          </a:bodyPr>
          <a:lstStyle/>
          <a:p>
            <a:r>
              <a:rPr lang="en-US" sz="2800" b="1" dirty="0">
                <a:latin typeface="Times New Roman" pitchFamily="18" charset="0"/>
                <a:cs typeface="Times New Roman" pitchFamily="18" charset="0"/>
              </a:rPr>
              <a:t>HISTORICAL MONUMENTS/ ARCHITECTURALLY SIGNIFICANT BUILDING / MANSIONS </a:t>
            </a:r>
            <a:br>
              <a:rPr lang="en-US" sz="2800" b="1" dirty="0">
                <a:latin typeface="Times New Roman" pitchFamily="18" charset="0"/>
                <a:cs typeface="Times New Roman" pitchFamily="18" charset="0"/>
              </a:rPr>
            </a:br>
            <a:endParaRPr lang="en-US" sz="2800" b="1" dirty="0"/>
          </a:p>
        </p:txBody>
      </p:sp>
      <p:sp>
        <p:nvSpPr>
          <p:cNvPr id="3" name="Content Placeholder 2"/>
          <p:cNvSpPr>
            <a:spLocks noGrp="1"/>
          </p:cNvSpPr>
          <p:nvPr>
            <p:ph idx="1"/>
          </p:nvPr>
        </p:nvSpPr>
        <p:spPr>
          <a:xfrm>
            <a:off x="251927" y="1520890"/>
            <a:ext cx="4472473" cy="5184710"/>
          </a:xfrm>
        </p:spPr>
        <p:txBody>
          <a:bodyPr>
            <a:normAutofit fontScale="70000" lnSpcReduction="20000"/>
          </a:bodyPr>
          <a:lstStyle/>
          <a:p>
            <a:pPr algn="just">
              <a:lnSpc>
                <a:spcPct val="150000"/>
              </a:lnSpc>
            </a:pPr>
            <a:r>
              <a:rPr lang="en-US" sz="2000" dirty="0">
                <a:latin typeface="Times New Roman" pitchFamily="18" charset="0"/>
                <a:cs typeface="Times New Roman" pitchFamily="18" charset="0"/>
              </a:rPr>
              <a:t>The city is modern , well-planned and expanding and developing  to cater to the present day demands and needs </a:t>
            </a:r>
          </a:p>
          <a:p>
            <a:pPr algn="just">
              <a:lnSpc>
                <a:spcPct val="150000"/>
              </a:lnSpc>
            </a:pPr>
            <a:r>
              <a:rPr lang="en-US" sz="2000" dirty="0">
                <a:latin typeface="Times New Roman" pitchFamily="18" charset="0"/>
                <a:cs typeface="Times New Roman" pitchFamily="18" charset="0"/>
              </a:rPr>
              <a:t>It is prosperous and prestigious and contains some of the most beautiful architecture and monuments in the world. Some of the important monuments are:  </a:t>
            </a:r>
          </a:p>
          <a:p>
            <a:pPr algn="just">
              <a:lnSpc>
                <a:spcPct val="150000"/>
              </a:lnSpc>
            </a:pPr>
            <a:endParaRPr lang="en-US" sz="2000" dirty="0">
              <a:latin typeface="Times New Roman" pitchFamily="18" charset="0"/>
              <a:cs typeface="Times New Roman" pitchFamily="18" charset="0"/>
            </a:endParaRPr>
          </a:p>
          <a:p>
            <a:pPr algn="just">
              <a:lnSpc>
                <a:spcPct val="150000"/>
              </a:lnSpc>
              <a:buNone/>
            </a:pPr>
            <a:r>
              <a:rPr lang="en-US" sz="2000" b="1" dirty="0">
                <a:latin typeface="Times New Roman" pitchFamily="18" charset="0"/>
                <a:cs typeface="Times New Roman" pitchFamily="18" charset="0"/>
              </a:rPr>
              <a:t>1. </a:t>
            </a:r>
            <a:r>
              <a:rPr lang="en-US" sz="2300" b="1" dirty="0">
                <a:latin typeface="Times New Roman" pitchFamily="18" charset="0"/>
                <a:cs typeface="Times New Roman" pitchFamily="18" charset="0"/>
              </a:rPr>
              <a:t>THE OPEN HAND MONUMENT</a:t>
            </a:r>
            <a:r>
              <a:rPr lang="en-US" sz="2300" dirty="0">
                <a:latin typeface="Times New Roman" pitchFamily="18" charset="0"/>
                <a:cs typeface="Times New Roman" pitchFamily="18" charset="0"/>
              </a:rPr>
              <a:t> is the city's official emblem, signifying the message of unity, peace, and being: "Open to give and receive." The monument was designed by the well-known twentieth-century architect Le Corbusier and is shaped like a giant hand, made from metal sheets that rotate to indicate the direction of the wind. </a:t>
            </a:r>
            <a:endParaRPr lang="en-US" sz="2000" dirty="0">
              <a:latin typeface="Times New Roman" pitchFamily="18" charset="0"/>
              <a:cs typeface="Times New Roman" pitchFamily="18" charset="0"/>
            </a:endParaRPr>
          </a:p>
        </p:txBody>
      </p:sp>
      <p:pic>
        <p:nvPicPr>
          <p:cNvPr id="46082" name="Picture 2" descr="http://www.outlookindia.com/public/uploads/images_old/manhole_cover_20070709.jpg"/>
          <p:cNvPicPr>
            <a:picLocks noChangeAspect="1" noChangeArrowheads="1"/>
          </p:cNvPicPr>
          <p:nvPr/>
        </p:nvPicPr>
        <p:blipFill>
          <a:blip r:embed="rId2"/>
          <a:srcRect/>
          <a:stretch>
            <a:fillRect/>
          </a:stretch>
        </p:blipFill>
        <p:spPr bwMode="auto">
          <a:xfrm>
            <a:off x="5105400" y="1552574"/>
            <a:ext cx="3524250" cy="2333626"/>
          </a:xfrm>
          <a:prstGeom prst="rect">
            <a:avLst/>
          </a:prstGeom>
          <a:noFill/>
        </p:spPr>
      </p:pic>
      <p:pic>
        <p:nvPicPr>
          <p:cNvPr id="5" name="Picture 4" descr="5428662720_1c09a7c3ce_o-scaled-e1579020263895-696x392.jpg"/>
          <p:cNvPicPr>
            <a:picLocks noChangeAspect="1"/>
          </p:cNvPicPr>
          <p:nvPr/>
        </p:nvPicPr>
        <p:blipFill>
          <a:blip r:embed="rId3" cstate="print"/>
          <a:stretch>
            <a:fillRect/>
          </a:stretch>
        </p:blipFill>
        <p:spPr>
          <a:xfrm>
            <a:off x="5105400" y="3810000"/>
            <a:ext cx="3505200" cy="27432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SHGB1\Desktop\4.PNG"/>
          <p:cNvPicPr>
            <a:picLocks noChangeAspect="1" noChangeArrowheads="1"/>
          </p:cNvPicPr>
          <p:nvPr/>
        </p:nvPicPr>
        <p:blipFill>
          <a:blip r:embed="rId2" cstate="print">
            <a:lum bright="70000" contrast="-70000"/>
          </a:blip>
          <a:srcRect/>
          <a:stretch>
            <a:fillRect/>
          </a:stretch>
        </p:blipFill>
        <p:spPr bwMode="auto">
          <a:xfrm>
            <a:off x="0" y="1447800"/>
            <a:ext cx="9143999" cy="5410200"/>
          </a:xfrm>
          <a:prstGeom prst="rect">
            <a:avLst/>
          </a:prstGeom>
          <a:noFill/>
        </p:spPr>
      </p:pic>
      <p:pic>
        <p:nvPicPr>
          <p:cNvPr id="12" name="Picture 11">
            <a:extLst>
              <a:ext uri="{FF2B5EF4-FFF2-40B4-BE49-F238E27FC236}">
                <a16:creationId xmlns:a16="http://schemas.microsoft.com/office/drawing/2014/main" xmlns="" id="{BFA007C3-BA10-4AF5-8158-FC98E54BFD2E}"/>
              </a:ext>
            </a:extLst>
          </p:cNvPr>
          <p:cNvPicPr>
            <a:picLocks noChangeAspect="1"/>
          </p:cNvPicPr>
          <p:nvPr/>
        </p:nvPicPr>
        <p:blipFill>
          <a:blip r:embed="rId3"/>
          <a:stretch>
            <a:fillRect/>
          </a:stretch>
        </p:blipFill>
        <p:spPr>
          <a:xfrm>
            <a:off x="41988" y="130710"/>
            <a:ext cx="2371725" cy="1169436"/>
          </a:xfrm>
          <a:prstGeom prst="rect">
            <a:avLst/>
          </a:prstGeom>
        </p:spPr>
      </p:pic>
      <p:sp>
        <p:nvSpPr>
          <p:cNvPr id="2" name="Title 1"/>
          <p:cNvSpPr>
            <a:spLocks noGrp="1"/>
          </p:cNvSpPr>
          <p:nvPr>
            <p:ph type="title"/>
          </p:nvPr>
        </p:nvSpPr>
        <p:spPr>
          <a:xfrm>
            <a:off x="228599" y="160337"/>
            <a:ext cx="8915399" cy="1143000"/>
          </a:xfrm>
        </p:spPr>
        <p:txBody>
          <a:bodyPr>
            <a:normAutofit/>
          </a:bodyPr>
          <a:lstStyle/>
          <a:p>
            <a:pPr algn="l"/>
            <a:endParaRPr lang="en-US" sz="3600" b="1" u="sng" dirty="0">
              <a:solidFill>
                <a:schemeClr val="accent1">
                  <a:lumMod val="75000"/>
                </a:schemeClr>
              </a:solidFill>
              <a:latin typeface="Arial Black" pitchFamily="34" charset="0"/>
            </a:endParaRPr>
          </a:p>
        </p:txBody>
      </p:sp>
      <p:sp>
        <p:nvSpPr>
          <p:cNvPr id="3" name="Content Placeholder 2"/>
          <p:cNvSpPr>
            <a:spLocks noGrp="1"/>
          </p:cNvSpPr>
          <p:nvPr>
            <p:ph idx="1"/>
          </p:nvPr>
        </p:nvSpPr>
        <p:spPr>
          <a:xfrm>
            <a:off x="76200" y="1463431"/>
            <a:ext cx="8915399" cy="5218601"/>
          </a:xfrm>
        </p:spPr>
        <p:txBody>
          <a:bodyPr>
            <a:normAutofit/>
          </a:bodyPr>
          <a:lstStyle/>
          <a:p>
            <a:pPr algn="ctr"/>
            <a:r>
              <a:rPr lang="en-IN" sz="2400" dirty="0">
                <a:latin typeface="Times New Roman" panose="02020603050405020304" pitchFamily="18" charset="0"/>
                <a:cs typeface="Times New Roman" panose="02020603050405020304" pitchFamily="18" charset="0"/>
              </a:rPr>
              <a:t>The idea of </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Ek</a:t>
            </a:r>
            <a:r>
              <a:rPr lang="en-US" sz="2400" dirty="0">
                <a:latin typeface="Times New Roman" panose="02020603050405020304" pitchFamily="18" charset="0"/>
                <a:cs typeface="Times New Roman" panose="02020603050405020304" pitchFamily="18" charset="0"/>
              </a:rPr>
              <a:t> Bharat </a:t>
            </a:r>
            <a:r>
              <a:rPr lang="en-US" sz="2400" dirty="0" err="1">
                <a:latin typeface="Times New Roman" panose="02020603050405020304" pitchFamily="18" charset="0"/>
                <a:cs typeface="Times New Roman" panose="02020603050405020304" pitchFamily="18" charset="0"/>
              </a:rPr>
              <a:t>Shreshtha</a:t>
            </a:r>
            <a:r>
              <a:rPr lang="en-US" sz="2400" dirty="0">
                <a:latin typeface="Times New Roman" panose="02020603050405020304" pitchFamily="18" charset="0"/>
                <a:cs typeface="Times New Roman" panose="02020603050405020304" pitchFamily="18" charset="0"/>
              </a:rPr>
              <a:t> Bharat” was announced by the Hon’ble Prime Minister on 31st October, 2015 on the occasion of the 140th birth anniversary of Sardar Vallabhbhai Patel- </a:t>
            </a:r>
          </a:p>
          <a:p>
            <a:pPr marL="0" indent="0" algn="ctr">
              <a:buNone/>
            </a:pPr>
            <a:r>
              <a:rPr lang="en-US" sz="2400" i="1" dirty="0" err="1">
                <a:latin typeface="Times New Roman" panose="02020603050405020304" pitchFamily="18" charset="0"/>
                <a:cs typeface="Times New Roman" panose="02020603050405020304" pitchFamily="18" charset="0"/>
              </a:rPr>
              <a:t>Rashtriya</a:t>
            </a:r>
            <a:r>
              <a:rPr lang="en-US" sz="2400" i="1" dirty="0">
                <a:latin typeface="Times New Roman" panose="02020603050405020304" pitchFamily="18" charset="0"/>
                <a:cs typeface="Times New Roman" panose="02020603050405020304" pitchFamily="18" charset="0"/>
              </a:rPr>
              <a:t> Ekta Divas.</a:t>
            </a:r>
          </a:p>
          <a:p>
            <a:pPr marL="0" indent="0" algn="ctr">
              <a:buNone/>
            </a:pPr>
            <a:endParaRPr lang="en-US" sz="2400" i="1" dirty="0">
              <a:latin typeface="Times New Roman" panose="02020603050405020304" pitchFamily="18" charset="0"/>
              <a:cs typeface="Times New Roman" panose="02020603050405020304" pitchFamily="18" charset="0"/>
            </a:endParaRPr>
          </a:p>
          <a:p>
            <a:pPr marL="0" indent="0" algn="ctr">
              <a:buNone/>
            </a:pPr>
            <a:endParaRPr lang="en-IN" sz="2400" dirty="0">
              <a:latin typeface="Times New Roman" panose="02020603050405020304" pitchFamily="18" charset="0"/>
              <a:cs typeface="Times New Roman" panose="02020603050405020304" pitchFamily="18" charset="0"/>
            </a:endParaRPr>
          </a:p>
          <a:p>
            <a:pPr algn="ctr"/>
            <a:r>
              <a:rPr lang="en-IN" sz="2400" dirty="0">
                <a:latin typeface="Times New Roman" panose="02020603050405020304" pitchFamily="18" charset="0"/>
                <a:cs typeface="Times New Roman" panose="02020603050405020304" pitchFamily="18" charset="0"/>
              </a:rPr>
              <a:t>Hon’ble Prime Minister propounded that cultural diversity is a joy that ought to be celebrated through mutual interaction &amp; reciprocity between people of different States and UTs so that a common spirit of understanding resonates throughout the country.</a:t>
            </a:r>
          </a:p>
          <a:p>
            <a:endParaRPr lang="en-US" dirty="0"/>
          </a:p>
        </p:txBody>
      </p:sp>
      <p:pic>
        <p:nvPicPr>
          <p:cNvPr id="4" name="Picture 3">
            <a:extLst>
              <a:ext uri="{FF2B5EF4-FFF2-40B4-BE49-F238E27FC236}">
                <a16:creationId xmlns:a16="http://schemas.microsoft.com/office/drawing/2014/main" xmlns="" id="{BF2B347C-92F3-4B57-8C62-CCB8B8A444D6}"/>
              </a:ext>
            </a:extLst>
          </p:cNvPr>
          <p:cNvPicPr>
            <a:picLocks noChangeAspect="1"/>
          </p:cNvPicPr>
          <p:nvPr/>
        </p:nvPicPr>
        <p:blipFill>
          <a:blip r:embed="rId4"/>
          <a:stretch>
            <a:fillRect/>
          </a:stretch>
        </p:blipFill>
        <p:spPr>
          <a:xfrm>
            <a:off x="2413713" y="175968"/>
            <a:ext cx="4316575" cy="1143000"/>
          </a:xfrm>
          <a:prstGeom prst="rect">
            <a:avLst/>
          </a:prstGeom>
        </p:spPr>
      </p:pic>
      <p:pic>
        <p:nvPicPr>
          <p:cNvPr id="8" name="Picture 7">
            <a:extLst>
              <a:ext uri="{FF2B5EF4-FFF2-40B4-BE49-F238E27FC236}">
                <a16:creationId xmlns:a16="http://schemas.microsoft.com/office/drawing/2014/main" xmlns="" id="{4A9DC13A-6A3C-410D-B1DD-3397C9749A70}"/>
              </a:ext>
            </a:extLst>
          </p:cNvPr>
          <p:cNvPicPr>
            <a:picLocks noChangeAspect="1"/>
          </p:cNvPicPr>
          <p:nvPr/>
        </p:nvPicPr>
        <p:blipFill>
          <a:blip r:embed="rId5"/>
          <a:stretch>
            <a:fillRect/>
          </a:stretch>
        </p:blipFill>
        <p:spPr>
          <a:xfrm>
            <a:off x="6763141" y="157147"/>
            <a:ext cx="2228458" cy="1142999"/>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28600"/>
            <a:ext cx="8763000" cy="6477000"/>
          </a:xfrm>
        </p:spPr>
        <p:txBody>
          <a:bodyPr>
            <a:normAutofit/>
          </a:bodyPr>
          <a:lstStyle/>
          <a:p>
            <a:pPr algn="just">
              <a:lnSpc>
                <a:spcPct val="150000"/>
              </a:lnSpc>
              <a:buNone/>
            </a:pPr>
            <a:r>
              <a:rPr lang="en-US" sz="2000" b="1" dirty="0">
                <a:latin typeface="Times New Roman" pitchFamily="18" charset="0"/>
                <a:cs typeface="Times New Roman" pitchFamily="18" charset="0"/>
              </a:rPr>
              <a:t>2. </a:t>
            </a:r>
            <a:r>
              <a:rPr kumimoji="0" lang="en-US" sz="1800" b="1"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THE CAPITOL COMPLEX </a:t>
            </a: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is the seat of the governments of Punjab and Haryana. Set against the Shivalik Hills, the Capitol Complex includes three buildings – the Punjab and Haryana High Court, the Palace of Assembly, and the Secretariat, as well as the Open Hand Monument, interspersed with water bodies and few other smaller structures.</a:t>
            </a:r>
            <a:endParaRPr lang="en-US" sz="2000" dirty="0">
              <a:latin typeface="Times New Roman" pitchFamily="18" charset="0"/>
              <a:cs typeface="Times New Roman" pitchFamily="18" charset="0"/>
            </a:endParaRPr>
          </a:p>
        </p:txBody>
      </p:sp>
      <p:pic>
        <p:nvPicPr>
          <p:cNvPr id="86018" name="Picture 2" descr="Here's How Chandigarh Capitol Complex (World Heritage Site) is Being  Restored"/>
          <p:cNvPicPr>
            <a:picLocks noChangeAspect="1" noChangeArrowheads="1"/>
          </p:cNvPicPr>
          <p:nvPr/>
        </p:nvPicPr>
        <p:blipFill>
          <a:blip r:embed="rId2"/>
          <a:srcRect/>
          <a:stretch>
            <a:fillRect/>
          </a:stretch>
        </p:blipFill>
        <p:spPr bwMode="auto">
          <a:xfrm>
            <a:off x="838200" y="2852737"/>
            <a:ext cx="7848600" cy="3471863"/>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5897563"/>
          </a:xfrm>
        </p:spPr>
        <p:txBody>
          <a:bodyPr>
            <a:normAutofit/>
          </a:bodyPr>
          <a:lstStyle/>
          <a:p>
            <a:pPr algn="just">
              <a:lnSpc>
                <a:spcPct val="150000"/>
              </a:lnSpc>
              <a:buNone/>
            </a:pPr>
            <a:r>
              <a:rPr lang="en-US" sz="2000" b="1" dirty="0">
                <a:latin typeface="Times New Roman" pitchFamily="18" charset="0"/>
                <a:cs typeface="Times New Roman" pitchFamily="18" charset="0"/>
              </a:rPr>
              <a:t>3. THE MARTYR'S MEMORIAL </a:t>
            </a:r>
            <a:r>
              <a:rPr lang="en-US" sz="2000" dirty="0">
                <a:latin typeface="Times New Roman" pitchFamily="18" charset="0"/>
                <a:cs typeface="Times New Roman" pitchFamily="18" charset="0"/>
              </a:rPr>
              <a:t>is present in the right of the assembly building. A monument to pay tribute to the martyrs of the Punjab partition. The memorial consists of a square enclosure with one side elongated into a ramp by which one mounts the enclosing wall, Within the enclosure are to be symbolic figures of a prone man, a snake, and a lion set amid ruins. </a:t>
            </a:r>
          </a:p>
          <a:p>
            <a:pPr algn="just">
              <a:lnSpc>
                <a:spcPct val="150000"/>
              </a:lnSpc>
            </a:pPr>
            <a:endParaRPr lang="en-US" sz="2000" dirty="0"/>
          </a:p>
        </p:txBody>
      </p:sp>
      <p:pic>
        <p:nvPicPr>
          <p:cNvPr id="5" name="Picture 4" descr="memorial.jpg"/>
          <p:cNvPicPr>
            <a:picLocks noChangeAspect="1"/>
          </p:cNvPicPr>
          <p:nvPr/>
        </p:nvPicPr>
        <p:blipFill>
          <a:blip r:embed="rId2"/>
          <a:stretch>
            <a:fillRect/>
          </a:stretch>
        </p:blipFill>
        <p:spPr>
          <a:xfrm>
            <a:off x="1981200" y="2819400"/>
            <a:ext cx="5715000" cy="381000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https://i0.wp.com/tricitylive.in/wp-content/uploads/2018/09/rock-garden-panorma-view.jpg?resize=750%2C350"/>
          <p:cNvPicPr>
            <a:picLocks noChangeAspect="1" noChangeArrowheads="1"/>
          </p:cNvPicPr>
          <p:nvPr/>
        </p:nvPicPr>
        <p:blipFill>
          <a:blip r:embed="rId2">
            <a:lum bright="70000" contrast="-70000"/>
          </a:blip>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457200" y="274638"/>
            <a:ext cx="8229600" cy="715962"/>
          </a:xfrm>
        </p:spPr>
        <p:txBody>
          <a:bodyPr>
            <a:normAutofit/>
          </a:bodyPr>
          <a:lstStyle/>
          <a:p>
            <a:r>
              <a:rPr lang="en-US" sz="2800" b="1" dirty="0">
                <a:latin typeface="Times New Roman" pitchFamily="18" charset="0"/>
                <a:cs typeface="Times New Roman" pitchFamily="18" charset="0"/>
              </a:rPr>
              <a:t>PARKS / GARDEN </a:t>
            </a: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295400"/>
            <a:ext cx="8229600" cy="5181600"/>
          </a:xfrm>
        </p:spPr>
        <p:txBody>
          <a:bodyPr>
            <a:normAutofit/>
          </a:bodyPr>
          <a:lstStyle/>
          <a:p>
            <a:pPr algn="just">
              <a:lnSpc>
                <a:spcPct val="150000"/>
              </a:lnSpc>
            </a:pPr>
            <a:r>
              <a:rPr lang="en-US" sz="2000" dirty="0">
                <a:latin typeface="Times New Roman" pitchFamily="18" charset="0"/>
                <a:cs typeface="Times New Roman" pitchFamily="18" charset="0"/>
              </a:rPr>
              <a:t>Chandigarh also known as the Garden city of India has good collection of beautifully maintained gardens. Some of the most important Gardens of this territory are: </a:t>
            </a:r>
          </a:p>
          <a:p>
            <a:endParaRPr lang="en-US" sz="2000" dirty="0"/>
          </a:p>
          <a:p>
            <a:pPr algn="just">
              <a:lnSpc>
                <a:spcPct val="150000"/>
              </a:lnSpc>
              <a:buNone/>
            </a:pPr>
            <a:endParaRPr lang="en-US" sz="2000" b="1" dirty="0"/>
          </a:p>
          <a:p>
            <a:pPr algn="just">
              <a:lnSpc>
                <a:spcPct val="150000"/>
              </a:lnSpc>
              <a:buNone/>
            </a:pPr>
            <a:endParaRPr lang="en-US" sz="2000" dirty="0">
              <a:latin typeface="Times New Roman" pitchFamily="18" charset="0"/>
              <a:cs typeface="Times New Roman" pitchFamily="18" charset="0"/>
            </a:endParaRPr>
          </a:p>
        </p:txBody>
      </p:sp>
      <p:sp>
        <p:nvSpPr>
          <p:cNvPr id="6" name="Rectangle 5"/>
          <p:cNvSpPr/>
          <p:nvPr/>
        </p:nvSpPr>
        <p:spPr>
          <a:xfrm>
            <a:off x="457200" y="2811791"/>
            <a:ext cx="4572000" cy="3741409"/>
          </a:xfrm>
          <a:prstGeom prst="rect">
            <a:avLst/>
          </a:prstGeom>
        </p:spPr>
        <p:txBody>
          <a:bodyPr>
            <a:spAutoFit/>
          </a:bodyPr>
          <a:lstStyle/>
          <a:p>
            <a:pPr algn="just">
              <a:lnSpc>
                <a:spcPct val="150000"/>
              </a:lnSpc>
              <a:buNone/>
            </a:pPr>
            <a:r>
              <a:rPr lang="en-US" sz="1600" b="1" dirty="0">
                <a:latin typeface="Times New Roman" pitchFamily="18" charset="0"/>
                <a:cs typeface="Times New Roman" pitchFamily="18" charset="0"/>
              </a:rPr>
              <a:t>1. THE ROCK GARDEN </a:t>
            </a:r>
            <a:r>
              <a:rPr lang="en-US" sz="1600" dirty="0">
                <a:latin typeface="Times New Roman" pitchFamily="18" charset="0"/>
                <a:cs typeface="Times New Roman" pitchFamily="18" charset="0"/>
              </a:rPr>
              <a:t>is probably Chandigarh's premier attraction, a popular spot for tourists. It was created by Nek </a:t>
            </a:r>
            <a:r>
              <a:rPr lang="en-US" sz="1600" dirty="0" err="1">
                <a:latin typeface="Times New Roman" pitchFamily="18" charset="0"/>
                <a:cs typeface="Times New Roman" pitchFamily="18" charset="0"/>
              </a:rPr>
              <a:t>Chand</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Saini</a:t>
            </a:r>
            <a:r>
              <a:rPr lang="en-US" sz="1600" dirty="0">
                <a:latin typeface="Times New Roman" pitchFamily="18" charset="0"/>
                <a:cs typeface="Times New Roman" pitchFamily="18" charset="0"/>
              </a:rPr>
              <a:t>, a resident of the city, in 1958. The urban waste material like bottles, tin cans, broken plugs, plates, saucers was turned into creative patterns and textures, mute rocks turned into art objects</a:t>
            </a:r>
            <a:r>
              <a:rPr lang="en-US" sz="1600" b="1" dirty="0">
                <a:latin typeface="Times New Roman" pitchFamily="18" charset="0"/>
                <a:cs typeface="Times New Roman" pitchFamily="18" charset="0"/>
              </a:rPr>
              <a:t>. </a:t>
            </a:r>
            <a:r>
              <a:rPr lang="en-US" sz="1600" dirty="0">
                <a:latin typeface="Times New Roman" pitchFamily="18" charset="0"/>
                <a:cs typeface="Times New Roman" pitchFamily="18" charset="0"/>
              </a:rPr>
              <a:t>The first phase of the rock Garden is a small canyon. The canyon opens into a series of chambers, each one filled with scores of human and animal forms in concrete and broken ceramic or glass. </a:t>
            </a:r>
          </a:p>
        </p:txBody>
      </p:sp>
      <p:pic>
        <p:nvPicPr>
          <p:cNvPr id="41988" name="Picture 4" descr="http://images.indianexpress.com/2015/06/nek-chand-rock-garden-l.jpg"/>
          <p:cNvPicPr>
            <a:picLocks noChangeAspect="1" noChangeArrowheads="1"/>
          </p:cNvPicPr>
          <p:nvPr/>
        </p:nvPicPr>
        <p:blipFill>
          <a:blip r:embed="rId3"/>
          <a:srcRect/>
          <a:stretch>
            <a:fillRect/>
          </a:stretch>
        </p:blipFill>
        <p:spPr bwMode="auto">
          <a:xfrm>
            <a:off x="5181600" y="3048000"/>
            <a:ext cx="3733800" cy="3455403"/>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rock garden.jpg"/>
          <p:cNvPicPr>
            <a:picLocks noChangeAspect="1"/>
          </p:cNvPicPr>
          <p:nvPr/>
        </p:nvPicPr>
        <p:blipFill>
          <a:blip r:embed="rId2"/>
          <a:stretch>
            <a:fillRect/>
          </a:stretch>
        </p:blipFill>
        <p:spPr>
          <a:xfrm>
            <a:off x="6350000" y="3647121"/>
            <a:ext cx="2794000" cy="2819400"/>
          </a:xfrm>
          <a:prstGeom prst="rect">
            <a:avLst/>
          </a:prstGeom>
          <a:ln>
            <a:noFill/>
          </a:ln>
          <a:effectLst>
            <a:softEdge rad="112500"/>
          </a:effectLst>
        </p:spPr>
      </p:pic>
      <p:pic>
        <p:nvPicPr>
          <p:cNvPr id="40962" name="Picture 2" descr="http://3.bp.blogspot.com/-v_zDAbjSJHo/To890QIRciI/AAAAAAAAEyE/zDBzI0lZUz4/s1600/RockGarden-winding-path.jpg"/>
          <p:cNvPicPr>
            <a:picLocks noChangeAspect="1" noChangeArrowheads="1"/>
          </p:cNvPicPr>
          <p:nvPr/>
        </p:nvPicPr>
        <p:blipFill>
          <a:blip r:embed="rId3" cstate="print"/>
          <a:srcRect b="7109"/>
          <a:stretch>
            <a:fillRect/>
          </a:stretch>
        </p:blipFill>
        <p:spPr bwMode="auto">
          <a:xfrm>
            <a:off x="4717926" y="-4665"/>
            <a:ext cx="3721348" cy="3352800"/>
          </a:xfrm>
          <a:prstGeom prst="rect">
            <a:avLst/>
          </a:prstGeom>
          <a:ln>
            <a:noFill/>
          </a:ln>
          <a:effectLst>
            <a:softEdge rad="112500"/>
          </a:effectLst>
        </p:spPr>
      </p:pic>
      <p:pic>
        <p:nvPicPr>
          <p:cNvPr id="40964" name="Picture 4" descr="https://expandthehorizon.files.wordpress.com/2016/06/rock-garden-chandigarh-1.jpg"/>
          <p:cNvPicPr>
            <a:picLocks noChangeAspect="1" noChangeArrowheads="1"/>
          </p:cNvPicPr>
          <p:nvPr/>
        </p:nvPicPr>
        <p:blipFill>
          <a:blip r:embed="rId4" cstate="print"/>
          <a:srcRect b="12000"/>
          <a:stretch>
            <a:fillRect/>
          </a:stretch>
        </p:blipFill>
        <p:spPr bwMode="auto">
          <a:xfrm>
            <a:off x="0" y="2641050"/>
            <a:ext cx="4006222" cy="3519116"/>
          </a:xfrm>
          <a:prstGeom prst="rect">
            <a:avLst/>
          </a:prstGeom>
          <a:ln>
            <a:noFill/>
          </a:ln>
          <a:effectLst>
            <a:softEdge rad="112500"/>
          </a:effectLst>
        </p:spPr>
      </p:pic>
      <p:pic>
        <p:nvPicPr>
          <p:cNvPr id="40966" name="Picture 6" descr="https://i.ytimg.com/vi/7Vzf9FiBsGA/maxresdefault.jpg"/>
          <p:cNvPicPr>
            <a:picLocks noChangeAspect="1" noChangeArrowheads="1"/>
          </p:cNvPicPr>
          <p:nvPr/>
        </p:nvPicPr>
        <p:blipFill>
          <a:blip r:embed="rId5"/>
          <a:srcRect/>
          <a:stretch>
            <a:fillRect/>
          </a:stretch>
        </p:blipFill>
        <p:spPr bwMode="auto">
          <a:xfrm>
            <a:off x="163875" y="10886"/>
            <a:ext cx="4648200" cy="2614613"/>
          </a:xfrm>
          <a:prstGeom prst="rect">
            <a:avLst/>
          </a:prstGeom>
          <a:ln>
            <a:noFill/>
          </a:ln>
          <a:effectLst>
            <a:softEdge rad="112500"/>
          </a:effectLst>
        </p:spPr>
      </p:pic>
      <p:pic>
        <p:nvPicPr>
          <p:cNvPr id="3" name="Picture 2">
            <a:extLst>
              <a:ext uri="{FF2B5EF4-FFF2-40B4-BE49-F238E27FC236}">
                <a16:creationId xmlns:a16="http://schemas.microsoft.com/office/drawing/2014/main" xmlns="" id="{71CD552D-6B71-4797-B668-1E3554D67975}"/>
              </a:ext>
            </a:extLst>
          </p:cNvPr>
          <p:cNvPicPr>
            <a:picLocks noChangeAspect="1"/>
          </p:cNvPicPr>
          <p:nvPr/>
        </p:nvPicPr>
        <p:blipFill rotWithShape="1">
          <a:blip r:embed="rId6"/>
          <a:srcRect r="-2464" b="46318"/>
          <a:stretch/>
        </p:blipFill>
        <p:spPr>
          <a:xfrm>
            <a:off x="4006787" y="3200400"/>
            <a:ext cx="2261986" cy="3266121"/>
          </a:xfrm>
          <a:prstGeom prst="rect">
            <a:avLst/>
          </a:prstGeom>
          <a:ln>
            <a:noFill/>
          </a:ln>
          <a:effectLst>
            <a:softEdge rad="112500"/>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s://images.trvl-media.com/media/content/shared/images/travelguides/destination/1653/Zakir-Rose-Garden-98455.jpg"/>
          <p:cNvPicPr>
            <a:picLocks noChangeAspect="1" noChangeArrowheads="1"/>
          </p:cNvPicPr>
          <p:nvPr/>
        </p:nvPicPr>
        <p:blipFill>
          <a:blip r:embed="rId2">
            <a:lum bright="70000" contrast="-70000"/>
          </a:blip>
          <a:srcRect/>
          <a:stretch>
            <a:fillRect/>
          </a:stretch>
        </p:blipFill>
        <p:spPr bwMode="auto">
          <a:xfrm>
            <a:off x="0" y="0"/>
            <a:ext cx="9144000" cy="6858000"/>
          </a:xfrm>
          <a:prstGeom prst="rect">
            <a:avLst/>
          </a:prstGeom>
          <a:noFill/>
        </p:spPr>
      </p:pic>
      <p:sp>
        <p:nvSpPr>
          <p:cNvPr id="3" name="Content Placeholder 2"/>
          <p:cNvSpPr>
            <a:spLocks noGrp="1"/>
          </p:cNvSpPr>
          <p:nvPr>
            <p:ph idx="1"/>
          </p:nvPr>
        </p:nvSpPr>
        <p:spPr>
          <a:xfrm>
            <a:off x="457200" y="381000"/>
            <a:ext cx="8229600" cy="5943600"/>
          </a:xfrm>
        </p:spPr>
        <p:txBody>
          <a:bodyPr>
            <a:normAutofit/>
          </a:bodyPr>
          <a:lstStyle/>
          <a:p>
            <a:pPr algn="just">
              <a:lnSpc>
                <a:spcPct val="150000"/>
              </a:lnSpc>
              <a:buNone/>
            </a:pPr>
            <a:r>
              <a:rPr lang="en-US" sz="2000" b="1" dirty="0">
                <a:latin typeface="Times New Roman" pitchFamily="18" charset="0"/>
                <a:cs typeface="Times New Roman" pitchFamily="18" charset="0"/>
              </a:rPr>
              <a:t>2. </a:t>
            </a:r>
            <a:r>
              <a:rPr lang="en-US" sz="1800" b="1" dirty="0">
                <a:latin typeface="Times New Roman" pitchFamily="18" charset="0"/>
                <a:cs typeface="Times New Roman" pitchFamily="18" charset="0"/>
              </a:rPr>
              <a:t>THE ROSE GARDEN </a:t>
            </a:r>
            <a:r>
              <a:rPr lang="en-US" sz="1800" dirty="0">
                <a:latin typeface="Times New Roman" pitchFamily="18" charset="0"/>
                <a:cs typeface="Times New Roman" pitchFamily="18" charset="0"/>
              </a:rPr>
              <a:t>also known as </a:t>
            </a:r>
            <a:r>
              <a:rPr lang="en-US" sz="1800" dirty="0" err="1">
                <a:latin typeface="Times New Roman" pitchFamily="18" charset="0"/>
                <a:cs typeface="Times New Roman" pitchFamily="18" charset="0"/>
              </a:rPr>
              <a:t>Zakir</a:t>
            </a:r>
            <a:r>
              <a:rPr lang="en-US" sz="1800" dirty="0">
                <a:latin typeface="Times New Roman" pitchFamily="18" charset="0"/>
                <a:cs typeface="Times New Roman" pitchFamily="18" charset="0"/>
              </a:rPr>
              <a:t> Rose Garden is Asia's largest rose garden. It is in sector 16 next to the city's cricket stadium. Spread over 30 acres the Rose Garden has over 50,000 rose-trees of 1600 species. It was named after India's former President, </a:t>
            </a:r>
            <a:r>
              <a:rPr lang="en-US" sz="1800" dirty="0" err="1">
                <a:latin typeface="Times New Roman" pitchFamily="18" charset="0"/>
                <a:cs typeface="Times New Roman" pitchFamily="18" charset="0"/>
              </a:rPr>
              <a:t>Zakir</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Hussain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Alongwith</a:t>
            </a:r>
            <a:r>
              <a:rPr lang="en-US" sz="1800" dirty="0">
                <a:latin typeface="Times New Roman" pitchFamily="18" charset="0"/>
                <a:cs typeface="Times New Roman" pitchFamily="18" charset="0"/>
              </a:rPr>
              <a:t> the roses emphasis was also given on the trees of medicinal value and some unique specimen trees. City under Chandigarh Administration celebrates Rose Festival annually.</a:t>
            </a:r>
          </a:p>
          <a:p>
            <a:pPr algn="just">
              <a:lnSpc>
                <a:spcPct val="150000"/>
              </a:lnSpc>
            </a:pPr>
            <a:endParaRPr lang="en-US" sz="1800" dirty="0">
              <a:latin typeface="Times New Roman" pitchFamily="18" charset="0"/>
              <a:cs typeface="Times New Roman" pitchFamily="18" charset="0"/>
            </a:endParaRPr>
          </a:p>
        </p:txBody>
      </p:sp>
      <p:pic>
        <p:nvPicPr>
          <p:cNvPr id="4" name="Picture 3" descr="Rose-Garden.jpg"/>
          <p:cNvPicPr>
            <a:picLocks noChangeAspect="1"/>
          </p:cNvPicPr>
          <p:nvPr/>
        </p:nvPicPr>
        <p:blipFill>
          <a:blip r:embed="rId3"/>
          <a:stretch>
            <a:fillRect/>
          </a:stretch>
        </p:blipFill>
        <p:spPr>
          <a:xfrm>
            <a:off x="2971800" y="2951704"/>
            <a:ext cx="6137987" cy="3546230"/>
          </a:xfrm>
          <a:prstGeom prst="rect">
            <a:avLst/>
          </a:prstGeom>
          <a:ln>
            <a:noFill/>
          </a:ln>
          <a:effectLst>
            <a:softEdge rad="112500"/>
          </a:effectLst>
        </p:spPr>
      </p:pic>
      <p:pic>
        <p:nvPicPr>
          <p:cNvPr id="5" name="Picture 4">
            <a:extLst>
              <a:ext uri="{FF2B5EF4-FFF2-40B4-BE49-F238E27FC236}">
                <a16:creationId xmlns:a16="http://schemas.microsoft.com/office/drawing/2014/main" xmlns="" id="{46818979-1B4F-4D12-A698-A91CD8304F66}"/>
              </a:ext>
            </a:extLst>
          </p:cNvPr>
          <p:cNvPicPr>
            <a:picLocks noChangeAspect="1"/>
          </p:cNvPicPr>
          <p:nvPr/>
        </p:nvPicPr>
        <p:blipFill>
          <a:blip r:embed="rId4" cstate="print"/>
          <a:stretch>
            <a:fillRect/>
          </a:stretch>
        </p:blipFill>
        <p:spPr>
          <a:xfrm>
            <a:off x="-21771" y="2877177"/>
            <a:ext cx="3200697" cy="2152023"/>
          </a:xfrm>
          <a:prstGeom prst="rect">
            <a:avLst/>
          </a:prstGeom>
          <a:ln>
            <a:noFill/>
          </a:ln>
          <a:effectLst>
            <a:softEdge rad="112500"/>
          </a:effectLst>
        </p:spPr>
      </p:pic>
      <p:pic>
        <p:nvPicPr>
          <p:cNvPr id="6" name="Picture 5">
            <a:extLst>
              <a:ext uri="{FF2B5EF4-FFF2-40B4-BE49-F238E27FC236}">
                <a16:creationId xmlns:a16="http://schemas.microsoft.com/office/drawing/2014/main" xmlns="" id="{27375648-8F92-4D2E-BF2C-8D3370E94E33}"/>
              </a:ext>
            </a:extLst>
          </p:cNvPr>
          <p:cNvPicPr>
            <a:picLocks noChangeAspect="1"/>
          </p:cNvPicPr>
          <p:nvPr/>
        </p:nvPicPr>
        <p:blipFill>
          <a:blip r:embed="rId5"/>
          <a:stretch>
            <a:fillRect/>
          </a:stretch>
        </p:blipFill>
        <p:spPr>
          <a:xfrm>
            <a:off x="34213" y="4953000"/>
            <a:ext cx="2903374" cy="1544934"/>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normAutofit/>
          </a:bodyPr>
          <a:lstStyle/>
          <a:p>
            <a:pPr algn="just">
              <a:lnSpc>
                <a:spcPct val="150000"/>
              </a:lnSpc>
              <a:buNone/>
            </a:pPr>
            <a:r>
              <a:rPr lang="en-US" sz="2000" b="1" dirty="0">
                <a:latin typeface="Times New Roman" pitchFamily="18" charset="0"/>
                <a:cs typeface="Times New Roman" pitchFamily="18" charset="0"/>
              </a:rPr>
              <a:t>3. BOTANICAL GARDEN </a:t>
            </a:r>
            <a:r>
              <a:rPr lang="en-US" sz="2000" dirty="0">
                <a:latin typeface="Times New Roman" pitchFamily="18" charset="0"/>
                <a:cs typeface="Times New Roman" pitchFamily="18" charset="0"/>
              </a:rPr>
              <a:t>is in sector 1, between the Rock Garden and Sukhna Lake. The Botanical garden is spread over 88 acres. Its rockeries, lily-pools, and the rare species covered in green houses draw garden lovers as well as botanists. </a:t>
            </a:r>
          </a:p>
          <a:p>
            <a:pPr algn="just">
              <a:lnSpc>
                <a:spcPct val="150000"/>
              </a:lnSpc>
            </a:pPr>
            <a:endParaRPr lang="en-US" sz="2000" dirty="0">
              <a:latin typeface="Times New Roman" pitchFamily="18" charset="0"/>
              <a:cs typeface="Times New Roman" pitchFamily="18" charset="0"/>
            </a:endParaRPr>
          </a:p>
        </p:txBody>
      </p:sp>
      <p:pic>
        <p:nvPicPr>
          <p:cNvPr id="4" name="Picture 3" descr="botanical.jpg"/>
          <p:cNvPicPr>
            <a:picLocks noChangeAspect="1"/>
          </p:cNvPicPr>
          <p:nvPr/>
        </p:nvPicPr>
        <p:blipFill>
          <a:blip r:embed="rId2"/>
          <a:stretch>
            <a:fillRect/>
          </a:stretch>
        </p:blipFill>
        <p:spPr>
          <a:xfrm>
            <a:off x="762000" y="2438400"/>
            <a:ext cx="7772400" cy="396240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a:bodyPr>
          <a:lstStyle/>
          <a:p>
            <a:pPr algn="just">
              <a:lnSpc>
                <a:spcPct val="150000"/>
              </a:lnSpc>
              <a:buNone/>
            </a:pPr>
            <a:r>
              <a:rPr lang="en-US" sz="2000" b="1" dirty="0">
                <a:latin typeface="Times New Roman" pitchFamily="18" charset="0"/>
                <a:cs typeface="Times New Roman" pitchFamily="18" charset="0"/>
              </a:rPr>
              <a:t>4.  THE SHANTI KUNJ GARDEN </a:t>
            </a:r>
            <a:r>
              <a:rPr lang="en-US" sz="2000" dirty="0">
                <a:latin typeface="Times New Roman" pitchFamily="18" charset="0"/>
                <a:cs typeface="Times New Roman" pitchFamily="18" charset="0"/>
              </a:rPr>
              <a:t>means "Abode of Peace". It is situated between the Rose Garden and the Cricket Stadium in Sector 16. Trees, pools and streams crossed by curved bridges and a large number of meditation nooks define this garden. This is completely a noise free area with natural undulations and therefore aptly named </a:t>
            </a:r>
            <a:r>
              <a:rPr lang="en-US" sz="2000" dirty="0" err="1">
                <a:latin typeface="Times New Roman" pitchFamily="18" charset="0"/>
                <a:cs typeface="Times New Roman" pitchFamily="18" charset="0"/>
              </a:rPr>
              <a:t>Shanti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Kunj</a:t>
            </a:r>
            <a:r>
              <a:rPr lang="en-US" sz="2000" dirty="0">
                <a:latin typeface="Times New Roman" pitchFamily="18" charset="0"/>
                <a:cs typeface="Times New Roman" pitchFamily="18" charset="0"/>
              </a:rPr>
              <a:t>.  </a:t>
            </a:r>
          </a:p>
          <a:p>
            <a:pPr algn="just">
              <a:lnSpc>
                <a:spcPct val="150000"/>
              </a:lnSpc>
            </a:pPr>
            <a:endParaRPr lang="en-US" sz="2000" dirty="0">
              <a:latin typeface="Times New Roman" pitchFamily="18" charset="0"/>
              <a:cs typeface="Times New Roman" pitchFamily="18" charset="0"/>
            </a:endParaRPr>
          </a:p>
        </p:txBody>
      </p:sp>
      <p:pic>
        <p:nvPicPr>
          <p:cNvPr id="4" name="Picture 3" descr="shanti kunj.jpg"/>
          <p:cNvPicPr>
            <a:picLocks noChangeAspect="1"/>
          </p:cNvPicPr>
          <p:nvPr/>
        </p:nvPicPr>
        <p:blipFill>
          <a:blip r:embed="rId2"/>
          <a:stretch>
            <a:fillRect/>
          </a:stretch>
        </p:blipFill>
        <p:spPr>
          <a:xfrm>
            <a:off x="914400" y="3276600"/>
            <a:ext cx="7543800" cy="327660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lstStyle/>
          <a:p>
            <a:pPr algn="just">
              <a:lnSpc>
                <a:spcPct val="150000"/>
              </a:lnSpc>
            </a:pPr>
            <a:r>
              <a:rPr lang="en-US" sz="2400" b="1" dirty="0">
                <a:latin typeface="Times New Roman" pitchFamily="18" charset="0"/>
                <a:cs typeface="Times New Roman" pitchFamily="18" charset="0"/>
              </a:rPr>
              <a:t>GARDEN OF SILENCE </a:t>
            </a:r>
            <a:r>
              <a:rPr lang="en-US" sz="2000" dirty="0">
                <a:latin typeface="Times New Roman" pitchFamily="18" charset="0"/>
                <a:cs typeface="Times New Roman" pitchFamily="18" charset="0"/>
              </a:rPr>
              <a:t>is a meditative space which house a massive idol of Buddha. The garden swears by its name and it offers a peaceful and tranquil atmosphere for meditation amidst lush green surroundings with a beautiful view of the </a:t>
            </a:r>
            <a:r>
              <a:rPr lang="en-US" sz="2000" dirty="0" err="1">
                <a:latin typeface="Times New Roman" pitchFamily="18" charset="0"/>
                <a:cs typeface="Times New Roman" pitchFamily="18" charset="0"/>
              </a:rPr>
              <a:t>Shivalik</a:t>
            </a:r>
            <a:r>
              <a:rPr lang="en-US" sz="2000" dirty="0">
                <a:latin typeface="Times New Roman" pitchFamily="18" charset="0"/>
                <a:cs typeface="Times New Roman" pitchFamily="18" charset="0"/>
              </a:rPr>
              <a:t> Ranges in the backdrop.</a:t>
            </a:r>
            <a:endParaRPr lang="en-US" dirty="0">
              <a:latin typeface="Times New Roman" pitchFamily="18" charset="0"/>
              <a:cs typeface="Times New Roman" pitchFamily="18" charset="0"/>
            </a:endParaRPr>
          </a:p>
        </p:txBody>
      </p:sp>
      <p:pic>
        <p:nvPicPr>
          <p:cNvPr id="96258" name="Picture 2" descr="Garden of Silence"/>
          <p:cNvPicPr>
            <a:picLocks noChangeAspect="1" noChangeArrowheads="1"/>
          </p:cNvPicPr>
          <p:nvPr/>
        </p:nvPicPr>
        <p:blipFill>
          <a:blip r:embed="rId2"/>
          <a:srcRect/>
          <a:stretch>
            <a:fillRect/>
          </a:stretch>
        </p:blipFill>
        <p:spPr bwMode="auto">
          <a:xfrm>
            <a:off x="685800" y="3048000"/>
            <a:ext cx="7924800" cy="3429001"/>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https://upload.wikimedia.org/wikipedia/commons/thumb/1/1d/Nature_Trail_%2C_lake_reserve_forest_%2C_Sukhna_lake_Chandigarh_11.jpg/1024px-Nature_Trail_%2C_lake_reserve_forest_%2C_Sukhna_lake_Chandigarh_11.jpg"/>
          <p:cNvPicPr>
            <a:picLocks noChangeAspect="1" noChangeArrowheads="1"/>
          </p:cNvPicPr>
          <p:nvPr/>
        </p:nvPicPr>
        <p:blipFill>
          <a:blip r:embed="rId2">
            <a:lum bright="70000" contrast="-70000"/>
          </a:blip>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rmAutofit/>
          </a:bodyPr>
          <a:lstStyle/>
          <a:p>
            <a:r>
              <a:rPr lang="en-US" sz="2800" b="1" dirty="0">
                <a:latin typeface="Times New Roman" pitchFamily="18" charset="0"/>
                <a:cs typeface="Times New Roman" pitchFamily="18" charset="0"/>
              </a:rPr>
              <a:t>WILDLIFE SANCTUARY AND NATIONAL PARKS </a:t>
            </a: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447800"/>
            <a:ext cx="8229600" cy="4953000"/>
          </a:xfrm>
        </p:spPr>
        <p:txBody>
          <a:bodyPr>
            <a:normAutofit lnSpcReduction="10000"/>
          </a:bodyPr>
          <a:lstStyle/>
          <a:p>
            <a:pPr algn="just">
              <a:lnSpc>
                <a:spcPct val="150000"/>
              </a:lnSpc>
            </a:pPr>
            <a:r>
              <a:rPr lang="en-US" sz="2000" b="1" dirty="0">
                <a:latin typeface="Times New Roman" pitchFamily="18" charset="0"/>
                <a:cs typeface="Times New Roman" pitchFamily="18" charset="0"/>
              </a:rPr>
              <a:t>SUKHNA WILDLIFE SANCTUARY </a:t>
            </a:r>
            <a:r>
              <a:rPr lang="en-US" sz="2000" dirty="0">
                <a:latin typeface="Times New Roman" pitchFamily="18" charset="0"/>
                <a:cs typeface="Times New Roman" pitchFamily="18" charset="0"/>
              </a:rPr>
              <a:t>is the probably the only sanctuary here. It is spreading over an area of 2600 hector is situated at one Km. in the North-East of </a:t>
            </a:r>
            <a:r>
              <a:rPr lang="en-US" sz="2000" dirty="0" err="1">
                <a:latin typeface="Times New Roman" pitchFamily="18" charset="0"/>
                <a:cs typeface="Times New Roman" pitchFamily="18" charset="0"/>
              </a:rPr>
              <a:t>Sukhna</a:t>
            </a:r>
            <a:r>
              <a:rPr lang="en-US" sz="2000" dirty="0">
                <a:latin typeface="Times New Roman" pitchFamily="18" charset="0"/>
                <a:cs typeface="Times New Roman" pitchFamily="18" charset="0"/>
              </a:rPr>
              <a:t> Lake. The primary concern of this sanctuary is conservation, protection and preservation. </a:t>
            </a:r>
          </a:p>
          <a:p>
            <a:pPr algn="just">
              <a:lnSpc>
                <a:spcPct val="150000"/>
              </a:lnSpc>
            </a:pPr>
            <a:r>
              <a:rPr lang="en-US" sz="2000" dirty="0">
                <a:latin typeface="Times New Roman" pitchFamily="18" charset="0"/>
                <a:cs typeface="Times New Roman" pitchFamily="18" charset="0"/>
              </a:rPr>
              <a:t>A variety of herbs, shrubs, grasses, climbers and trees are found in this sanctuary. It is home to a variety of butterflies, reptiles, mammals, birds and micro-organisms. </a:t>
            </a:r>
            <a:r>
              <a:rPr lang="en-US" sz="2000" dirty="0" err="1">
                <a:latin typeface="Times New Roman" pitchFamily="18" charset="0"/>
                <a:cs typeface="Times New Roman" pitchFamily="18" charset="0"/>
              </a:rPr>
              <a:t>Sambar</a:t>
            </a:r>
            <a:r>
              <a:rPr lang="en-US" sz="2000" dirty="0">
                <a:latin typeface="Times New Roman" pitchFamily="18" charset="0"/>
                <a:cs typeface="Times New Roman" pitchFamily="18" charset="0"/>
              </a:rPr>
              <a:t>, Indian hare, rhesus monkey, squirrel, wild boar, Pangolin, mongoose, Indian civet etc. are found here. Birds like peacock, woodpeckers, hawks, bulbul, black </a:t>
            </a:r>
            <a:r>
              <a:rPr lang="en-US" sz="2000" dirty="0" err="1">
                <a:latin typeface="Times New Roman" pitchFamily="18" charset="0"/>
                <a:cs typeface="Times New Roman" pitchFamily="18" charset="0"/>
              </a:rPr>
              <a:t>drongo</a:t>
            </a:r>
            <a:r>
              <a:rPr lang="en-US" sz="2000" dirty="0">
                <a:latin typeface="Times New Roman" pitchFamily="18" charset="0"/>
                <a:cs typeface="Times New Roman" pitchFamily="18" charset="0"/>
              </a:rPr>
              <a:t>, kingfisher, cuckoos, grey partridge, red jungle fowl, swan, ducks, bee-eater, </a:t>
            </a:r>
            <a:r>
              <a:rPr lang="en-US" sz="2000" dirty="0" err="1">
                <a:latin typeface="Times New Roman" pitchFamily="18" charset="0"/>
                <a:cs typeface="Times New Roman" pitchFamily="18" charset="0"/>
              </a:rPr>
              <a:t>koel</a:t>
            </a:r>
            <a:r>
              <a:rPr lang="en-US" sz="2000" dirty="0">
                <a:latin typeface="Times New Roman" pitchFamily="18" charset="0"/>
                <a:cs typeface="Times New Roman" pitchFamily="18" charset="0"/>
              </a:rPr>
              <a:t>, and myna are prominently seen here.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wildlife 1.jpg"/>
          <p:cNvPicPr>
            <a:picLocks noChangeAspect="1"/>
          </p:cNvPicPr>
          <p:nvPr/>
        </p:nvPicPr>
        <p:blipFill>
          <a:blip r:embed="rId2"/>
          <a:stretch>
            <a:fillRect/>
          </a:stretch>
        </p:blipFill>
        <p:spPr>
          <a:xfrm>
            <a:off x="304800" y="381000"/>
            <a:ext cx="4114800" cy="3352800"/>
          </a:xfrm>
          <a:prstGeom prst="rect">
            <a:avLst/>
          </a:prstGeom>
        </p:spPr>
      </p:pic>
      <p:pic>
        <p:nvPicPr>
          <p:cNvPr id="4" name="Picture 3" descr="wil.jpg"/>
          <p:cNvPicPr>
            <a:picLocks noChangeAspect="1"/>
          </p:cNvPicPr>
          <p:nvPr/>
        </p:nvPicPr>
        <p:blipFill>
          <a:blip r:embed="rId3"/>
          <a:stretch>
            <a:fillRect/>
          </a:stretch>
        </p:blipFill>
        <p:spPr>
          <a:xfrm>
            <a:off x="4419600" y="381000"/>
            <a:ext cx="4343400" cy="3352800"/>
          </a:xfrm>
          <a:prstGeom prst="rect">
            <a:avLst/>
          </a:prstGeom>
        </p:spPr>
      </p:pic>
      <p:pic>
        <p:nvPicPr>
          <p:cNvPr id="35842" name="Picture 2" descr="http://img.indiaonline.in/Chand/Chandigarh/City-Guide/sukhnawild2.jpg"/>
          <p:cNvPicPr>
            <a:picLocks noChangeAspect="1" noChangeArrowheads="1"/>
          </p:cNvPicPr>
          <p:nvPr/>
        </p:nvPicPr>
        <p:blipFill>
          <a:blip r:embed="rId4"/>
          <a:srcRect/>
          <a:stretch>
            <a:fillRect/>
          </a:stretch>
        </p:blipFill>
        <p:spPr bwMode="auto">
          <a:xfrm>
            <a:off x="1752600" y="3733800"/>
            <a:ext cx="5295900" cy="3116429"/>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SHGB1\Desktop\4.PNG"/>
          <p:cNvPicPr>
            <a:picLocks noChangeAspect="1" noChangeArrowheads="1"/>
          </p:cNvPicPr>
          <p:nvPr/>
        </p:nvPicPr>
        <p:blipFill>
          <a:blip r:embed="rId2" cstate="print">
            <a:lum bright="70000" contrast="-70000"/>
          </a:blip>
          <a:srcRect/>
          <a:stretch>
            <a:fillRect/>
          </a:stretch>
        </p:blipFill>
        <p:spPr bwMode="auto">
          <a:xfrm>
            <a:off x="0" y="1447800"/>
            <a:ext cx="9143999" cy="5410200"/>
          </a:xfrm>
          <a:prstGeom prst="rect">
            <a:avLst/>
          </a:prstGeom>
          <a:noFill/>
        </p:spPr>
      </p:pic>
      <p:sp>
        <p:nvSpPr>
          <p:cNvPr id="2" name="Title 1"/>
          <p:cNvSpPr>
            <a:spLocks noGrp="1"/>
          </p:cNvSpPr>
          <p:nvPr>
            <p:ph type="title"/>
          </p:nvPr>
        </p:nvSpPr>
        <p:spPr>
          <a:xfrm>
            <a:off x="429208" y="76200"/>
            <a:ext cx="8229600" cy="685800"/>
          </a:xfrm>
        </p:spPr>
        <p:txBody>
          <a:bodyPr>
            <a:normAutofit fontScale="90000"/>
          </a:bodyPr>
          <a:lstStyle/>
          <a:p>
            <a:r>
              <a:rPr lang="en-US" b="1" dirty="0" err="1">
                <a:solidFill>
                  <a:schemeClr val="accent6">
                    <a:lumMod val="75000"/>
                  </a:schemeClr>
                </a:solidFill>
                <a:latin typeface="Times New Roman" panose="02020603050405020304" pitchFamily="18" charset="0"/>
                <a:cs typeface="Times New Roman" panose="02020603050405020304" pitchFamily="18" charset="0"/>
              </a:rPr>
              <a:t>Ek</a:t>
            </a:r>
            <a:r>
              <a:rPr lang="en-US" b="1" dirty="0">
                <a:solidFill>
                  <a:schemeClr val="accent6">
                    <a:lumMod val="75000"/>
                  </a:schemeClr>
                </a:solidFill>
                <a:latin typeface="Times New Roman" panose="02020603050405020304" pitchFamily="18" charset="0"/>
                <a:cs typeface="Times New Roman" panose="02020603050405020304" pitchFamily="18" charset="0"/>
              </a:rPr>
              <a:t> Bharat </a:t>
            </a:r>
            <a:r>
              <a:rPr lang="en-US" b="1" dirty="0" err="1">
                <a:solidFill>
                  <a:schemeClr val="accent1">
                    <a:lumMod val="60000"/>
                    <a:lumOff val="40000"/>
                  </a:schemeClr>
                </a:solidFill>
                <a:latin typeface="Times New Roman" panose="02020603050405020304" pitchFamily="18" charset="0"/>
                <a:cs typeface="Times New Roman" panose="02020603050405020304" pitchFamily="18" charset="0"/>
              </a:rPr>
              <a:t>Shreshtha</a:t>
            </a:r>
            <a:r>
              <a:rPr lang="en-US" b="1" dirty="0">
                <a:latin typeface="Times New Roman" panose="02020603050405020304" pitchFamily="18" charset="0"/>
                <a:cs typeface="Times New Roman" panose="02020603050405020304" pitchFamily="18" charset="0"/>
              </a:rPr>
              <a:t> </a:t>
            </a:r>
            <a:r>
              <a:rPr lang="en-US" b="1" dirty="0">
                <a:solidFill>
                  <a:srgbClr val="92D050"/>
                </a:solidFill>
                <a:latin typeface="Times New Roman" panose="02020603050405020304" pitchFamily="18" charset="0"/>
                <a:cs typeface="Times New Roman" panose="02020603050405020304" pitchFamily="18" charset="0"/>
              </a:rPr>
              <a:t>Bharat</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52400" y="914400"/>
            <a:ext cx="8915400" cy="5943600"/>
          </a:xfrm>
        </p:spPr>
        <p:txBody>
          <a:bodyPr>
            <a:normAutofit/>
          </a:bodyPr>
          <a:lstStyle/>
          <a:p>
            <a:pPr algn="just">
              <a:buNone/>
            </a:pPr>
            <a:r>
              <a:rPr lang="en-GB" sz="2400" b="1" u="sng" dirty="0">
                <a:latin typeface="Times New Roman" panose="02020603050405020304" pitchFamily="18" charset="0"/>
                <a:cs typeface="Times New Roman" panose="02020603050405020304" pitchFamily="18" charset="0"/>
              </a:rPr>
              <a:t>OBJECTIVES</a:t>
            </a:r>
          </a:p>
          <a:p>
            <a:pPr algn="just"/>
            <a:r>
              <a:rPr lang="en-IN" sz="1800" b="1" dirty="0">
                <a:latin typeface="Times New Roman" panose="02020603050405020304" pitchFamily="18" charset="0"/>
                <a:cs typeface="Times New Roman" panose="02020603050405020304" pitchFamily="18" charset="0"/>
              </a:rPr>
              <a:t>To CELEBRATE</a:t>
            </a:r>
            <a:r>
              <a:rPr lang="en-IN" sz="1800" dirty="0">
                <a:latin typeface="Times New Roman" panose="02020603050405020304" pitchFamily="18" charset="0"/>
                <a:cs typeface="Times New Roman" panose="02020603050405020304" pitchFamily="18" charset="0"/>
              </a:rPr>
              <a:t> the Unity in Diversity of our Nation and to maintain and strengthen the fabric of traditionally existing emotional bonds between the people of our Country; </a:t>
            </a:r>
          </a:p>
          <a:p>
            <a:pPr algn="just"/>
            <a:endParaRPr lang="en-IN" sz="1800" dirty="0">
              <a:latin typeface="Times New Roman" panose="02020603050405020304" pitchFamily="18" charset="0"/>
              <a:cs typeface="Times New Roman" panose="02020603050405020304" pitchFamily="18" charset="0"/>
            </a:endParaRPr>
          </a:p>
          <a:p>
            <a:pPr algn="just"/>
            <a:r>
              <a:rPr lang="en-IN" sz="1800" b="1" dirty="0">
                <a:latin typeface="Times New Roman" panose="02020603050405020304" pitchFamily="18" charset="0"/>
                <a:cs typeface="Times New Roman" panose="02020603050405020304" pitchFamily="18" charset="0"/>
              </a:rPr>
              <a:t> To PROMOTE</a:t>
            </a:r>
            <a:r>
              <a:rPr lang="en-IN" sz="1800" dirty="0">
                <a:latin typeface="Times New Roman" panose="02020603050405020304" pitchFamily="18" charset="0"/>
                <a:cs typeface="Times New Roman" panose="02020603050405020304" pitchFamily="18" charset="0"/>
              </a:rPr>
              <a:t> the spirit of national integration through a deep and structured engagement between all Indian States and Union Territories through a year-long planned engagement between States; </a:t>
            </a:r>
          </a:p>
          <a:p>
            <a:pPr algn="just"/>
            <a:endParaRPr lang="en-IN" sz="1800" dirty="0">
              <a:latin typeface="Times New Roman" panose="02020603050405020304" pitchFamily="18" charset="0"/>
              <a:cs typeface="Times New Roman" panose="02020603050405020304" pitchFamily="18" charset="0"/>
            </a:endParaRPr>
          </a:p>
          <a:p>
            <a:pPr algn="just"/>
            <a:r>
              <a:rPr lang="en-IN" sz="1800" b="1" dirty="0">
                <a:latin typeface="Times New Roman" panose="02020603050405020304" pitchFamily="18" charset="0"/>
                <a:cs typeface="Times New Roman" panose="02020603050405020304" pitchFamily="18" charset="0"/>
              </a:rPr>
              <a:t> To SHOWCASE</a:t>
            </a:r>
            <a:r>
              <a:rPr lang="en-IN" sz="1800" dirty="0">
                <a:latin typeface="Times New Roman" panose="02020603050405020304" pitchFamily="18" charset="0"/>
                <a:cs typeface="Times New Roman" panose="02020603050405020304" pitchFamily="18" charset="0"/>
              </a:rPr>
              <a:t> the rich heritage and culture, customs and traditions of either State for enabling people to understand and appreciate the diversity that is India, </a:t>
            </a:r>
          </a:p>
          <a:p>
            <a:pPr marL="0" indent="0" algn="just">
              <a:buNone/>
            </a:pPr>
            <a:r>
              <a:rPr lang="en-IN" sz="1800" dirty="0">
                <a:latin typeface="Times New Roman" panose="02020603050405020304" pitchFamily="18" charset="0"/>
                <a:cs typeface="Times New Roman" panose="02020603050405020304" pitchFamily="18" charset="0"/>
              </a:rPr>
              <a:t>	</a:t>
            </a:r>
            <a:r>
              <a:rPr lang="en-IN" sz="1800" i="1" dirty="0">
                <a:latin typeface="Times New Roman" panose="02020603050405020304" pitchFamily="18" charset="0"/>
                <a:cs typeface="Times New Roman" panose="02020603050405020304" pitchFamily="18" charset="0"/>
              </a:rPr>
              <a:t>thus fostering a sense of common identity </a:t>
            </a:r>
          </a:p>
          <a:p>
            <a:pPr algn="just"/>
            <a:endParaRPr lang="en-IN" sz="1800" i="1" dirty="0">
              <a:latin typeface="Times New Roman" panose="02020603050405020304" pitchFamily="18" charset="0"/>
              <a:cs typeface="Times New Roman" panose="02020603050405020304" pitchFamily="18" charset="0"/>
            </a:endParaRPr>
          </a:p>
          <a:p>
            <a:pPr algn="just"/>
            <a:r>
              <a:rPr lang="en-IN" sz="1800" b="1" dirty="0">
                <a:latin typeface="Times New Roman" panose="02020603050405020304" pitchFamily="18" charset="0"/>
                <a:cs typeface="Times New Roman" panose="02020603050405020304" pitchFamily="18" charset="0"/>
              </a:rPr>
              <a:t>TO ESTABLISH</a:t>
            </a:r>
            <a:r>
              <a:rPr lang="en-IN" sz="1800" dirty="0">
                <a:latin typeface="Times New Roman" panose="02020603050405020304" pitchFamily="18" charset="0"/>
                <a:cs typeface="Times New Roman" panose="02020603050405020304" pitchFamily="18" charset="0"/>
              </a:rPr>
              <a:t> long-term engagements </a:t>
            </a:r>
          </a:p>
          <a:p>
            <a:pPr algn="just"/>
            <a:endParaRPr lang="en-IN" sz="1800" dirty="0">
              <a:latin typeface="Times New Roman" panose="02020603050405020304" pitchFamily="18" charset="0"/>
              <a:cs typeface="Times New Roman" panose="02020603050405020304" pitchFamily="18" charset="0"/>
            </a:endParaRPr>
          </a:p>
          <a:p>
            <a:pPr algn="just"/>
            <a:r>
              <a:rPr lang="en-IN" sz="1800" b="1" dirty="0">
                <a:latin typeface="Times New Roman" panose="02020603050405020304" pitchFamily="18" charset="0"/>
                <a:cs typeface="Times New Roman" panose="02020603050405020304" pitchFamily="18" charset="0"/>
              </a:rPr>
              <a:t>TO CREATE</a:t>
            </a:r>
            <a:r>
              <a:rPr lang="en-IN" sz="1800" dirty="0">
                <a:latin typeface="Times New Roman" panose="02020603050405020304" pitchFamily="18" charset="0"/>
                <a:cs typeface="Times New Roman" panose="02020603050405020304" pitchFamily="18" charset="0"/>
              </a:rPr>
              <a:t> an environment which promotes learning between States by sharing best practices and experiences. </a:t>
            </a:r>
          </a:p>
          <a:p>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im.hunt.in/cg/Chand/Chandigarh/City-Guide/Museums%20in%20Chandigarh.jpg"/>
          <p:cNvPicPr>
            <a:picLocks noChangeAspect="1" noChangeArrowheads="1"/>
          </p:cNvPicPr>
          <p:nvPr/>
        </p:nvPicPr>
        <p:blipFill>
          <a:blip r:embed="rId2">
            <a:lum bright="70000" contrast="-70000"/>
          </a:blip>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457200" y="381000"/>
            <a:ext cx="8229600" cy="1143000"/>
          </a:xfrm>
        </p:spPr>
        <p:txBody>
          <a:bodyPr>
            <a:normAutofit/>
          </a:bodyPr>
          <a:lstStyle/>
          <a:p>
            <a:r>
              <a:rPr lang="en-US" sz="2800" b="1" dirty="0">
                <a:latin typeface="Times New Roman" pitchFamily="18" charset="0"/>
                <a:cs typeface="Times New Roman" pitchFamily="18" charset="0"/>
              </a:rPr>
              <a:t>MUSEUMS/ART GALLERIES</a:t>
            </a: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874837"/>
            <a:ext cx="8229600" cy="4525963"/>
          </a:xfrm>
        </p:spPr>
        <p:txBody>
          <a:bodyPr>
            <a:normAutofit/>
          </a:bodyPr>
          <a:lstStyle/>
          <a:p>
            <a:pPr algn="just">
              <a:lnSpc>
                <a:spcPct val="150000"/>
              </a:lnSpc>
            </a:pPr>
            <a:r>
              <a:rPr lang="en-US" sz="2000" dirty="0">
                <a:latin typeface="Times New Roman" pitchFamily="18" charset="0"/>
                <a:cs typeface="Times New Roman" pitchFamily="18" charset="0"/>
              </a:rPr>
              <a:t>Museums in Chandigarh have very rare collections. Gandhara Sculptures and Mughal &amp; Pertian paintings lead us to the history. The most important Museums and Art Gallery present over here are :</a:t>
            </a:r>
          </a:p>
          <a:p>
            <a:pPr algn="just">
              <a:lnSpc>
                <a:spcPct val="150000"/>
              </a:lnSpc>
              <a:buNone/>
            </a:pPr>
            <a:r>
              <a:rPr lang="en-US" sz="2000" dirty="0">
                <a:latin typeface="Times New Roman" pitchFamily="18" charset="0"/>
                <a:cs typeface="Times New Roman" pitchFamily="18" charset="0"/>
              </a:rPr>
              <a:t> </a:t>
            </a:r>
          </a:p>
          <a:p>
            <a:pPr algn="just">
              <a:lnSpc>
                <a:spcPct val="150000"/>
              </a:lnSpc>
            </a:pPr>
            <a:endParaRPr lang="en-US" sz="2400" dirty="0">
              <a:latin typeface="Times New Roman" pitchFamily="18" charset="0"/>
              <a:cs typeface="Times New Roman" pitchFamily="18" charset="0"/>
            </a:endParaRPr>
          </a:p>
        </p:txBody>
      </p:sp>
      <p:sp>
        <p:nvSpPr>
          <p:cNvPr id="5" name="Rectangle 4"/>
          <p:cNvSpPr/>
          <p:nvPr/>
        </p:nvSpPr>
        <p:spPr>
          <a:xfrm>
            <a:off x="685800" y="3505200"/>
            <a:ext cx="4572000" cy="3268652"/>
          </a:xfrm>
          <a:prstGeom prst="rect">
            <a:avLst/>
          </a:prstGeom>
        </p:spPr>
        <p:txBody>
          <a:bodyPr>
            <a:spAutoFit/>
          </a:bodyPr>
          <a:lstStyle/>
          <a:p>
            <a:pPr algn="just">
              <a:lnSpc>
                <a:spcPct val="150000"/>
              </a:lnSpc>
              <a:buNone/>
            </a:pPr>
            <a:r>
              <a:rPr lang="en-US" sz="2000" b="1" dirty="0">
                <a:latin typeface="Times New Roman" pitchFamily="18" charset="0"/>
                <a:cs typeface="Times New Roman" pitchFamily="18" charset="0"/>
              </a:rPr>
              <a:t>1.  THE GOVERNMENT MUSEUM AND ART GALLERY </a:t>
            </a:r>
            <a:r>
              <a:rPr lang="en-US" sz="2000" dirty="0">
                <a:latin typeface="Times New Roman" pitchFamily="18" charset="0"/>
                <a:cs typeface="Times New Roman" pitchFamily="18" charset="0"/>
              </a:rPr>
              <a:t>in Sector 10 has a fine collection of stone sculptures of the </a:t>
            </a:r>
            <a:r>
              <a:rPr lang="en-US" sz="2000" dirty="0" err="1">
                <a:latin typeface="Times New Roman" pitchFamily="18" charset="0"/>
                <a:cs typeface="Times New Roman" pitchFamily="18" charset="0"/>
              </a:rPr>
              <a:t>Gandhara</a:t>
            </a:r>
            <a:r>
              <a:rPr lang="en-US" sz="2000" dirty="0">
                <a:latin typeface="Times New Roman" pitchFamily="18" charset="0"/>
                <a:cs typeface="Times New Roman" pitchFamily="18" charset="0"/>
              </a:rPr>
              <a:t> period. The museum is the place to see the prehistoric fossils and artifacts along with modern art and miniature paintings. </a:t>
            </a:r>
          </a:p>
        </p:txBody>
      </p:sp>
      <p:pic>
        <p:nvPicPr>
          <p:cNvPr id="34820" name="Picture 4" descr="https://images.trvl-media.com/media/content/shared/images/travelguides/destination/1653/City-Museum-90391.jpg"/>
          <p:cNvPicPr>
            <a:picLocks noChangeAspect="1" noChangeArrowheads="1"/>
          </p:cNvPicPr>
          <p:nvPr/>
        </p:nvPicPr>
        <p:blipFill>
          <a:blip r:embed="rId3"/>
          <a:srcRect/>
          <a:stretch>
            <a:fillRect/>
          </a:stretch>
        </p:blipFill>
        <p:spPr bwMode="auto">
          <a:xfrm>
            <a:off x="5888840" y="3295650"/>
            <a:ext cx="3102760" cy="3257550"/>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normAutofit/>
          </a:bodyPr>
          <a:lstStyle/>
          <a:p>
            <a:pPr algn="just">
              <a:lnSpc>
                <a:spcPct val="150000"/>
              </a:lnSpc>
              <a:buNone/>
            </a:pPr>
            <a:r>
              <a:rPr lang="en-US" sz="2000" b="1" dirty="0">
                <a:latin typeface="Times New Roman" pitchFamily="18" charset="0"/>
                <a:cs typeface="Times New Roman" pitchFamily="18" charset="0"/>
              </a:rPr>
              <a:t>2. THE MUSEUM OF EVOLUTION OF LIFE </a:t>
            </a:r>
            <a:r>
              <a:rPr lang="en-US" sz="2000" dirty="0">
                <a:latin typeface="Times New Roman" pitchFamily="18" charset="0"/>
                <a:cs typeface="Times New Roman" pitchFamily="18" charset="0"/>
              </a:rPr>
              <a:t>in Sector 10 takes tourists on a trip 5,000 years back from the Indus Valley Civilization to the present day. </a:t>
            </a:r>
          </a:p>
          <a:p>
            <a:pPr algn="just">
              <a:lnSpc>
                <a:spcPct val="150000"/>
              </a:lnSpc>
            </a:pPr>
            <a:endParaRPr lang="en-US" sz="2000" dirty="0">
              <a:latin typeface="Times New Roman" pitchFamily="18" charset="0"/>
              <a:cs typeface="Times New Roman" pitchFamily="18" charset="0"/>
            </a:endParaRPr>
          </a:p>
        </p:txBody>
      </p:sp>
      <p:pic>
        <p:nvPicPr>
          <p:cNvPr id="4" name="Picture 3" descr="evolution.jpg"/>
          <p:cNvPicPr>
            <a:picLocks noChangeAspect="1"/>
          </p:cNvPicPr>
          <p:nvPr/>
        </p:nvPicPr>
        <p:blipFill>
          <a:blip r:embed="rId2"/>
          <a:stretch>
            <a:fillRect/>
          </a:stretch>
        </p:blipFill>
        <p:spPr>
          <a:xfrm>
            <a:off x="1600200" y="1752600"/>
            <a:ext cx="6305550" cy="4733366"/>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a:bodyPr>
          <a:lstStyle/>
          <a:p>
            <a:pPr algn="just">
              <a:lnSpc>
                <a:spcPct val="150000"/>
              </a:lnSpc>
              <a:buNone/>
            </a:pPr>
            <a:r>
              <a:rPr lang="en-US" sz="2000" b="1" dirty="0">
                <a:latin typeface="Times New Roman" pitchFamily="18" charset="0"/>
                <a:cs typeface="Times New Roman" pitchFamily="18" charset="0"/>
              </a:rPr>
              <a:t>3. THE INTERNATIONAL DOLLS MUSEUM </a:t>
            </a:r>
            <a:r>
              <a:rPr lang="en-US" sz="2000" dirty="0">
                <a:latin typeface="Times New Roman" pitchFamily="18" charset="0"/>
                <a:cs typeface="Times New Roman" pitchFamily="18" charset="0"/>
              </a:rPr>
              <a:t>in Sector 23 of Chandigarh has an interesting collection of dolls and puppets from all over the world covering the variant art of more than 25 countries. </a:t>
            </a:r>
          </a:p>
          <a:p>
            <a:pPr algn="just">
              <a:lnSpc>
                <a:spcPct val="150000"/>
              </a:lnSpc>
            </a:pPr>
            <a:endParaRPr lang="en-US" sz="2000" dirty="0">
              <a:latin typeface="Times New Roman" pitchFamily="18" charset="0"/>
              <a:cs typeface="Times New Roman" pitchFamily="18" charset="0"/>
            </a:endParaRPr>
          </a:p>
        </p:txBody>
      </p:sp>
      <p:pic>
        <p:nvPicPr>
          <p:cNvPr id="4" name="Picture 3" descr="doll.jpg"/>
          <p:cNvPicPr>
            <a:picLocks noChangeAspect="1"/>
          </p:cNvPicPr>
          <p:nvPr/>
        </p:nvPicPr>
        <p:blipFill>
          <a:blip r:embed="rId2"/>
          <a:stretch>
            <a:fillRect/>
          </a:stretch>
        </p:blipFill>
        <p:spPr>
          <a:xfrm>
            <a:off x="1676400" y="2286000"/>
            <a:ext cx="6172200" cy="4086672"/>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019800"/>
          </a:xfrm>
        </p:spPr>
        <p:txBody>
          <a:bodyPr>
            <a:normAutofit/>
          </a:bodyPr>
          <a:lstStyle/>
          <a:p>
            <a:pPr algn="just">
              <a:lnSpc>
                <a:spcPct val="150000"/>
              </a:lnSpc>
              <a:buNone/>
            </a:pPr>
            <a:r>
              <a:rPr lang="en-US" sz="2000" b="1" dirty="0">
                <a:latin typeface="Times New Roman" pitchFamily="18" charset="0"/>
                <a:cs typeface="Times New Roman" pitchFamily="18" charset="0"/>
              </a:rPr>
              <a:t>4.  THE CITY MUSEUM </a:t>
            </a:r>
            <a:r>
              <a:rPr lang="en-US" sz="2000" dirty="0">
                <a:latin typeface="Times New Roman" pitchFamily="18" charset="0"/>
                <a:cs typeface="Times New Roman" pitchFamily="18" charset="0"/>
              </a:rPr>
              <a:t>is located in sector 10, was opened in December, 1997 and is run by the department of Urban Planning Chandigarh. It is dedicated to the history, plan &amp; execution of development and present &amp; future of Chandigarh. </a:t>
            </a:r>
          </a:p>
          <a:p>
            <a:pPr algn="just">
              <a:lnSpc>
                <a:spcPct val="150000"/>
              </a:lnSpc>
              <a:buNone/>
            </a:pPr>
            <a:endParaRPr lang="en-US" sz="2000" dirty="0">
              <a:latin typeface="Times New Roman" pitchFamily="18" charset="0"/>
              <a:cs typeface="Times New Roman" pitchFamily="18" charset="0"/>
            </a:endParaRPr>
          </a:p>
        </p:txBody>
      </p:sp>
      <p:pic>
        <p:nvPicPr>
          <p:cNvPr id="4" name="Picture 3" descr="city.jpg"/>
          <p:cNvPicPr>
            <a:picLocks noChangeAspect="1"/>
          </p:cNvPicPr>
          <p:nvPr/>
        </p:nvPicPr>
        <p:blipFill>
          <a:blip r:embed="rId2"/>
          <a:stretch>
            <a:fillRect/>
          </a:stretch>
        </p:blipFill>
        <p:spPr>
          <a:xfrm>
            <a:off x="1295400" y="2590800"/>
            <a:ext cx="6667500" cy="3810000"/>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a:bodyPr>
          <a:lstStyle/>
          <a:p>
            <a:pPr algn="just">
              <a:lnSpc>
                <a:spcPct val="150000"/>
              </a:lnSpc>
              <a:buNone/>
            </a:pPr>
            <a:r>
              <a:rPr lang="en-US" sz="2000" b="1" dirty="0">
                <a:latin typeface="Times New Roman" pitchFamily="18" charset="0"/>
                <a:cs typeface="Times New Roman" pitchFamily="18" charset="0"/>
              </a:rPr>
              <a:t>5.  NATIONAL GALLERY OF PORTRAITS </a:t>
            </a:r>
            <a:r>
              <a:rPr lang="en-US" sz="2000" dirty="0">
                <a:latin typeface="Times New Roman" pitchFamily="18" charset="0"/>
                <a:cs typeface="Times New Roman" pitchFamily="18" charset="0"/>
              </a:rPr>
              <a:t>is in sector 17. Portraits of Indian Freedom Fighters, rare documents of the voices of leaders such as Mahatma Gandhi and Jawaharlal Nehru are Exhibited and preserved here. </a:t>
            </a:r>
          </a:p>
          <a:p>
            <a:pPr algn="just">
              <a:lnSpc>
                <a:spcPct val="150000"/>
              </a:lnSpc>
            </a:pPr>
            <a:endParaRPr lang="en-US" sz="2000" dirty="0">
              <a:latin typeface="Times New Roman" pitchFamily="18" charset="0"/>
              <a:cs typeface="Times New Roman" pitchFamily="18" charset="0"/>
            </a:endParaRPr>
          </a:p>
        </p:txBody>
      </p:sp>
      <p:pic>
        <p:nvPicPr>
          <p:cNvPr id="4" name="Picture 3" descr="NATIONAL-GALLERY-of-POTRAITS.png"/>
          <p:cNvPicPr>
            <a:picLocks noChangeAspect="1"/>
          </p:cNvPicPr>
          <p:nvPr/>
        </p:nvPicPr>
        <p:blipFill>
          <a:blip r:embed="rId2"/>
          <a:stretch>
            <a:fillRect/>
          </a:stretch>
        </p:blipFill>
        <p:spPr>
          <a:xfrm>
            <a:off x="228600" y="2514600"/>
            <a:ext cx="4038600" cy="3581400"/>
          </a:xfrm>
          <a:prstGeom prst="rect">
            <a:avLst/>
          </a:prstGeom>
        </p:spPr>
      </p:pic>
      <p:pic>
        <p:nvPicPr>
          <p:cNvPr id="6" name="Picture 5" descr="potrait.jpg"/>
          <p:cNvPicPr>
            <a:picLocks noChangeAspect="1"/>
          </p:cNvPicPr>
          <p:nvPr/>
        </p:nvPicPr>
        <p:blipFill>
          <a:blip r:embed="rId3"/>
          <a:stretch>
            <a:fillRect/>
          </a:stretch>
        </p:blipFill>
        <p:spPr>
          <a:xfrm>
            <a:off x="4419600" y="2514600"/>
            <a:ext cx="4495800" cy="3581400"/>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im.hunt.in/cg/Chand/Chandigarh/City-Guide/golf-club.jpg"/>
          <p:cNvPicPr>
            <a:picLocks noChangeAspect="1" noChangeArrowheads="1"/>
          </p:cNvPicPr>
          <p:nvPr/>
        </p:nvPicPr>
        <p:blipFill>
          <a:blip r:embed="rId2">
            <a:lum bright="70000" contrast="-70000"/>
          </a:blip>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457200" y="381000"/>
            <a:ext cx="8229600" cy="1020762"/>
          </a:xfrm>
        </p:spPr>
        <p:txBody>
          <a:bodyPr>
            <a:normAutofit/>
          </a:bodyPr>
          <a:lstStyle/>
          <a:p>
            <a:r>
              <a:rPr lang="en-US" sz="2800" b="1" dirty="0">
                <a:latin typeface="Times New Roman" pitchFamily="18" charset="0"/>
                <a:cs typeface="Times New Roman" pitchFamily="18" charset="0"/>
              </a:rPr>
              <a:t>SPORTS SPOT </a:t>
            </a:r>
            <a:r>
              <a:rPr lang="en-US" sz="2000" b="1" dirty="0">
                <a:latin typeface="Times New Roman" pitchFamily="18" charset="0"/>
                <a:cs typeface="Times New Roman" pitchFamily="18" charset="0"/>
              </a:rPr>
              <a:t>( ENTERTAINMENT, GOLF CLUB ETC)</a:t>
            </a: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401762"/>
            <a:ext cx="8229600" cy="4876801"/>
          </a:xfrm>
        </p:spPr>
        <p:txBody>
          <a:bodyPr>
            <a:normAutofit/>
          </a:bodyPr>
          <a:lstStyle/>
          <a:p>
            <a:pPr marL="0" indent="0" algn="just">
              <a:lnSpc>
                <a:spcPct val="150000"/>
              </a:lnSpc>
              <a:buNone/>
            </a:pPr>
            <a:r>
              <a:rPr lang="en-US" sz="2000" dirty="0">
                <a:latin typeface="Times New Roman" pitchFamily="18" charset="0"/>
                <a:cs typeface="Times New Roman" pitchFamily="18" charset="0"/>
              </a:rPr>
              <a:t>Chandigarh has infrastructure for nearly all types of sports activities. The Chandigarh Administration runs many well equipped sports complexes, sports clubs and hostels. The city is well equipped to cater to player's need in sports like swimming, athletics, tennis, sailing, gyms, football, cricket and golf, etc. Some of the important spot of the city are:</a:t>
            </a:r>
          </a:p>
          <a:p>
            <a:pPr algn="just">
              <a:lnSpc>
                <a:spcPct val="150000"/>
              </a:lnSpc>
              <a:buNone/>
            </a:pPr>
            <a:r>
              <a:rPr lang="en-US" sz="2000" b="1" dirty="0">
                <a:latin typeface="Times New Roman" pitchFamily="18" charset="0"/>
                <a:cs typeface="Times New Roman" pitchFamily="18" charset="0"/>
              </a:rPr>
              <a:t>1. THE CRICKET STADIUM </a:t>
            </a:r>
            <a:r>
              <a:rPr lang="en-US" sz="2000" dirty="0">
                <a:latin typeface="Times New Roman" pitchFamily="18" charset="0"/>
                <a:cs typeface="Times New Roman" pitchFamily="18" charset="0"/>
              </a:rPr>
              <a:t>has the world class cricket stadium owned by the Punjab Cricket Association in SAS Nagar-part of Greater Chandigarh. PCA stadium has become the venue for a number of international cricket matches </a:t>
            </a:r>
          </a:p>
          <a:p>
            <a:pPr algn="just">
              <a:lnSpc>
                <a:spcPct val="150000"/>
              </a:lnSpc>
              <a:buNone/>
            </a:pPr>
            <a:endParaRPr lang="en-US" sz="2000" dirty="0">
              <a:latin typeface="Times New Roman" pitchFamily="18" charset="0"/>
              <a:cs typeface="Times New Roman" pitchFamily="18"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ricket.jpg"/>
          <p:cNvPicPr>
            <a:picLocks noChangeAspect="1"/>
          </p:cNvPicPr>
          <p:nvPr/>
        </p:nvPicPr>
        <p:blipFill>
          <a:blip r:embed="rId2"/>
          <a:stretch>
            <a:fillRect/>
          </a:stretch>
        </p:blipFill>
        <p:spPr>
          <a:xfrm>
            <a:off x="326571" y="533400"/>
            <a:ext cx="8490858" cy="579120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a:bodyPr>
          <a:lstStyle/>
          <a:p>
            <a:pPr algn="just">
              <a:lnSpc>
                <a:spcPct val="150000"/>
              </a:lnSpc>
              <a:buNone/>
            </a:pPr>
            <a:r>
              <a:rPr lang="en-US" sz="2000" b="1" dirty="0">
                <a:latin typeface="Times New Roman" pitchFamily="18" charset="0"/>
                <a:cs typeface="Times New Roman" pitchFamily="18" charset="0"/>
              </a:rPr>
              <a:t>2. THE HOCKEY STADIUM </a:t>
            </a:r>
            <a:r>
              <a:rPr lang="en-US" sz="2000" dirty="0">
                <a:latin typeface="Times New Roman" pitchFamily="18" charset="0"/>
                <a:cs typeface="Times New Roman" pitchFamily="18" charset="0"/>
              </a:rPr>
              <a:t>with international standard Astroturf in sector 42 is the venue for national and international hockey matches. </a:t>
            </a:r>
          </a:p>
          <a:p>
            <a:pPr algn="just">
              <a:lnSpc>
                <a:spcPct val="150000"/>
              </a:lnSpc>
            </a:pPr>
            <a:endParaRPr lang="en-US" sz="2000" dirty="0">
              <a:latin typeface="Times New Roman" pitchFamily="18" charset="0"/>
              <a:cs typeface="Times New Roman" pitchFamily="18" charset="0"/>
            </a:endParaRPr>
          </a:p>
        </p:txBody>
      </p:sp>
      <p:pic>
        <p:nvPicPr>
          <p:cNvPr id="4" name="Picture 3" descr="hockey.jpg"/>
          <p:cNvPicPr>
            <a:picLocks noChangeAspect="1"/>
          </p:cNvPicPr>
          <p:nvPr/>
        </p:nvPicPr>
        <p:blipFill>
          <a:blip r:embed="rId2"/>
          <a:stretch>
            <a:fillRect/>
          </a:stretch>
        </p:blipFill>
        <p:spPr>
          <a:xfrm>
            <a:off x="1295400" y="1828800"/>
            <a:ext cx="6510868" cy="3662363"/>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867400"/>
          </a:xfrm>
        </p:spPr>
        <p:txBody>
          <a:bodyPr>
            <a:normAutofit/>
          </a:bodyPr>
          <a:lstStyle/>
          <a:p>
            <a:pPr algn="just">
              <a:lnSpc>
                <a:spcPct val="150000"/>
              </a:lnSpc>
              <a:buNone/>
            </a:pPr>
            <a:r>
              <a:rPr lang="en-US" sz="2000" b="1" dirty="0">
                <a:latin typeface="Times New Roman" pitchFamily="18" charset="0"/>
                <a:cs typeface="Times New Roman" pitchFamily="18" charset="0"/>
              </a:rPr>
              <a:t>3. THE CHANDIGARH GOLF CLUB </a:t>
            </a:r>
            <a:r>
              <a:rPr lang="en-US" sz="2000" dirty="0">
                <a:latin typeface="Times New Roman" pitchFamily="18" charset="0"/>
                <a:cs typeface="Times New Roman" pitchFamily="18" charset="0"/>
              </a:rPr>
              <a:t>in sector 6 started in the Sixties has steadily developed into an 18 hole golf course. The Chandigarh Golf Open Championship is becoming an annual event and one of the most prestigious golf championships. </a:t>
            </a:r>
          </a:p>
        </p:txBody>
      </p:sp>
      <p:pic>
        <p:nvPicPr>
          <p:cNvPr id="4" name="Picture 3" descr="golf.jpg"/>
          <p:cNvPicPr>
            <a:picLocks noChangeAspect="1"/>
          </p:cNvPicPr>
          <p:nvPr/>
        </p:nvPicPr>
        <p:blipFill>
          <a:blip r:embed="rId2"/>
          <a:stretch>
            <a:fillRect/>
          </a:stretch>
        </p:blipFill>
        <p:spPr>
          <a:xfrm>
            <a:off x="1676400" y="2667000"/>
            <a:ext cx="6096000" cy="3888509"/>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91200"/>
          </a:xfrm>
        </p:spPr>
        <p:txBody>
          <a:bodyPr>
            <a:normAutofit/>
          </a:bodyPr>
          <a:lstStyle/>
          <a:p>
            <a:pPr algn="just">
              <a:lnSpc>
                <a:spcPct val="150000"/>
              </a:lnSpc>
              <a:buNone/>
            </a:pPr>
            <a:r>
              <a:rPr lang="en-US" sz="2000" b="1" dirty="0">
                <a:latin typeface="Times New Roman" pitchFamily="18" charset="0"/>
                <a:cs typeface="Times New Roman" pitchFamily="18" charset="0"/>
              </a:rPr>
              <a:t>4. THE LAWN TENNIS STADIUM </a:t>
            </a:r>
            <a:r>
              <a:rPr lang="en-US" sz="2000" dirty="0">
                <a:latin typeface="Times New Roman" pitchFamily="18" charset="0"/>
                <a:cs typeface="Times New Roman" pitchFamily="18" charset="0"/>
              </a:rPr>
              <a:t>in Sector 10 is the pride of Chandigarh. It has a seating capacity of 4000 persons, and has been the venue of Davis Cup Semi-Finals. </a:t>
            </a:r>
          </a:p>
          <a:p>
            <a:pPr algn="just">
              <a:lnSpc>
                <a:spcPct val="150000"/>
              </a:lnSpc>
            </a:pPr>
            <a:endParaRPr lang="en-US" sz="2000" dirty="0">
              <a:latin typeface="Times New Roman" pitchFamily="18" charset="0"/>
              <a:cs typeface="Times New Roman" pitchFamily="18" charset="0"/>
            </a:endParaRPr>
          </a:p>
        </p:txBody>
      </p:sp>
      <p:pic>
        <p:nvPicPr>
          <p:cNvPr id="4" name="Picture 3" descr="tennis.jpg"/>
          <p:cNvPicPr>
            <a:picLocks noChangeAspect="1"/>
          </p:cNvPicPr>
          <p:nvPr/>
        </p:nvPicPr>
        <p:blipFill>
          <a:blip r:embed="rId2"/>
          <a:stretch>
            <a:fillRect/>
          </a:stretch>
        </p:blipFill>
        <p:spPr>
          <a:xfrm>
            <a:off x="1752600" y="1981200"/>
            <a:ext cx="5969000" cy="44767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4116"/>
            <a:ext cx="8229600" cy="593725"/>
          </a:xfrm>
        </p:spPr>
        <p:txBody>
          <a:bodyPr>
            <a:normAutofit fontScale="90000"/>
          </a:bodyPr>
          <a:lstStyle/>
          <a:p>
            <a:r>
              <a:rPr lang="en-US" b="1" dirty="0" err="1">
                <a:solidFill>
                  <a:schemeClr val="accent6">
                    <a:lumMod val="75000"/>
                  </a:schemeClr>
                </a:solidFill>
                <a:latin typeface="Times New Roman" panose="02020603050405020304" pitchFamily="18" charset="0"/>
                <a:cs typeface="Times New Roman" panose="02020603050405020304" pitchFamily="18" charset="0"/>
              </a:rPr>
              <a:t>Ek</a:t>
            </a:r>
            <a:r>
              <a:rPr lang="en-US" b="1" dirty="0">
                <a:solidFill>
                  <a:schemeClr val="accent6">
                    <a:lumMod val="75000"/>
                  </a:schemeClr>
                </a:solidFill>
                <a:latin typeface="Times New Roman" panose="02020603050405020304" pitchFamily="18" charset="0"/>
                <a:cs typeface="Times New Roman" panose="02020603050405020304" pitchFamily="18" charset="0"/>
              </a:rPr>
              <a:t> Bharat </a:t>
            </a:r>
            <a:r>
              <a:rPr lang="en-US" b="1" dirty="0" err="1">
                <a:solidFill>
                  <a:schemeClr val="accent1">
                    <a:lumMod val="60000"/>
                    <a:lumOff val="40000"/>
                  </a:schemeClr>
                </a:solidFill>
                <a:latin typeface="Times New Roman" panose="02020603050405020304" pitchFamily="18" charset="0"/>
                <a:cs typeface="Times New Roman" panose="02020603050405020304" pitchFamily="18" charset="0"/>
              </a:rPr>
              <a:t>Shreshtha</a:t>
            </a:r>
            <a:r>
              <a:rPr lang="en-US" b="1" dirty="0">
                <a:latin typeface="Times New Roman" panose="02020603050405020304" pitchFamily="18" charset="0"/>
                <a:cs typeface="Times New Roman" panose="02020603050405020304" pitchFamily="18" charset="0"/>
              </a:rPr>
              <a:t> </a:t>
            </a:r>
            <a:r>
              <a:rPr lang="en-US" b="1" dirty="0">
                <a:solidFill>
                  <a:srgbClr val="92D050"/>
                </a:solidFill>
                <a:latin typeface="Times New Roman" panose="02020603050405020304" pitchFamily="18" charset="0"/>
                <a:cs typeface="Times New Roman" panose="02020603050405020304" pitchFamily="18" charset="0"/>
              </a:rPr>
              <a:t>Bharat</a:t>
            </a:r>
            <a:endParaRPr lang="en-US"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0" y="914400"/>
            <a:ext cx="9144000" cy="2133600"/>
          </a:xfrm>
        </p:spPr>
        <p:txBody>
          <a:bodyPr>
            <a:normAutofit lnSpcReduction="10000"/>
          </a:bodyPr>
          <a:lstStyle/>
          <a:p>
            <a:pPr marL="0" indent="0" algn="ctr">
              <a:buNone/>
            </a:pPr>
            <a:r>
              <a:rPr lang="en-GB" sz="2400" b="1" dirty="0">
                <a:latin typeface="Times New Roman" panose="02020603050405020304" pitchFamily="18" charset="0"/>
                <a:cs typeface="Times New Roman" panose="02020603050405020304" pitchFamily="18" charset="0"/>
              </a:rPr>
              <a:t>Under this initiative </a:t>
            </a:r>
          </a:p>
          <a:p>
            <a:pPr marL="0" indent="0" algn="ctr">
              <a:buNone/>
            </a:pPr>
            <a:r>
              <a:rPr lang="en-GB" sz="2400" b="1" dirty="0">
                <a:solidFill>
                  <a:srgbClr val="00B0F0"/>
                </a:solidFill>
                <a:latin typeface="Times New Roman" panose="02020603050405020304" pitchFamily="18" charset="0"/>
                <a:cs typeface="Times New Roman" panose="02020603050405020304" pitchFamily="18" charset="0"/>
              </a:rPr>
              <a:t>Chandigarh</a:t>
            </a:r>
            <a:r>
              <a:rPr lang="en-GB" sz="2400" b="1" dirty="0">
                <a:latin typeface="Times New Roman" panose="02020603050405020304" pitchFamily="18" charset="0"/>
                <a:cs typeface="Times New Roman" panose="02020603050405020304" pitchFamily="18" charset="0"/>
              </a:rPr>
              <a:t> is paired with </a:t>
            </a:r>
            <a:r>
              <a:rPr lang="en-GB" sz="2400" b="1" dirty="0">
                <a:solidFill>
                  <a:srgbClr val="00B0F0"/>
                </a:solidFill>
                <a:latin typeface="Times New Roman" panose="02020603050405020304" pitchFamily="18" charset="0"/>
                <a:cs typeface="Times New Roman" panose="02020603050405020304" pitchFamily="18" charset="0"/>
              </a:rPr>
              <a:t>Dadar &amp; Nagar Haveli, </a:t>
            </a:r>
            <a:r>
              <a:rPr lang="en-GB" sz="2400" b="1" dirty="0" err="1">
                <a:solidFill>
                  <a:srgbClr val="00B0F0"/>
                </a:solidFill>
                <a:latin typeface="Times New Roman" panose="02020603050405020304" pitchFamily="18" charset="0"/>
                <a:cs typeface="Times New Roman" panose="02020603050405020304" pitchFamily="18" charset="0"/>
              </a:rPr>
              <a:t>Silvassa</a:t>
            </a:r>
            <a:r>
              <a:rPr lang="en-GB" sz="2400" b="1" dirty="0">
                <a:solidFill>
                  <a:srgbClr val="00B0F0"/>
                </a:solidFill>
                <a:latin typeface="Times New Roman" panose="02020603050405020304" pitchFamily="18" charset="0"/>
                <a:cs typeface="Times New Roman" panose="02020603050405020304" pitchFamily="18" charset="0"/>
              </a:rPr>
              <a:t> </a:t>
            </a:r>
          </a:p>
          <a:p>
            <a:pPr marL="0" indent="0" algn="ctr">
              <a:buNone/>
            </a:pPr>
            <a:r>
              <a:rPr lang="en-GB" sz="2400" dirty="0">
                <a:latin typeface="Times New Roman" panose="02020603050405020304" pitchFamily="18" charset="0"/>
                <a:cs typeface="Times New Roman" panose="02020603050405020304" pitchFamily="18" charset="0"/>
              </a:rPr>
              <a:t>to gain </a:t>
            </a:r>
            <a:r>
              <a:rPr lang="en-US" sz="2400" dirty="0">
                <a:latin typeface="Times New Roman" panose="02020603050405020304" pitchFamily="18" charset="0"/>
                <a:cs typeface="Times New Roman" panose="02020603050405020304" pitchFamily="18" charset="0"/>
              </a:rPr>
              <a:t> knowledge of the culture, traditions and practices of each other and thus enhance understanding and bonding between the States, </a:t>
            </a:r>
          </a:p>
          <a:p>
            <a:pPr marL="0" indent="0" algn="ctr">
              <a:buNone/>
            </a:pPr>
            <a:r>
              <a:rPr lang="en-US" sz="2400" dirty="0">
                <a:latin typeface="Times New Roman" panose="02020603050405020304" pitchFamily="18" charset="0"/>
                <a:cs typeface="Times New Roman" panose="02020603050405020304" pitchFamily="18" charset="0"/>
              </a:rPr>
              <a:t>thereby, strengthening the unity and integrity of India.</a:t>
            </a:r>
          </a:p>
          <a:p>
            <a:endParaRPr lang="en-IN" b="1" dirty="0">
              <a:solidFill>
                <a:srgbClr val="00B0F0"/>
              </a:solidFill>
            </a:endParaRPr>
          </a:p>
          <a:p>
            <a:endParaRPr lang="en-US" dirty="0"/>
          </a:p>
        </p:txBody>
      </p:sp>
      <p:pic>
        <p:nvPicPr>
          <p:cNvPr id="7" name="Picture 6">
            <a:extLst>
              <a:ext uri="{FF2B5EF4-FFF2-40B4-BE49-F238E27FC236}">
                <a16:creationId xmlns:a16="http://schemas.microsoft.com/office/drawing/2014/main" xmlns="" id="{536821B4-7FEC-461F-BDBA-A38560DE1FD3}"/>
              </a:ext>
            </a:extLst>
          </p:cNvPr>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419599" y="3200400"/>
            <a:ext cx="4724401" cy="3657600"/>
          </a:xfrm>
          <a:prstGeom prst="rect">
            <a:avLst/>
          </a:prstGeom>
        </p:spPr>
      </p:pic>
      <p:pic>
        <p:nvPicPr>
          <p:cNvPr id="15362" name="Picture 2" descr="Punjabi Culture - History Pak"/>
          <p:cNvPicPr>
            <a:picLocks noChangeAspect="1" noChangeArrowheads="1"/>
          </p:cNvPicPr>
          <p:nvPr/>
        </p:nvPicPr>
        <p:blipFill>
          <a:blip r:embed="rId3"/>
          <a:srcRect/>
          <a:stretch>
            <a:fillRect/>
          </a:stretch>
        </p:blipFill>
        <p:spPr bwMode="auto">
          <a:xfrm>
            <a:off x="0" y="3200400"/>
            <a:ext cx="4419600" cy="3657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ppt_x"/>
                                          </p:val>
                                        </p:tav>
                                        <p:tav tm="100000">
                                          <p:val>
                                            <p:strVal val="#ppt_x"/>
                                          </p:val>
                                        </p:tav>
                                      </p:tavLst>
                                    </p:anim>
                                    <p:anim calcmode="lin" valueType="num">
                                      <p:cBhvr additive="base">
                                        <p:cTn id="8"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s://upload.wikimedia.org/wikipedia/commons/thumb/b/b9/Prachin_Chandi_mata_mandir_Gate.jpg/1200px-Prachin_Chandi_mata_mandir_Gate.jpg"/>
          <p:cNvPicPr>
            <a:picLocks noChangeAspect="1" noChangeArrowheads="1"/>
          </p:cNvPicPr>
          <p:nvPr/>
        </p:nvPicPr>
        <p:blipFill>
          <a:blip r:embed="rId2">
            <a:lum bright="70000" contrast="-70000"/>
          </a:blip>
          <a:srcRect/>
          <a:stretch>
            <a:fillRect/>
          </a:stretch>
        </p:blipFill>
        <p:spPr bwMode="auto">
          <a:xfrm>
            <a:off x="0" y="76201"/>
            <a:ext cx="9144000" cy="6781800"/>
          </a:xfrm>
          <a:prstGeom prst="rect">
            <a:avLst/>
          </a:prstGeom>
          <a:noFill/>
        </p:spPr>
      </p:pic>
      <p:sp>
        <p:nvSpPr>
          <p:cNvPr id="2" name="Title 1"/>
          <p:cNvSpPr>
            <a:spLocks noGrp="1"/>
          </p:cNvSpPr>
          <p:nvPr>
            <p:ph type="title"/>
          </p:nvPr>
        </p:nvSpPr>
        <p:spPr/>
        <p:txBody>
          <a:bodyPr>
            <a:normAutofit/>
          </a:bodyPr>
          <a:lstStyle/>
          <a:p>
            <a:r>
              <a:rPr lang="en-US" sz="2800" b="1" dirty="0">
                <a:latin typeface="Times New Roman" pitchFamily="18" charset="0"/>
                <a:cs typeface="Times New Roman" pitchFamily="18" charset="0"/>
              </a:rPr>
              <a:t>TEMPLE, CHURCHES, MOSQUE</a:t>
            </a: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295400"/>
            <a:ext cx="8229600" cy="4830763"/>
          </a:xfrm>
        </p:spPr>
        <p:txBody>
          <a:bodyPr>
            <a:normAutofit/>
          </a:bodyPr>
          <a:lstStyle/>
          <a:p>
            <a:pPr algn="just">
              <a:lnSpc>
                <a:spcPct val="150000"/>
              </a:lnSpc>
            </a:pPr>
            <a:r>
              <a:rPr lang="en-US" sz="2000" dirty="0">
                <a:latin typeface="Times New Roman" pitchFamily="18" charset="0"/>
                <a:cs typeface="Times New Roman" pitchFamily="18" charset="0"/>
              </a:rPr>
              <a:t>The People of Chandigarh are secular in nature. Some of the famous religious places in and around Chandigarh are Mansa Devi Temple, </a:t>
            </a:r>
            <a:r>
              <a:rPr lang="en-US" sz="2000" dirty="0" err="1">
                <a:latin typeface="Times New Roman" pitchFamily="18" charset="0"/>
                <a:cs typeface="Times New Roman" pitchFamily="18" charset="0"/>
              </a:rPr>
              <a:t>Saketri</a:t>
            </a:r>
            <a:r>
              <a:rPr lang="en-US" sz="2000" dirty="0">
                <a:latin typeface="Times New Roman" pitchFamily="18" charset="0"/>
                <a:cs typeface="Times New Roman" pitchFamily="18" charset="0"/>
              </a:rPr>
              <a:t> Temple, Gurudwara Nada Sahib, Gurudwara Baoli Sahib, and Jama </a:t>
            </a:r>
            <a:r>
              <a:rPr lang="en-US" sz="2000" dirty="0" err="1">
                <a:latin typeface="Times New Roman" pitchFamily="18" charset="0"/>
                <a:cs typeface="Times New Roman" pitchFamily="18" charset="0"/>
              </a:rPr>
              <a:t>Masjid</a:t>
            </a:r>
            <a:r>
              <a:rPr lang="en-US" sz="2000" dirty="0">
                <a:latin typeface="Times New Roman" pitchFamily="18" charset="0"/>
                <a:cs typeface="Times New Roman" pitchFamily="18" charset="0"/>
              </a:rPr>
              <a:t>.</a:t>
            </a:r>
          </a:p>
          <a:p>
            <a:pPr algn="just">
              <a:lnSpc>
                <a:spcPct val="150000"/>
              </a:lnSpc>
              <a:buNone/>
            </a:pPr>
            <a:endParaRPr lang="en-US" sz="2000" dirty="0">
              <a:latin typeface="Times New Roman" pitchFamily="18" charset="0"/>
              <a:cs typeface="Times New Roman" pitchFamily="18" charset="0"/>
            </a:endParaRPr>
          </a:p>
          <a:p>
            <a:pPr algn="just">
              <a:lnSpc>
                <a:spcPct val="150000"/>
              </a:lnSpc>
              <a:buNone/>
            </a:pPr>
            <a:r>
              <a:rPr lang="en-US" sz="2000" b="1" dirty="0">
                <a:latin typeface="Times New Roman" pitchFamily="18" charset="0"/>
                <a:cs typeface="Times New Roman" pitchFamily="18" charset="0"/>
              </a:rPr>
              <a:t>1. SHRI MANSA DEVI TEMPLE </a:t>
            </a:r>
            <a:r>
              <a:rPr lang="en-US" sz="2000" dirty="0">
                <a:latin typeface="Times New Roman" pitchFamily="18" charset="0"/>
                <a:cs typeface="Times New Roman" pitchFamily="18" charset="0"/>
              </a:rPr>
              <a:t>is situated at </a:t>
            </a:r>
            <a:r>
              <a:rPr lang="en-US" sz="2000" dirty="0" err="1">
                <a:latin typeface="Times New Roman" pitchFamily="18" charset="0"/>
                <a:cs typeface="Times New Roman" pitchFamily="18" charset="0"/>
              </a:rPr>
              <a:t>Manimajra</a:t>
            </a:r>
            <a:r>
              <a:rPr lang="en-US" sz="2000" dirty="0">
                <a:latin typeface="Times New Roman" pitchFamily="18" charset="0"/>
                <a:cs typeface="Times New Roman" pitchFamily="18" charset="0"/>
              </a:rPr>
              <a:t> near Chandigarh; this place is the seat of the strength. It is said that the head of Devi sati had fallen at his place. During </a:t>
            </a:r>
            <a:r>
              <a:rPr lang="en-US" sz="2000" dirty="0" err="1">
                <a:latin typeface="Times New Roman" pitchFamily="18" charset="0"/>
                <a:cs typeface="Times New Roman" pitchFamily="18" charset="0"/>
              </a:rPr>
              <a:t>Navratra’s</a:t>
            </a:r>
            <a:r>
              <a:rPr lang="en-US" sz="2000" dirty="0">
                <a:latin typeface="Times New Roman" pitchFamily="18" charset="0"/>
                <a:cs typeface="Times New Roman" pitchFamily="18" charset="0"/>
              </a:rPr>
              <a:t> in the month of </a:t>
            </a:r>
            <a:r>
              <a:rPr lang="en-US" sz="2000" dirty="0" err="1">
                <a:latin typeface="Times New Roman" pitchFamily="18" charset="0"/>
                <a:cs typeface="Times New Roman" pitchFamily="18" charset="0"/>
              </a:rPr>
              <a:t>Chitra</a:t>
            </a:r>
            <a:r>
              <a:rPr lang="en-US" sz="2000" dirty="0">
                <a:latin typeface="Times New Roman" pitchFamily="18" charset="0"/>
                <a:cs typeface="Times New Roman" pitchFamily="18" charset="0"/>
              </a:rPr>
              <a:t> millions of devotees from all over the country visit this temple for blessings of goddess Mansa Devi. </a:t>
            </a:r>
          </a:p>
          <a:p>
            <a:pPr algn="just">
              <a:lnSpc>
                <a:spcPct val="150000"/>
              </a:lnSpc>
            </a:pPr>
            <a:endParaRPr lang="en-US" sz="2000" dirty="0">
              <a:latin typeface="Times New Roman" pitchFamily="18" charset="0"/>
              <a:cs typeface="Times New Roman" pitchFamily="18"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ansa devi.jpg"/>
          <p:cNvPicPr>
            <a:picLocks noChangeAspect="1"/>
          </p:cNvPicPr>
          <p:nvPr/>
        </p:nvPicPr>
        <p:blipFill>
          <a:blip r:embed="rId2"/>
          <a:stretch>
            <a:fillRect/>
          </a:stretch>
        </p:blipFill>
        <p:spPr>
          <a:xfrm>
            <a:off x="533400" y="609600"/>
            <a:ext cx="8089274" cy="5608004"/>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91200"/>
          </a:xfrm>
        </p:spPr>
        <p:txBody>
          <a:bodyPr>
            <a:normAutofit/>
          </a:bodyPr>
          <a:lstStyle/>
          <a:p>
            <a:pPr algn="just">
              <a:lnSpc>
                <a:spcPct val="150000"/>
              </a:lnSpc>
              <a:buNone/>
            </a:pPr>
            <a:r>
              <a:rPr lang="en-US" sz="2000" b="1" dirty="0">
                <a:latin typeface="Times New Roman" pitchFamily="18" charset="0"/>
                <a:cs typeface="Times New Roman" pitchFamily="18" charset="0"/>
              </a:rPr>
              <a:t>2.  SAKETRI TEMPLE </a:t>
            </a:r>
            <a:r>
              <a:rPr lang="en-US" sz="2000" dirty="0">
                <a:latin typeface="Times New Roman" pitchFamily="18" charset="0"/>
                <a:cs typeface="Times New Roman" pitchFamily="18" charset="0"/>
              </a:rPr>
              <a:t>is the ancient historical Shiva temple at </a:t>
            </a:r>
            <a:r>
              <a:rPr lang="en-US" sz="2000" dirty="0" err="1">
                <a:latin typeface="Times New Roman" pitchFamily="18" charset="0"/>
                <a:cs typeface="Times New Roman" pitchFamily="18" charset="0"/>
              </a:rPr>
              <a:t>Saketri</a:t>
            </a:r>
            <a:r>
              <a:rPr lang="en-US" sz="2000" dirty="0">
                <a:latin typeface="Times New Roman" pitchFamily="18" charset="0"/>
                <a:cs typeface="Times New Roman" pitchFamily="18" charset="0"/>
              </a:rPr>
              <a:t> is just 5 km from Mansa Devi Temple and 20 km from Chandigarh. Thousands of devotees visit this temple on the </a:t>
            </a:r>
            <a:r>
              <a:rPr lang="en-US" sz="2000" dirty="0" err="1">
                <a:latin typeface="Times New Roman" pitchFamily="18" charset="0"/>
                <a:cs typeface="Times New Roman" pitchFamily="18" charset="0"/>
              </a:rPr>
              <a:t>Shivratri</a:t>
            </a:r>
            <a:r>
              <a:rPr lang="en-US" sz="2000" dirty="0">
                <a:latin typeface="Times New Roman" pitchFamily="18" charset="0"/>
                <a:cs typeface="Times New Roman" pitchFamily="18" charset="0"/>
              </a:rPr>
              <a:t> day to get Lord Shiva's blessings. </a:t>
            </a:r>
          </a:p>
          <a:p>
            <a:pPr algn="just">
              <a:lnSpc>
                <a:spcPct val="150000"/>
              </a:lnSpc>
            </a:pPr>
            <a:endParaRPr lang="en-US" sz="2000" dirty="0">
              <a:latin typeface="Times New Roman" pitchFamily="18" charset="0"/>
              <a:cs typeface="Times New Roman" pitchFamily="18" charset="0"/>
            </a:endParaRPr>
          </a:p>
        </p:txBody>
      </p:sp>
      <p:pic>
        <p:nvPicPr>
          <p:cNvPr id="4" name="Picture 3" descr="sakeri.jpg"/>
          <p:cNvPicPr>
            <a:picLocks noChangeAspect="1"/>
          </p:cNvPicPr>
          <p:nvPr/>
        </p:nvPicPr>
        <p:blipFill>
          <a:blip r:embed="rId2"/>
          <a:stretch>
            <a:fillRect/>
          </a:stretch>
        </p:blipFill>
        <p:spPr>
          <a:xfrm>
            <a:off x="914400" y="2514600"/>
            <a:ext cx="7315200" cy="4114800"/>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715000"/>
          </a:xfrm>
        </p:spPr>
        <p:txBody>
          <a:bodyPr>
            <a:normAutofit/>
          </a:bodyPr>
          <a:lstStyle/>
          <a:p>
            <a:pPr algn="just">
              <a:lnSpc>
                <a:spcPct val="150000"/>
              </a:lnSpc>
              <a:buNone/>
            </a:pPr>
            <a:r>
              <a:rPr lang="en-US" sz="2000" b="1" dirty="0">
                <a:latin typeface="Times New Roman" pitchFamily="18" charset="0"/>
                <a:cs typeface="Times New Roman" pitchFamily="18" charset="0"/>
              </a:rPr>
              <a:t>3. GURUDWARA NADA SAHIB </a:t>
            </a:r>
            <a:r>
              <a:rPr lang="en-US" sz="2000" dirty="0">
                <a:latin typeface="Times New Roman" pitchFamily="18" charset="0"/>
                <a:cs typeface="Times New Roman" pitchFamily="18" charset="0"/>
              </a:rPr>
              <a:t>is in </a:t>
            </a:r>
            <a:r>
              <a:rPr lang="en-US" sz="2000" dirty="0" err="1">
                <a:latin typeface="Times New Roman" pitchFamily="18" charset="0"/>
                <a:cs typeface="Times New Roman" pitchFamily="18" charset="0"/>
              </a:rPr>
              <a:t>Panchkula</a:t>
            </a:r>
            <a:r>
              <a:rPr lang="en-US" sz="2000" dirty="0">
                <a:latin typeface="Times New Roman" pitchFamily="18" charset="0"/>
                <a:cs typeface="Times New Roman" pitchFamily="18" charset="0"/>
              </a:rPr>
              <a:t> district on bank of </a:t>
            </a:r>
            <a:r>
              <a:rPr lang="en-US" sz="2000" dirty="0" err="1">
                <a:latin typeface="Times New Roman" pitchFamily="18" charset="0"/>
                <a:cs typeface="Times New Roman" pitchFamily="18" charset="0"/>
              </a:rPr>
              <a:t>Ghagar</a:t>
            </a:r>
            <a:r>
              <a:rPr lang="en-US" sz="2000" dirty="0">
                <a:latin typeface="Times New Roman" pitchFamily="18" charset="0"/>
                <a:cs typeface="Times New Roman" pitchFamily="18" charset="0"/>
              </a:rPr>
              <a:t> River, about 15 kms from Chandigarh. Guru </a:t>
            </a:r>
            <a:r>
              <a:rPr lang="en-US" sz="2000" dirty="0" err="1">
                <a:latin typeface="Times New Roman" pitchFamily="18" charset="0"/>
                <a:cs typeface="Times New Roman" pitchFamily="18" charset="0"/>
              </a:rPr>
              <a:t>Gobind</a:t>
            </a:r>
            <a:r>
              <a:rPr lang="en-US" sz="2000" dirty="0">
                <a:latin typeface="Times New Roman" pitchFamily="18" charset="0"/>
                <a:cs typeface="Times New Roman" pitchFamily="18" charset="0"/>
              </a:rPr>
              <a:t> Singh Ji along with his victorious army stayed at this place on returning after glorious victory on </a:t>
            </a:r>
            <a:r>
              <a:rPr lang="en-US" sz="2000" dirty="0" err="1">
                <a:latin typeface="Times New Roman" pitchFamily="18" charset="0"/>
                <a:cs typeface="Times New Roman" pitchFamily="18" charset="0"/>
              </a:rPr>
              <a:t>Mughals</a:t>
            </a:r>
            <a:r>
              <a:rPr lang="en-US" sz="2000" dirty="0">
                <a:latin typeface="Times New Roman" pitchFamily="18" charset="0"/>
                <a:cs typeface="Times New Roman" pitchFamily="18" charset="0"/>
              </a:rPr>
              <a:t> at </a:t>
            </a:r>
            <a:r>
              <a:rPr lang="en-US" sz="2000" dirty="0" err="1">
                <a:latin typeface="Times New Roman" pitchFamily="18" charset="0"/>
                <a:cs typeface="Times New Roman" pitchFamily="18" charset="0"/>
              </a:rPr>
              <a:t>Bhangani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Lacs</a:t>
            </a:r>
            <a:r>
              <a:rPr lang="en-US" sz="2000" dirty="0">
                <a:latin typeface="Times New Roman" pitchFamily="18" charset="0"/>
                <a:cs typeface="Times New Roman" pitchFamily="18" charset="0"/>
              </a:rPr>
              <a:t> of devotees visit the Gurudwara on the full moon day of every month. </a:t>
            </a:r>
          </a:p>
          <a:p>
            <a:pPr algn="just">
              <a:lnSpc>
                <a:spcPct val="150000"/>
              </a:lnSpc>
            </a:pPr>
            <a:endParaRPr lang="en-US" sz="2000" dirty="0">
              <a:latin typeface="Times New Roman" pitchFamily="18" charset="0"/>
              <a:cs typeface="Times New Roman" pitchFamily="18" charset="0"/>
            </a:endParaRPr>
          </a:p>
        </p:txBody>
      </p:sp>
      <p:pic>
        <p:nvPicPr>
          <p:cNvPr id="21508" name="Picture 4" descr="http://3.bp.blogspot.com/-ZOBcfLEYPus/U6E0TerzWjI/AAAAAAAAFWk/eV8iPkbP08c/s1600/Gurudwara-Nada-Sahib-Panchkula-Haryana..jpg"/>
          <p:cNvPicPr>
            <a:picLocks noChangeAspect="1" noChangeArrowheads="1"/>
          </p:cNvPicPr>
          <p:nvPr/>
        </p:nvPicPr>
        <p:blipFill>
          <a:blip r:embed="rId2"/>
          <a:srcRect/>
          <a:stretch>
            <a:fillRect/>
          </a:stretch>
        </p:blipFill>
        <p:spPr bwMode="auto">
          <a:xfrm>
            <a:off x="457200" y="2895600"/>
            <a:ext cx="8305800" cy="3521965"/>
          </a:xfrm>
          <a:prstGeom prst="rect">
            <a:avLst/>
          </a:prstGeom>
          <a:noFill/>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normAutofit/>
          </a:bodyPr>
          <a:lstStyle/>
          <a:p>
            <a:pPr algn="just">
              <a:lnSpc>
                <a:spcPct val="150000"/>
              </a:lnSpc>
              <a:buNone/>
            </a:pPr>
            <a:r>
              <a:rPr lang="en-US" sz="2000" b="1" dirty="0">
                <a:latin typeface="Times New Roman" pitchFamily="18" charset="0"/>
                <a:cs typeface="Times New Roman" pitchFamily="18" charset="0"/>
              </a:rPr>
              <a:t>4. GURUDWARA BAOLI SAHIB </a:t>
            </a:r>
            <a:r>
              <a:rPr lang="en-US" sz="2000" dirty="0">
                <a:latin typeface="Times New Roman" pitchFamily="18" charset="0"/>
                <a:cs typeface="Times New Roman" pitchFamily="18" charset="0"/>
              </a:rPr>
              <a:t>is about 10 kms from Chandigarh on Zirakpur-Kalka Highway. It is said a descendant of Baba Gurditta Ji meditated here for a long period. </a:t>
            </a:r>
          </a:p>
          <a:p>
            <a:pPr algn="just">
              <a:lnSpc>
                <a:spcPct val="150000"/>
              </a:lnSpc>
            </a:pPr>
            <a:endParaRPr lang="en-US" sz="2000" dirty="0">
              <a:latin typeface="Times New Roman" pitchFamily="18" charset="0"/>
              <a:cs typeface="Times New Roman" pitchFamily="18" charset="0"/>
            </a:endParaRPr>
          </a:p>
        </p:txBody>
      </p:sp>
      <p:pic>
        <p:nvPicPr>
          <p:cNvPr id="4" name="Picture 3" descr="gurdwara_sri_baoli_sahib_dhakauli1.jpg"/>
          <p:cNvPicPr>
            <a:picLocks noChangeAspect="1"/>
          </p:cNvPicPr>
          <p:nvPr/>
        </p:nvPicPr>
        <p:blipFill>
          <a:blip r:embed="rId2"/>
          <a:stretch>
            <a:fillRect/>
          </a:stretch>
        </p:blipFill>
        <p:spPr>
          <a:xfrm>
            <a:off x="1371600" y="2057400"/>
            <a:ext cx="6400800" cy="4191000"/>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a:bodyPr>
          <a:lstStyle/>
          <a:p>
            <a:pPr algn="just">
              <a:lnSpc>
                <a:spcPct val="150000"/>
              </a:lnSpc>
              <a:buNone/>
            </a:pPr>
            <a:r>
              <a:rPr lang="en-US" sz="2000" b="1" dirty="0">
                <a:latin typeface="Times New Roman" pitchFamily="18" charset="0"/>
                <a:cs typeface="Times New Roman" pitchFamily="18" charset="0"/>
              </a:rPr>
              <a:t>5.  JAMA MASJID </a:t>
            </a:r>
            <a:r>
              <a:rPr lang="en-US" sz="2000" dirty="0">
                <a:latin typeface="Times New Roman" pitchFamily="18" charset="0"/>
                <a:cs typeface="Times New Roman" pitchFamily="18" charset="0"/>
              </a:rPr>
              <a:t>is in sector 20 of Chandigarh. It is the main gathering place for the Muslims. Thousands of Muslims gather here to offer Friday prayer and special prayer on the occasion, besides regular prayer which is performed 5 times a day. </a:t>
            </a:r>
          </a:p>
          <a:p>
            <a:pPr algn="just">
              <a:lnSpc>
                <a:spcPct val="150000"/>
              </a:lnSpc>
            </a:pPr>
            <a:endParaRPr lang="en-US" sz="2000" dirty="0">
              <a:latin typeface="Times New Roman" pitchFamily="18" charset="0"/>
              <a:cs typeface="Times New Roman" pitchFamily="18" charset="0"/>
            </a:endParaRPr>
          </a:p>
        </p:txBody>
      </p:sp>
      <p:pic>
        <p:nvPicPr>
          <p:cNvPr id="4" name="Picture 3" descr="jama masjid.jpg"/>
          <p:cNvPicPr>
            <a:picLocks noChangeAspect="1"/>
          </p:cNvPicPr>
          <p:nvPr/>
        </p:nvPicPr>
        <p:blipFill>
          <a:blip r:embed="rId2"/>
          <a:stretch>
            <a:fillRect/>
          </a:stretch>
        </p:blipFill>
        <p:spPr>
          <a:xfrm>
            <a:off x="1447800" y="2438400"/>
            <a:ext cx="6324600" cy="4038600"/>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www.chandigarhcity.com/wp-content/uploads/2017/01/chandigarhcity-sector17plaza-843x583.jpg"/>
          <p:cNvPicPr>
            <a:picLocks noChangeAspect="1" noChangeArrowheads="1"/>
          </p:cNvPicPr>
          <p:nvPr/>
        </p:nvPicPr>
        <p:blipFill>
          <a:blip r:embed="rId2">
            <a:lum bright="70000" contrast="-70000"/>
          </a:blip>
          <a:srcRect/>
          <a:stretch>
            <a:fillRect/>
          </a:stretch>
        </p:blipFill>
        <p:spPr bwMode="auto">
          <a:xfrm>
            <a:off x="0" y="0"/>
            <a:ext cx="9144000" cy="6858000"/>
          </a:xfrm>
          <a:prstGeom prst="rect">
            <a:avLst/>
          </a:prstGeom>
          <a:noFill/>
        </p:spPr>
      </p:pic>
      <p:sp>
        <p:nvSpPr>
          <p:cNvPr id="2" name="Title 1"/>
          <p:cNvSpPr>
            <a:spLocks noGrp="1"/>
          </p:cNvSpPr>
          <p:nvPr>
            <p:ph type="title"/>
          </p:nvPr>
        </p:nvSpPr>
        <p:spPr/>
        <p:txBody>
          <a:bodyPr>
            <a:normAutofit fontScale="90000"/>
          </a:bodyPr>
          <a:lstStyle/>
          <a:p>
            <a:r>
              <a:rPr lang="en-US" sz="2800" b="1" dirty="0">
                <a:latin typeface="Times New Roman" pitchFamily="18" charset="0"/>
                <a:cs typeface="Times New Roman" pitchFamily="18" charset="0"/>
              </a:rPr>
              <a:t/>
            </a:r>
            <a:br>
              <a:rPr lang="en-US" sz="2800" b="1" dirty="0">
                <a:latin typeface="Times New Roman" pitchFamily="18" charset="0"/>
                <a:cs typeface="Times New Roman" pitchFamily="18" charset="0"/>
              </a:rPr>
            </a:br>
            <a:r>
              <a:rPr lang="en-US" sz="2800" b="1" dirty="0">
                <a:latin typeface="Times New Roman" pitchFamily="18" charset="0"/>
                <a:cs typeface="Times New Roman" pitchFamily="18" charset="0"/>
              </a:rPr>
              <a:t>SHOPPING / HANDICRAFT / MALLS / BUSINESS CENTERS</a:t>
            </a: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752600"/>
            <a:ext cx="8229600" cy="4525963"/>
          </a:xfrm>
        </p:spPr>
        <p:txBody>
          <a:bodyPr>
            <a:normAutofit/>
          </a:bodyPr>
          <a:lstStyle/>
          <a:p>
            <a:pPr algn="just">
              <a:lnSpc>
                <a:spcPct val="150000"/>
              </a:lnSpc>
            </a:pPr>
            <a:endParaRPr lang="en-US" sz="2000" dirty="0">
              <a:latin typeface="Times New Roman" pitchFamily="18" charset="0"/>
              <a:cs typeface="Times New Roman" pitchFamily="18" charset="0"/>
            </a:endParaRPr>
          </a:p>
          <a:p>
            <a:pPr algn="just">
              <a:lnSpc>
                <a:spcPct val="150000"/>
              </a:lnSpc>
            </a:pPr>
            <a:r>
              <a:rPr lang="en-US" sz="2000" dirty="0">
                <a:latin typeface="Times New Roman" pitchFamily="18" charset="0"/>
                <a:cs typeface="Times New Roman" pitchFamily="18" charset="0"/>
              </a:rPr>
              <a:t>There is a plethora of shopping malls, where you can find the posh crowd shopping and enjoying themselves. The most popular shopping arcade is in Sector 17, which is also known as City Centre and </a:t>
            </a:r>
            <a:r>
              <a:rPr lang="en-US" sz="2000" dirty="0" err="1">
                <a:latin typeface="Times New Roman" pitchFamily="18" charset="0"/>
                <a:cs typeface="Times New Roman" pitchFamily="18" charset="0"/>
              </a:rPr>
              <a:t>Elante</a:t>
            </a:r>
            <a:r>
              <a:rPr lang="en-US" sz="2000" dirty="0">
                <a:latin typeface="Times New Roman" pitchFamily="18" charset="0"/>
                <a:cs typeface="Times New Roman" pitchFamily="18" charset="0"/>
              </a:rPr>
              <a:t> mall. Here, you can find virtually anything and everything on this earth. There are plenty of handicraft emporiums, but there is no traditional item that is specific to Chandigarh. In fact, they contain an assortment of handicrafts and handloom products gathered from neighboring states.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www.chandigarhcity.com/wp-content/uploads/2017/01/chandigarhcity-sector17plaza-843x583.jpg"/>
          <p:cNvPicPr>
            <a:picLocks noChangeAspect="1" noChangeArrowheads="1"/>
          </p:cNvPicPr>
          <p:nvPr/>
        </p:nvPicPr>
        <p:blipFill>
          <a:blip r:embed="rId2">
            <a:lum bright="70000" contrast="-70000"/>
          </a:blip>
          <a:srcRect/>
          <a:stretch>
            <a:fillRect/>
          </a:stretch>
        </p:blipFill>
        <p:spPr bwMode="auto">
          <a:xfrm>
            <a:off x="0" y="0"/>
            <a:ext cx="9144000" cy="6858000"/>
          </a:xfrm>
          <a:prstGeom prst="rect">
            <a:avLst/>
          </a:prstGeom>
          <a:noFill/>
        </p:spPr>
      </p:pic>
      <p:sp>
        <p:nvSpPr>
          <p:cNvPr id="3" name="Content Placeholder 2"/>
          <p:cNvSpPr>
            <a:spLocks noGrp="1"/>
          </p:cNvSpPr>
          <p:nvPr>
            <p:ph idx="1"/>
          </p:nvPr>
        </p:nvSpPr>
        <p:spPr>
          <a:xfrm>
            <a:off x="457200" y="381000"/>
            <a:ext cx="8229600" cy="6248400"/>
          </a:xfrm>
        </p:spPr>
        <p:txBody>
          <a:bodyPr>
            <a:normAutofit/>
          </a:bodyPr>
          <a:lstStyle/>
          <a:p>
            <a:pPr algn="just">
              <a:lnSpc>
                <a:spcPct val="150000"/>
              </a:lnSpc>
            </a:pPr>
            <a:r>
              <a:rPr lang="en-US" sz="2000" dirty="0">
                <a:latin typeface="Times New Roman" pitchFamily="18" charset="0"/>
                <a:cs typeface="Times New Roman" pitchFamily="18" charset="0"/>
              </a:rPr>
              <a:t>The major and specific things can be purchased through sector wise. </a:t>
            </a:r>
          </a:p>
          <a:p>
            <a:pPr marL="457200" indent="-457200" algn="just">
              <a:lnSpc>
                <a:spcPct val="150000"/>
              </a:lnSpc>
              <a:buFont typeface="+mj-lt"/>
              <a:buAutoNum type="arabicPeriod"/>
            </a:pPr>
            <a:r>
              <a:rPr lang="en-US" sz="2000" dirty="0">
                <a:latin typeface="Times New Roman" pitchFamily="18" charset="0"/>
                <a:cs typeface="Times New Roman" pitchFamily="18" charset="0"/>
              </a:rPr>
              <a:t>Auto Centers: Sectors 28, 21 </a:t>
            </a:r>
          </a:p>
          <a:p>
            <a:pPr marL="457200" indent="-457200" algn="just">
              <a:lnSpc>
                <a:spcPct val="150000"/>
              </a:lnSpc>
              <a:buFont typeface="+mj-lt"/>
              <a:buAutoNum type="arabicPeriod"/>
            </a:pPr>
            <a:r>
              <a:rPr lang="en-US" sz="2000" dirty="0">
                <a:latin typeface="Times New Roman" pitchFamily="18" charset="0"/>
                <a:cs typeface="Times New Roman" pitchFamily="18" charset="0"/>
              </a:rPr>
              <a:t> Book Shops: Sector 14, 17, 19, 22 </a:t>
            </a:r>
          </a:p>
          <a:p>
            <a:pPr marL="457200" indent="-457200" algn="just">
              <a:lnSpc>
                <a:spcPct val="150000"/>
              </a:lnSpc>
              <a:buFont typeface="+mj-lt"/>
              <a:buAutoNum type="arabicPeriod"/>
            </a:pPr>
            <a:r>
              <a:rPr lang="en-US" sz="2000" dirty="0">
                <a:latin typeface="Times New Roman" pitchFamily="18" charset="0"/>
                <a:cs typeface="Times New Roman" pitchFamily="18" charset="0"/>
              </a:rPr>
              <a:t> Electronic Goods: Sector 17, 22 </a:t>
            </a:r>
          </a:p>
          <a:p>
            <a:pPr marL="457200" indent="-457200" algn="just">
              <a:lnSpc>
                <a:spcPct val="150000"/>
              </a:lnSpc>
              <a:buFont typeface="+mj-lt"/>
              <a:buAutoNum type="arabicPeriod"/>
            </a:pPr>
            <a:r>
              <a:rPr lang="en-US" sz="2000" dirty="0">
                <a:latin typeface="Times New Roman" pitchFamily="18" charset="0"/>
                <a:cs typeface="Times New Roman" pitchFamily="18" charset="0"/>
              </a:rPr>
              <a:t> Fruits, Vegetables and Grains: Sector 26 </a:t>
            </a:r>
          </a:p>
          <a:p>
            <a:pPr marL="457200" indent="-457200" algn="just">
              <a:lnSpc>
                <a:spcPct val="150000"/>
              </a:lnSpc>
              <a:buFont typeface="+mj-lt"/>
              <a:buAutoNum type="arabicPeriod"/>
            </a:pPr>
            <a:r>
              <a:rPr lang="en-US" sz="2000" dirty="0">
                <a:latin typeface="Times New Roman" pitchFamily="18" charset="0"/>
                <a:cs typeface="Times New Roman" pitchFamily="18" charset="0"/>
              </a:rPr>
              <a:t> Furniture: Sector 34, 7 (Madhya </a:t>
            </a:r>
            <a:r>
              <a:rPr lang="en-US" sz="2000" dirty="0" err="1">
                <a:latin typeface="Times New Roman" pitchFamily="18" charset="0"/>
                <a:cs typeface="Times New Roman" pitchFamily="18" charset="0"/>
              </a:rPr>
              <a:t>Marg</a:t>
            </a:r>
            <a:r>
              <a:rPr lang="en-US" sz="2000" dirty="0">
                <a:latin typeface="Times New Roman" pitchFamily="18" charset="0"/>
                <a:cs typeface="Times New Roman" pitchFamily="18" charset="0"/>
              </a:rPr>
              <a:t>) </a:t>
            </a:r>
          </a:p>
          <a:p>
            <a:pPr marL="457200" indent="-457200" algn="just">
              <a:lnSpc>
                <a:spcPct val="150000"/>
              </a:lnSpc>
              <a:buFont typeface="+mj-lt"/>
              <a:buAutoNum type="arabicPeriod"/>
            </a:pPr>
            <a:r>
              <a:rPr lang="en-US" sz="2000" dirty="0">
                <a:latin typeface="Times New Roman" pitchFamily="18" charset="0"/>
                <a:cs typeface="Times New Roman" pitchFamily="18" charset="0"/>
              </a:rPr>
              <a:t> Garment, Shoes: Sector 17, 22, and 9 </a:t>
            </a:r>
          </a:p>
          <a:p>
            <a:pPr marL="457200" indent="-457200" algn="just">
              <a:lnSpc>
                <a:spcPct val="150000"/>
              </a:lnSpc>
              <a:buFont typeface="+mj-lt"/>
              <a:buAutoNum type="arabicPeriod"/>
            </a:pPr>
            <a:r>
              <a:rPr lang="en-US" sz="2000" dirty="0">
                <a:latin typeface="Times New Roman" pitchFamily="18" charset="0"/>
                <a:cs typeface="Times New Roman" pitchFamily="18" charset="0"/>
              </a:rPr>
              <a:t> Hardware: Sector 7, 18, 22 </a:t>
            </a:r>
          </a:p>
          <a:p>
            <a:pPr marL="457200" indent="-457200" algn="just">
              <a:lnSpc>
                <a:spcPct val="150000"/>
              </a:lnSpc>
              <a:buFont typeface="+mj-lt"/>
              <a:buAutoNum type="arabicPeriod"/>
            </a:pPr>
            <a:r>
              <a:rPr lang="en-US" sz="2000" dirty="0">
                <a:latin typeface="Times New Roman" pitchFamily="18" charset="0"/>
                <a:cs typeface="Times New Roman" pitchFamily="18" charset="0"/>
              </a:rPr>
              <a:t> Medical Stores: Sector 11, 16, 22 </a:t>
            </a:r>
          </a:p>
          <a:p>
            <a:pPr marL="457200" indent="-457200" algn="just">
              <a:lnSpc>
                <a:spcPct val="150000"/>
              </a:lnSpc>
              <a:buFont typeface="+mj-lt"/>
              <a:buAutoNum type="arabicPeriod"/>
            </a:pPr>
            <a:r>
              <a:rPr lang="en-US" sz="2000" dirty="0">
                <a:latin typeface="Times New Roman" pitchFamily="18" charset="0"/>
                <a:cs typeface="Times New Roman" pitchFamily="18" charset="0"/>
              </a:rPr>
              <a:t> Meat and Fish: Sector 21 </a:t>
            </a:r>
          </a:p>
          <a:p>
            <a:pPr marL="457200" indent="-457200" algn="just">
              <a:lnSpc>
                <a:spcPct val="150000"/>
              </a:lnSpc>
              <a:buFont typeface="+mj-lt"/>
              <a:buAutoNum type="arabicPeriod"/>
            </a:pPr>
            <a:r>
              <a:rPr lang="en-US" sz="2000" dirty="0">
                <a:latin typeface="Times New Roman" pitchFamily="18" charset="0"/>
                <a:cs typeface="Times New Roman" pitchFamily="18" charset="0"/>
              </a:rPr>
              <a:t>Vegetable and Fruit Stalls: Sector 19, 20 and 22 </a:t>
            </a:r>
          </a:p>
          <a:p>
            <a:pPr algn="just">
              <a:lnSpc>
                <a:spcPct val="150000"/>
              </a:lnSpc>
            </a:pPr>
            <a:endParaRPr lang="en-US" sz="2000" dirty="0">
              <a:latin typeface="Times New Roman" pitchFamily="18" charset="0"/>
              <a:cs typeface="Times New Roman" pitchFamily="18" charset="0"/>
            </a:endParaRPr>
          </a:p>
        </p:txBody>
      </p:sp>
      <p:sp>
        <p:nvSpPr>
          <p:cNvPr id="17410" name="AutoShape 2" descr="https://www.32smilez.com/wp-content/uploads/2018/10/chandigarh_tourism_banner.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7412" name="AutoShape 4" descr="https://www.32smilez.com/wp-content/uploads/2018/10/chandigarh_tourism_banner.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7414" name="AutoShape 6" descr="https://www.32smilez.com/wp-content/uploads/2018/10/chandigarh_tourism_banner.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normAutofit/>
          </a:bodyPr>
          <a:lstStyle/>
          <a:p>
            <a:pPr eaLnBrk="1" hangingPunct="1"/>
            <a:r>
              <a:rPr lang="en-US" sz="3600" dirty="0">
                <a:latin typeface="Times New Roman" pitchFamily="18" charset="0"/>
                <a:cs typeface="Times New Roman" pitchFamily="18" charset="0"/>
              </a:rPr>
              <a:t>CUISINE</a:t>
            </a:r>
          </a:p>
        </p:txBody>
      </p:sp>
      <p:sp>
        <p:nvSpPr>
          <p:cNvPr id="4099" name="Content Placeholder 2"/>
          <p:cNvSpPr>
            <a:spLocks noGrp="1"/>
          </p:cNvSpPr>
          <p:nvPr>
            <p:ph idx="1"/>
          </p:nvPr>
        </p:nvSpPr>
        <p:spPr>
          <a:xfrm>
            <a:off x="2514600" y="1219200"/>
            <a:ext cx="6172200" cy="5486400"/>
          </a:xfrm>
        </p:spPr>
        <p:txBody>
          <a:bodyPr>
            <a:normAutofit fontScale="85000" lnSpcReduction="10000"/>
          </a:bodyPr>
          <a:lstStyle/>
          <a:p>
            <a:pPr algn="just" eaLnBrk="1" hangingPunct="1">
              <a:buFont typeface="Arial" pitchFamily="34" charset="0"/>
              <a:buNone/>
            </a:pPr>
            <a:r>
              <a:rPr lang="en-US" dirty="0">
                <a:latin typeface="Times New Roman" pitchFamily="18" charset="0"/>
                <a:cs typeface="Times New Roman" pitchFamily="18" charset="0"/>
              </a:rPr>
              <a:t>	</a:t>
            </a:r>
            <a:r>
              <a:rPr lang="en-US" sz="2400" dirty="0">
                <a:latin typeface="Times New Roman" pitchFamily="18" charset="0"/>
                <a:cs typeface="Times New Roman" pitchFamily="18" charset="0"/>
              </a:rPr>
              <a:t>Specific set of cooking traditions and practices, often associated with a specific culture or region. </a:t>
            </a:r>
          </a:p>
          <a:p>
            <a:pPr algn="just" eaLnBrk="1" hangingPunct="1">
              <a:buFont typeface="Arial" pitchFamily="34" charset="0"/>
              <a:buNone/>
            </a:pPr>
            <a:endParaRPr lang="en-US" sz="2400" dirty="0">
              <a:latin typeface="Times New Roman" pitchFamily="18" charset="0"/>
              <a:cs typeface="Times New Roman" pitchFamily="18" charset="0"/>
            </a:endParaRPr>
          </a:p>
          <a:p>
            <a:pPr algn="just" eaLnBrk="1" hangingPunct="1">
              <a:buFont typeface="Arial" pitchFamily="34" charset="0"/>
              <a:buNone/>
            </a:pPr>
            <a:r>
              <a:rPr lang="en-US" sz="2400" dirty="0">
                <a:latin typeface="Times New Roman" pitchFamily="18" charset="0"/>
                <a:cs typeface="Times New Roman" pitchFamily="18" charset="0"/>
              </a:rPr>
              <a:t>	Each </a:t>
            </a:r>
            <a:r>
              <a:rPr lang="en-US" sz="2400" b="1" dirty="0">
                <a:latin typeface="Times New Roman" pitchFamily="18" charset="0"/>
                <a:cs typeface="Times New Roman" pitchFamily="18" charset="0"/>
              </a:rPr>
              <a:t>cuisine</a:t>
            </a:r>
            <a:r>
              <a:rPr lang="en-US" sz="2400" dirty="0">
                <a:latin typeface="Times New Roman" pitchFamily="18" charset="0"/>
                <a:cs typeface="Times New Roman" pitchFamily="18" charset="0"/>
              </a:rPr>
              <a:t> involves </a:t>
            </a:r>
            <a:r>
              <a:rPr lang="en-US" sz="2400" b="1" dirty="0">
                <a:latin typeface="Times New Roman" pitchFamily="18" charset="0"/>
                <a:cs typeface="Times New Roman" pitchFamily="18" charset="0"/>
              </a:rPr>
              <a:t>food</a:t>
            </a:r>
            <a:r>
              <a:rPr lang="en-US" sz="2400" dirty="0">
                <a:latin typeface="Times New Roman" pitchFamily="18" charset="0"/>
                <a:cs typeface="Times New Roman" pitchFamily="18" charset="0"/>
              </a:rPr>
              <a:t> preparation in a particular style, of </a:t>
            </a:r>
            <a:r>
              <a:rPr lang="en-US" sz="2400" b="1" dirty="0">
                <a:latin typeface="Times New Roman" pitchFamily="18" charset="0"/>
                <a:cs typeface="Times New Roman" pitchFamily="18" charset="0"/>
              </a:rPr>
              <a:t>food</a:t>
            </a:r>
            <a:r>
              <a:rPr lang="en-US" sz="2400" dirty="0">
                <a:latin typeface="Times New Roman" pitchFamily="18" charset="0"/>
                <a:cs typeface="Times New Roman" pitchFamily="18" charset="0"/>
              </a:rPr>
              <a:t> and drink of particular types, to produce individually consumed items or distinct meals.</a:t>
            </a:r>
          </a:p>
          <a:p>
            <a:pPr algn="just" eaLnBrk="1" hangingPunct="1">
              <a:buFont typeface="Arial" pitchFamily="34" charset="0"/>
              <a:buNone/>
            </a:pPr>
            <a:endParaRPr lang="en-US" sz="2400" dirty="0">
              <a:latin typeface="Times New Roman" pitchFamily="18" charset="0"/>
              <a:cs typeface="Times New Roman" pitchFamily="18" charset="0"/>
            </a:endParaRPr>
          </a:p>
          <a:p>
            <a:pPr algn="just" eaLnBrk="1" hangingPunct="1">
              <a:buFont typeface="Arial" pitchFamily="34" charset="0"/>
              <a:buNone/>
            </a:pPr>
            <a:r>
              <a:rPr lang="en-US" sz="2400" dirty="0">
                <a:latin typeface="Times New Roman" pitchFamily="18" charset="0"/>
                <a:cs typeface="Times New Roman" pitchFamily="18" charset="0"/>
              </a:rPr>
              <a:t>	Style of cooking characterized by distinctive ingredients, techniques and dishes, and usually associated with a specific culture or geographic region. </a:t>
            </a:r>
          </a:p>
          <a:p>
            <a:pPr algn="just" eaLnBrk="1" hangingPunct="1">
              <a:buFont typeface="Arial" pitchFamily="34" charset="0"/>
              <a:buNone/>
            </a:pPr>
            <a:endParaRPr lang="en-US" sz="2400" dirty="0">
              <a:latin typeface="Times New Roman" pitchFamily="18" charset="0"/>
              <a:cs typeface="Times New Roman" pitchFamily="18" charset="0"/>
            </a:endParaRPr>
          </a:p>
          <a:p>
            <a:pPr algn="ctr" eaLnBrk="1" hangingPunct="1">
              <a:buFont typeface="Arial" pitchFamily="34" charset="0"/>
              <a:buNone/>
            </a:pPr>
            <a:r>
              <a:rPr lang="en-US" sz="2400" dirty="0">
                <a:latin typeface="Times New Roman" pitchFamily="18" charset="0"/>
                <a:cs typeface="Times New Roman" pitchFamily="18" charset="0"/>
              </a:rPr>
              <a:t>	</a:t>
            </a:r>
            <a:r>
              <a:rPr lang="en-US" sz="3300" dirty="0">
                <a:latin typeface="Times New Roman" pitchFamily="18" charset="0"/>
                <a:cs typeface="Times New Roman" pitchFamily="18" charset="0"/>
              </a:rPr>
              <a:t>Chandigarh has diverse taste palates and follows various cuisines, most of them being primarily from Punjab. </a:t>
            </a:r>
            <a:endParaRPr lang="en-US" sz="2400" dirty="0">
              <a:latin typeface="Times New Roman" pitchFamily="18" charset="0"/>
              <a:cs typeface="Times New Roman" pitchFamily="18" charset="0"/>
            </a:endParaRPr>
          </a:p>
          <a:p>
            <a:pPr algn="just" eaLnBrk="1" hangingPunct="1">
              <a:buFont typeface="Arial" pitchFamily="34" charset="0"/>
              <a:buNone/>
            </a:pPr>
            <a:endParaRPr lang="en-US" sz="2400" dirty="0">
              <a:latin typeface="Times New Roman" pitchFamily="18" charset="0"/>
              <a:cs typeface="Times New Roman" pitchFamily="18" charset="0"/>
            </a:endParaRPr>
          </a:p>
          <a:p>
            <a:pPr algn="just" eaLnBrk="1" hangingPunct="1">
              <a:buFont typeface="Arial" pitchFamily="34" charset="0"/>
              <a:buNone/>
            </a:pPr>
            <a:r>
              <a:rPr lang="en-US" sz="2400" dirty="0">
                <a:latin typeface="Times New Roman" pitchFamily="18" charset="0"/>
                <a:cs typeface="Times New Roman" pitchFamily="18" charset="0"/>
              </a:rPr>
              <a:t>	</a:t>
            </a:r>
          </a:p>
        </p:txBody>
      </p:sp>
      <p:pic>
        <p:nvPicPr>
          <p:cNvPr id="4100" name="Picture 7" descr="Virsa De Punjab | Indian Restaurant Bedford MA | Order Online"/>
          <p:cNvPicPr>
            <a:picLocks noChangeAspect="1" noChangeArrowheads="1"/>
          </p:cNvPicPr>
          <p:nvPr/>
        </p:nvPicPr>
        <p:blipFill>
          <a:blip r:embed="rId2">
            <a:lum bright="40000"/>
          </a:blip>
          <a:srcRect/>
          <a:stretch>
            <a:fillRect/>
          </a:stretch>
        </p:blipFill>
        <p:spPr bwMode="auto">
          <a:xfrm>
            <a:off x="-85725" y="76200"/>
            <a:ext cx="2447925" cy="6781800"/>
          </a:xfrm>
          <a:prstGeom prst="rect">
            <a:avLst/>
          </a:prstGeom>
          <a:noFill/>
          <a:ln w="9525">
            <a:noFill/>
            <a:miter lim="800000"/>
            <a:headEnd/>
            <a:tailEnd/>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5" descr="Ripe Ears wheat set Isolated detailed template Vector Image"/>
          <p:cNvPicPr>
            <a:picLocks noChangeAspect="1" noChangeArrowheads="1"/>
          </p:cNvPicPr>
          <p:nvPr/>
        </p:nvPicPr>
        <p:blipFill>
          <a:blip r:embed="rId2"/>
          <a:srcRect l="30400" b="7407"/>
          <a:stretch>
            <a:fillRect/>
          </a:stretch>
        </p:blipFill>
        <p:spPr bwMode="auto">
          <a:xfrm>
            <a:off x="4419600" y="0"/>
            <a:ext cx="4724400" cy="6788150"/>
          </a:xfrm>
          <a:prstGeom prst="rect">
            <a:avLst/>
          </a:prstGeom>
          <a:noFill/>
          <a:ln w="9525">
            <a:noFill/>
            <a:miter lim="800000"/>
            <a:headEnd/>
            <a:tailEnd/>
          </a:ln>
        </p:spPr>
      </p:pic>
      <p:sp>
        <p:nvSpPr>
          <p:cNvPr id="7171" name="Title 1"/>
          <p:cNvSpPr>
            <a:spLocks noGrp="1"/>
          </p:cNvSpPr>
          <p:nvPr>
            <p:ph type="title"/>
          </p:nvPr>
        </p:nvSpPr>
        <p:spPr/>
        <p:txBody>
          <a:bodyPr/>
          <a:lstStyle/>
          <a:p>
            <a:pPr eaLnBrk="1" hangingPunct="1"/>
            <a:r>
              <a:rPr lang="en-US">
                <a:latin typeface="Times New Roman" pitchFamily="18" charset="0"/>
                <a:cs typeface="Times New Roman" pitchFamily="18" charset="0"/>
              </a:rPr>
              <a:t>FAMOUS CUISINES </a:t>
            </a:r>
          </a:p>
        </p:txBody>
      </p:sp>
      <p:sp>
        <p:nvSpPr>
          <p:cNvPr id="3" name="Content Placeholder 2"/>
          <p:cNvSpPr>
            <a:spLocks noGrp="1"/>
          </p:cNvSpPr>
          <p:nvPr>
            <p:ph idx="1"/>
          </p:nvPr>
        </p:nvSpPr>
        <p:spPr>
          <a:xfrm>
            <a:off x="457200" y="1371600"/>
            <a:ext cx="8229600" cy="5334000"/>
          </a:xfrm>
        </p:spPr>
        <p:txBody>
          <a:bodyPr rtlCol="0">
            <a:normAutofit fontScale="70000" lnSpcReduction="20000"/>
          </a:bodyPr>
          <a:lstStyle/>
          <a:p>
            <a:pPr eaLnBrk="1" fontAlgn="auto" hangingPunct="1">
              <a:spcAft>
                <a:spcPts val="0"/>
              </a:spcAft>
              <a:buFont typeface="Wingdings" pitchFamily="2" charset="2"/>
              <a:buChar char="ü"/>
              <a:defRPr/>
            </a:pPr>
            <a:r>
              <a:rPr lang="en-US" dirty="0" err="1">
                <a:latin typeface="Times New Roman" pitchFamily="18" charset="0"/>
                <a:cs typeface="Times New Roman" pitchFamily="18" charset="0"/>
              </a:rPr>
              <a:t>Langar</a:t>
            </a:r>
            <a:r>
              <a:rPr lang="en-US" dirty="0">
                <a:latin typeface="Times New Roman" pitchFamily="18" charset="0"/>
                <a:cs typeface="Times New Roman" pitchFamily="18" charset="0"/>
              </a:rPr>
              <a:t> (Community kitchen)</a:t>
            </a:r>
          </a:p>
          <a:p>
            <a:pPr eaLnBrk="1" fontAlgn="auto" hangingPunct="1">
              <a:spcAft>
                <a:spcPts val="0"/>
              </a:spcAft>
              <a:buFont typeface="Wingdings" pitchFamily="2" charset="2"/>
              <a:buChar char="ü"/>
              <a:defRPr/>
            </a:pPr>
            <a:r>
              <a:rPr lang="en-US" dirty="0" err="1">
                <a:latin typeface="Times New Roman" pitchFamily="18" charset="0"/>
                <a:cs typeface="Times New Roman" pitchFamily="18" charset="0"/>
              </a:rPr>
              <a:t>Chole-Bhature</a:t>
            </a:r>
            <a:r>
              <a:rPr lang="en-US" dirty="0">
                <a:latin typeface="Times New Roman" pitchFamily="18" charset="0"/>
                <a:cs typeface="Times New Roman" pitchFamily="18" charset="0"/>
              </a:rPr>
              <a:t> </a:t>
            </a:r>
          </a:p>
          <a:p>
            <a:pPr eaLnBrk="1" fontAlgn="auto" hangingPunct="1">
              <a:spcAft>
                <a:spcPts val="0"/>
              </a:spcAft>
              <a:buFont typeface="Wingdings" pitchFamily="2" charset="2"/>
              <a:buChar char="ü"/>
              <a:defRPr/>
            </a:pPr>
            <a:r>
              <a:rPr lang="en-US" dirty="0" err="1">
                <a:latin typeface="Times New Roman" pitchFamily="18" charset="0"/>
                <a:cs typeface="Times New Roman" pitchFamily="18" charset="0"/>
              </a:rPr>
              <a:t>Sarson</a:t>
            </a:r>
            <a:r>
              <a:rPr lang="en-US" dirty="0">
                <a:latin typeface="Times New Roman" pitchFamily="18" charset="0"/>
                <a:cs typeface="Times New Roman" pitchFamily="18" charset="0"/>
              </a:rPr>
              <a:t> ka </a:t>
            </a:r>
            <a:r>
              <a:rPr lang="en-US" dirty="0" err="1">
                <a:latin typeface="Times New Roman" pitchFamily="18" charset="0"/>
                <a:cs typeface="Times New Roman" pitchFamily="18" charset="0"/>
              </a:rPr>
              <a:t>Saag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Makke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Roti</a:t>
            </a:r>
            <a:endParaRPr lang="en-US" dirty="0">
              <a:latin typeface="Times New Roman" pitchFamily="18" charset="0"/>
              <a:cs typeface="Times New Roman" pitchFamily="18" charset="0"/>
            </a:endParaRPr>
          </a:p>
          <a:p>
            <a:pPr eaLnBrk="1" fontAlgn="auto" hangingPunct="1">
              <a:spcAft>
                <a:spcPts val="0"/>
              </a:spcAft>
              <a:buFont typeface="Wingdings" pitchFamily="2" charset="2"/>
              <a:buChar char="ü"/>
              <a:defRPr/>
            </a:pPr>
            <a:r>
              <a:rPr lang="en-US" dirty="0" err="1">
                <a:latin typeface="Times New Roman" pitchFamily="18" charset="0"/>
                <a:cs typeface="Times New Roman" pitchFamily="18" charset="0"/>
              </a:rPr>
              <a:t>Parantha</a:t>
            </a:r>
            <a:r>
              <a:rPr lang="en-US" dirty="0">
                <a:latin typeface="Times New Roman" pitchFamily="18" charset="0"/>
                <a:cs typeface="Times New Roman" pitchFamily="18" charset="0"/>
              </a:rPr>
              <a:t> </a:t>
            </a:r>
          </a:p>
          <a:p>
            <a:pPr eaLnBrk="1" fontAlgn="auto" hangingPunct="1">
              <a:spcAft>
                <a:spcPts val="0"/>
              </a:spcAft>
              <a:buFont typeface="Wingdings" pitchFamily="2" charset="2"/>
              <a:buChar char="ü"/>
              <a:defRPr/>
            </a:pPr>
            <a:r>
              <a:rPr lang="en-US" dirty="0" err="1">
                <a:latin typeface="Times New Roman" pitchFamily="18" charset="0"/>
                <a:cs typeface="Times New Roman" pitchFamily="18" charset="0"/>
              </a:rPr>
              <a:t>Kadhi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Pakoda</a:t>
            </a:r>
            <a:endParaRPr lang="en-US" dirty="0">
              <a:latin typeface="Times New Roman" pitchFamily="18" charset="0"/>
              <a:cs typeface="Times New Roman" pitchFamily="18" charset="0"/>
            </a:endParaRPr>
          </a:p>
          <a:p>
            <a:pPr eaLnBrk="1" fontAlgn="auto" hangingPunct="1">
              <a:spcAft>
                <a:spcPts val="0"/>
              </a:spcAft>
              <a:buFont typeface="Wingdings" pitchFamily="2" charset="2"/>
              <a:buChar char="ü"/>
              <a:defRPr/>
            </a:pPr>
            <a:r>
              <a:rPr lang="en-US" dirty="0" err="1">
                <a:latin typeface="Times New Roman" pitchFamily="18" charset="0"/>
                <a:cs typeface="Times New Roman" pitchFamily="18" charset="0"/>
              </a:rPr>
              <a:t>Rajma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Chawal</a:t>
            </a:r>
            <a:endParaRPr lang="en-US" dirty="0">
              <a:latin typeface="Times New Roman" pitchFamily="18" charset="0"/>
              <a:cs typeface="Times New Roman" pitchFamily="18" charset="0"/>
            </a:endParaRPr>
          </a:p>
          <a:p>
            <a:pPr eaLnBrk="1" fontAlgn="auto" hangingPunct="1">
              <a:spcAft>
                <a:spcPts val="0"/>
              </a:spcAft>
              <a:buFont typeface="Wingdings" pitchFamily="2" charset="2"/>
              <a:buChar char="ü"/>
              <a:defRPr/>
            </a:pPr>
            <a:r>
              <a:rPr lang="en-US" dirty="0" err="1">
                <a:latin typeface="Times New Roman" pitchFamily="18" charset="0"/>
                <a:cs typeface="Times New Roman" pitchFamily="18" charset="0"/>
              </a:rPr>
              <a:t>Amritsari</a:t>
            </a:r>
            <a:r>
              <a:rPr lang="en-US" dirty="0">
                <a:latin typeface="Times New Roman" pitchFamily="18" charset="0"/>
                <a:cs typeface="Times New Roman" pitchFamily="18" charset="0"/>
              </a:rPr>
              <a:t> Fish</a:t>
            </a:r>
          </a:p>
          <a:p>
            <a:pPr eaLnBrk="1" fontAlgn="auto" hangingPunct="1">
              <a:spcAft>
                <a:spcPts val="0"/>
              </a:spcAft>
              <a:buFont typeface="Wingdings" pitchFamily="2" charset="2"/>
              <a:buChar char="ü"/>
              <a:defRPr/>
            </a:pPr>
            <a:r>
              <a:rPr lang="en-US" dirty="0" err="1">
                <a:latin typeface="Times New Roman" pitchFamily="18" charset="0"/>
                <a:cs typeface="Times New Roman" pitchFamily="18" charset="0"/>
              </a:rPr>
              <a:t>Dal</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Makhani</a:t>
            </a:r>
            <a:endParaRPr lang="en-US" dirty="0">
              <a:latin typeface="Times New Roman" pitchFamily="18" charset="0"/>
              <a:cs typeface="Times New Roman" pitchFamily="18" charset="0"/>
            </a:endParaRPr>
          </a:p>
          <a:p>
            <a:pPr eaLnBrk="1" fontAlgn="auto" hangingPunct="1">
              <a:spcAft>
                <a:spcPts val="0"/>
              </a:spcAft>
              <a:buFont typeface="Wingdings" pitchFamily="2" charset="2"/>
              <a:buChar char="ü"/>
              <a:defRPr/>
            </a:pPr>
            <a:r>
              <a:rPr lang="en-US" dirty="0" err="1">
                <a:latin typeface="Times New Roman" pitchFamily="18" charset="0"/>
                <a:cs typeface="Times New Roman" pitchFamily="18" charset="0"/>
              </a:rPr>
              <a:t>Paneer</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Tikka</a:t>
            </a:r>
            <a:endParaRPr lang="en-US" dirty="0">
              <a:latin typeface="Times New Roman" pitchFamily="18" charset="0"/>
              <a:cs typeface="Times New Roman" pitchFamily="18" charset="0"/>
            </a:endParaRPr>
          </a:p>
          <a:p>
            <a:pPr eaLnBrk="1" fontAlgn="auto" hangingPunct="1">
              <a:spcAft>
                <a:spcPts val="0"/>
              </a:spcAft>
              <a:buFont typeface="Wingdings" pitchFamily="2" charset="2"/>
              <a:buChar char="ü"/>
              <a:defRPr/>
            </a:pPr>
            <a:r>
              <a:rPr lang="en-US" dirty="0">
                <a:latin typeface="Times New Roman" pitchFamily="18" charset="0"/>
                <a:cs typeface="Times New Roman" pitchFamily="18" charset="0"/>
              </a:rPr>
              <a:t>Butter Chicken </a:t>
            </a:r>
          </a:p>
          <a:p>
            <a:pPr eaLnBrk="1" fontAlgn="auto" hangingPunct="1">
              <a:spcAft>
                <a:spcPts val="0"/>
              </a:spcAft>
              <a:buFont typeface="Wingdings" pitchFamily="2" charset="2"/>
              <a:buChar char="ü"/>
              <a:defRPr/>
            </a:pPr>
            <a:r>
              <a:rPr lang="en-US" dirty="0" err="1">
                <a:latin typeface="Times New Roman" pitchFamily="18" charset="0"/>
                <a:cs typeface="Times New Roman" pitchFamily="18" charset="0"/>
              </a:rPr>
              <a:t>Gobhi-Shalgam-Gajaar</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Achaar</a:t>
            </a:r>
            <a:r>
              <a:rPr lang="en-US" dirty="0">
                <a:latin typeface="Times New Roman" pitchFamily="18" charset="0"/>
                <a:cs typeface="Times New Roman" pitchFamily="18" charset="0"/>
              </a:rPr>
              <a:t>/pickle </a:t>
            </a:r>
          </a:p>
          <a:p>
            <a:pPr eaLnBrk="1" fontAlgn="auto" hangingPunct="1">
              <a:spcAft>
                <a:spcPts val="0"/>
              </a:spcAft>
              <a:buFont typeface="Wingdings" pitchFamily="2" charset="2"/>
              <a:buChar char="ü"/>
              <a:defRPr/>
            </a:pPr>
            <a:r>
              <a:rPr lang="en-US" dirty="0" err="1">
                <a:latin typeface="Times New Roman" pitchFamily="18" charset="0"/>
                <a:cs typeface="Times New Roman" pitchFamily="18" charset="0"/>
              </a:rPr>
              <a:t>Lassi</a:t>
            </a:r>
            <a:endParaRPr lang="en-US" dirty="0">
              <a:latin typeface="Times New Roman" pitchFamily="18" charset="0"/>
              <a:cs typeface="Times New Roman" pitchFamily="18" charset="0"/>
            </a:endParaRPr>
          </a:p>
          <a:p>
            <a:pPr eaLnBrk="1" fontAlgn="auto" hangingPunct="1">
              <a:spcAft>
                <a:spcPts val="0"/>
              </a:spcAft>
              <a:buFont typeface="Wingdings" pitchFamily="2" charset="2"/>
              <a:buChar char="ü"/>
              <a:defRPr/>
            </a:pPr>
            <a:r>
              <a:rPr lang="en-US" dirty="0" err="1">
                <a:latin typeface="Times New Roman" pitchFamily="18" charset="0"/>
                <a:cs typeface="Times New Roman" pitchFamily="18" charset="0"/>
              </a:rPr>
              <a:t>Karha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Prashad</a:t>
            </a:r>
            <a:endParaRPr lang="en-US" dirty="0">
              <a:latin typeface="Times New Roman" pitchFamily="18" charset="0"/>
              <a:cs typeface="Times New Roman" pitchFamily="18" charset="0"/>
            </a:endParaRPr>
          </a:p>
          <a:p>
            <a:pPr eaLnBrk="1" fontAlgn="auto" hangingPunct="1">
              <a:spcAft>
                <a:spcPts val="0"/>
              </a:spcAft>
              <a:buFont typeface="Wingdings" pitchFamily="2" charset="2"/>
              <a:buChar char="ü"/>
              <a:defRPr/>
            </a:pPr>
            <a:r>
              <a:rPr lang="en-US" dirty="0" err="1">
                <a:latin typeface="Times New Roman" pitchFamily="18" charset="0"/>
                <a:cs typeface="Times New Roman" pitchFamily="18" charset="0"/>
              </a:rPr>
              <a:t>Pinni</a:t>
            </a:r>
            <a:r>
              <a:rPr lang="en-US" dirty="0">
                <a:latin typeface="Times New Roman" pitchFamily="18" charset="0"/>
                <a:cs typeface="Times New Roman" pitchFamily="18" charset="0"/>
              </a:rPr>
              <a:t> - A hot, sweet hug from Punjab!</a:t>
            </a:r>
          </a:p>
          <a:p>
            <a:pPr eaLnBrk="1" fontAlgn="auto" hangingPunct="1">
              <a:spcAft>
                <a:spcPts val="0"/>
              </a:spcAft>
              <a:buFont typeface="Wingdings" pitchFamily="2" charset="2"/>
              <a:buChar char="ü"/>
              <a:defRPr/>
            </a:pPr>
            <a:r>
              <a:rPr lang="en-US" dirty="0" err="1">
                <a:latin typeface="Times New Roman" pitchFamily="18" charset="0"/>
                <a:cs typeface="Times New Roman" pitchFamily="18" charset="0"/>
              </a:rPr>
              <a:t>Shakkar</a:t>
            </a:r>
            <a:r>
              <a:rPr lang="en-US" dirty="0">
                <a:latin typeface="Times New Roman" pitchFamily="18" charset="0"/>
                <a:cs typeface="Times New Roman" pitchFamily="18" charset="0"/>
              </a:rPr>
              <a:t> Para - A sweet, indulgent dish of Punjab!</a:t>
            </a:r>
          </a:p>
          <a:p>
            <a:pPr eaLnBrk="1" fontAlgn="auto" hangingPunct="1">
              <a:spcAft>
                <a:spcPts val="0"/>
              </a:spcAft>
              <a:buFont typeface="Wingdings" pitchFamily="2" charset="2"/>
              <a:buChar char="ü"/>
              <a:defRPr/>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slider_03.jpg"/>
          <p:cNvPicPr>
            <a:picLocks noGrp="1" noChangeAspect="1"/>
          </p:cNvPicPr>
          <p:nvPr>
            <p:ph idx="1"/>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5" descr="Golden east arch Royalty Free Vector Image - VectorStock"/>
          <p:cNvPicPr>
            <a:picLocks noChangeAspect="1" noChangeArrowheads="1"/>
          </p:cNvPicPr>
          <p:nvPr/>
        </p:nvPicPr>
        <p:blipFill>
          <a:blip r:embed="rId2"/>
          <a:srcRect l="4918" t="1903" r="5737" b="52437"/>
          <a:stretch>
            <a:fillRect/>
          </a:stretch>
        </p:blipFill>
        <p:spPr bwMode="auto">
          <a:xfrm>
            <a:off x="0" y="0"/>
            <a:ext cx="9144000" cy="3200400"/>
          </a:xfrm>
          <a:prstGeom prst="rect">
            <a:avLst/>
          </a:prstGeom>
          <a:noFill/>
          <a:ln w="9525">
            <a:noFill/>
            <a:miter lim="800000"/>
            <a:headEnd/>
            <a:tailEnd/>
          </a:ln>
        </p:spPr>
      </p:pic>
      <p:sp>
        <p:nvSpPr>
          <p:cNvPr id="8195" name="Title 1"/>
          <p:cNvSpPr>
            <a:spLocks noGrp="1"/>
          </p:cNvSpPr>
          <p:nvPr>
            <p:ph type="title"/>
          </p:nvPr>
        </p:nvSpPr>
        <p:spPr>
          <a:xfrm>
            <a:off x="457200" y="1676400"/>
            <a:ext cx="8229600" cy="1143000"/>
          </a:xfrm>
        </p:spPr>
        <p:txBody>
          <a:bodyPr/>
          <a:lstStyle/>
          <a:p>
            <a:pPr eaLnBrk="1" hangingPunct="1"/>
            <a:r>
              <a:rPr lang="en-US" sz="4000">
                <a:latin typeface="Times New Roman" pitchFamily="18" charset="0"/>
                <a:cs typeface="Times New Roman" pitchFamily="18" charset="0"/>
              </a:rPr>
              <a:t>LANGAR- Community Kitchen</a:t>
            </a:r>
          </a:p>
        </p:txBody>
      </p:sp>
      <p:sp>
        <p:nvSpPr>
          <p:cNvPr id="8196" name="Content Placeholder 2"/>
          <p:cNvSpPr>
            <a:spLocks noGrp="1"/>
          </p:cNvSpPr>
          <p:nvPr>
            <p:ph idx="1"/>
          </p:nvPr>
        </p:nvSpPr>
        <p:spPr>
          <a:xfrm>
            <a:off x="457200" y="3124200"/>
            <a:ext cx="8229600" cy="4525963"/>
          </a:xfrm>
        </p:spPr>
        <p:txBody>
          <a:bodyPr/>
          <a:lstStyle/>
          <a:p>
            <a:pPr eaLnBrk="1" hangingPunct="1">
              <a:buFont typeface="Arial" pitchFamily="34" charset="0"/>
              <a:buNone/>
            </a:pPr>
            <a:r>
              <a:rPr lang="en-US" sz="2400"/>
              <a:t>	</a:t>
            </a:r>
          </a:p>
          <a:p>
            <a:pPr eaLnBrk="1" hangingPunct="1">
              <a:buFont typeface="Arial" pitchFamily="34" charset="0"/>
              <a:buNone/>
            </a:pPr>
            <a:r>
              <a:rPr lang="en-US" sz="2400">
                <a:latin typeface="Times New Roman" pitchFamily="18" charset="0"/>
                <a:cs typeface="Times New Roman" pitchFamily="18" charset="0"/>
              </a:rPr>
              <a:t>	The concept of </a:t>
            </a:r>
            <a:r>
              <a:rPr lang="en-US" sz="2400" b="1">
                <a:latin typeface="Times New Roman" pitchFamily="18" charset="0"/>
                <a:cs typeface="Times New Roman" pitchFamily="18" charset="0"/>
              </a:rPr>
              <a:t>Langar</a:t>
            </a:r>
            <a:r>
              <a:rPr lang="en-US" sz="2400">
                <a:latin typeface="Times New Roman" pitchFamily="18" charset="0"/>
                <a:cs typeface="Times New Roman" pitchFamily="18" charset="0"/>
              </a:rPr>
              <a:t> is to provide everyone in need of food, irrespective of their caste, class, religion and gender, is always welcome as the Guru's guest.</a:t>
            </a:r>
          </a:p>
          <a:p>
            <a:pPr eaLnBrk="1" hangingPunct="1">
              <a:buFont typeface="Arial" pitchFamily="34" charset="0"/>
              <a:buNone/>
            </a:pPr>
            <a:endParaRPr lang="en-US" sz="2400">
              <a:latin typeface="Times New Roman" pitchFamily="18" charset="0"/>
              <a:cs typeface="Times New Roman" pitchFamily="18" charset="0"/>
            </a:endParaRPr>
          </a:p>
          <a:p>
            <a:pPr eaLnBrk="1" hangingPunct="1">
              <a:buFont typeface="Arial" pitchFamily="34" charset="0"/>
              <a:buNone/>
            </a:pPr>
            <a:r>
              <a:rPr lang="en-US" sz="2000">
                <a:latin typeface="Times New Roman" pitchFamily="18" charset="0"/>
                <a:cs typeface="Times New Roman" pitchFamily="18" charset="0"/>
              </a:rPr>
              <a:t>	</a:t>
            </a:r>
            <a:r>
              <a:rPr lang="en-US" sz="2400">
                <a:latin typeface="Times New Roman" pitchFamily="18" charset="0"/>
                <a:cs typeface="Times New Roman" pitchFamily="18" charset="0"/>
              </a:rPr>
              <a:t>Virtue of sharing, the concept of Langar also teaches equality and loving-kindness. </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6" descr="Ripe ears wheat set isolated detailed template Vector Image"/>
          <p:cNvPicPr>
            <a:picLocks noChangeAspect="1" noChangeArrowheads="1"/>
          </p:cNvPicPr>
          <p:nvPr/>
        </p:nvPicPr>
        <p:blipFill>
          <a:blip r:embed="rId2">
            <a:lum bright="20000"/>
          </a:blip>
          <a:srcRect l="6265" r="15430" b="7407"/>
          <a:stretch>
            <a:fillRect/>
          </a:stretch>
        </p:blipFill>
        <p:spPr bwMode="auto">
          <a:xfrm>
            <a:off x="-304800" y="0"/>
            <a:ext cx="3581400" cy="6858000"/>
          </a:xfrm>
          <a:prstGeom prst="rect">
            <a:avLst/>
          </a:prstGeom>
          <a:noFill/>
          <a:ln w="9525">
            <a:noFill/>
            <a:miter lim="800000"/>
            <a:headEnd/>
            <a:tailEnd/>
          </a:ln>
        </p:spPr>
      </p:pic>
      <p:sp>
        <p:nvSpPr>
          <p:cNvPr id="9219" name="Title 1"/>
          <p:cNvSpPr>
            <a:spLocks noGrp="1"/>
          </p:cNvSpPr>
          <p:nvPr>
            <p:ph type="title"/>
          </p:nvPr>
        </p:nvSpPr>
        <p:spPr>
          <a:xfrm>
            <a:off x="457200" y="122238"/>
            <a:ext cx="8229600" cy="639762"/>
          </a:xfrm>
        </p:spPr>
        <p:txBody>
          <a:bodyPr>
            <a:normAutofit fontScale="90000"/>
          </a:bodyPr>
          <a:lstStyle/>
          <a:p>
            <a:r>
              <a:rPr lang="en-US" sz="4000" b="1" dirty="0">
                <a:latin typeface="Times New Roman" pitchFamily="18" charset="0"/>
                <a:cs typeface="Times New Roman" pitchFamily="18" charset="0"/>
              </a:rPr>
              <a:t>HISTORY BEHIND LANGAR</a:t>
            </a:r>
          </a:p>
        </p:txBody>
      </p:sp>
      <p:sp>
        <p:nvSpPr>
          <p:cNvPr id="9220" name="Content Placeholder 2"/>
          <p:cNvSpPr>
            <a:spLocks noGrp="1"/>
          </p:cNvSpPr>
          <p:nvPr>
            <p:ph idx="1"/>
          </p:nvPr>
        </p:nvSpPr>
        <p:spPr>
          <a:xfrm>
            <a:off x="-304800" y="914400"/>
            <a:ext cx="9372600" cy="5867400"/>
          </a:xfrm>
        </p:spPr>
        <p:txBody>
          <a:bodyPr/>
          <a:lstStyle/>
          <a:p>
            <a:pPr algn="just"/>
            <a:r>
              <a:rPr lang="en-US" sz="1800" dirty="0">
                <a:latin typeface="Times New Roman" pitchFamily="18" charset="0"/>
                <a:cs typeface="Times New Roman" pitchFamily="18" charset="0"/>
              </a:rPr>
              <a:t>	</a:t>
            </a:r>
            <a:r>
              <a:rPr lang="en-US" sz="2000" dirty="0">
                <a:latin typeface="Times New Roman" pitchFamily="18" charset="0"/>
                <a:cs typeface="Times New Roman" pitchFamily="18" charset="0"/>
              </a:rPr>
              <a:t>It is said that Guru Nanak (first Guru) when he was a child, was given a sum of 20 rupees and was told to visit the market by his father to do ‘Sacha </a:t>
            </a:r>
            <a:r>
              <a:rPr lang="en-US" sz="2000" dirty="0" err="1">
                <a:latin typeface="Times New Roman" pitchFamily="18" charset="0"/>
                <a:cs typeface="Times New Roman" pitchFamily="18" charset="0"/>
              </a:rPr>
              <a:t>Sauda</a:t>
            </a:r>
            <a:r>
              <a:rPr lang="en-US" sz="2000" dirty="0">
                <a:latin typeface="Times New Roman" pitchFamily="18" charset="0"/>
                <a:cs typeface="Times New Roman" pitchFamily="18" charset="0"/>
              </a:rPr>
              <a:t>’ (a good bargain). </a:t>
            </a:r>
          </a:p>
          <a:p>
            <a:pPr algn="just"/>
            <a:r>
              <a:rPr lang="en-US" sz="2000" dirty="0">
                <a:latin typeface="Times New Roman" pitchFamily="18" charset="0"/>
                <a:cs typeface="Times New Roman" pitchFamily="18" charset="0"/>
              </a:rPr>
              <a:t>	His father was a well-known trader of his village and wanted young Guru Nanak to learn the family business when he was just 12 years old. </a:t>
            </a:r>
          </a:p>
          <a:p>
            <a:pPr algn="just"/>
            <a:r>
              <a:rPr lang="en-US" sz="2000" dirty="0">
                <a:latin typeface="Times New Roman" pitchFamily="18" charset="0"/>
                <a:cs typeface="Times New Roman" pitchFamily="18" charset="0"/>
              </a:rPr>
              <a:t>	Instead of doing a worldly bargain, the Guru instead bought food with the money and fed a large group of saints who had been hungry for days and that is what he said was the “true business”. </a:t>
            </a:r>
          </a:p>
          <a:p>
            <a:pPr algn="just"/>
            <a:r>
              <a:rPr lang="en-US" sz="2000" dirty="0">
                <a:latin typeface="Times New Roman" pitchFamily="18" charset="0"/>
                <a:cs typeface="Times New Roman" pitchFamily="18" charset="0"/>
              </a:rPr>
              <a:t>	The Guru </a:t>
            </a:r>
            <a:r>
              <a:rPr lang="en-US" sz="2000" dirty="0" err="1">
                <a:latin typeface="Times New Roman" pitchFamily="18" charset="0"/>
                <a:cs typeface="Times New Roman" pitchFamily="18" charset="0"/>
              </a:rPr>
              <a:t>Granth</a:t>
            </a:r>
            <a:r>
              <a:rPr lang="en-US" sz="2000" dirty="0">
                <a:latin typeface="Times New Roman" pitchFamily="18" charset="0"/>
                <a:cs typeface="Times New Roman" pitchFamily="18" charset="0"/>
              </a:rPr>
              <a:t> Sahib, the holy book that is kept in all the gurudwaras, contains such meaningful teachings of the Gurus and is worshipped by the Sikhs.</a:t>
            </a:r>
          </a:p>
          <a:p>
            <a:pPr algn="just"/>
            <a:r>
              <a:rPr lang="en-US" sz="2000" dirty="0">
                <a:latin typeface="Times New Roman" pitchFamily="18" charset="0"/>
                <a:cs typeface="Times New Roman" pitchFamily="18" charset="0"/>
              </a:rPr>
              <a:t>	 By taking lesson from Guru’s teachings and actions, one of the ideas dearly adopted and followed are, “</a:t>
            </a:r>
            <a:r>
              <a:rPr lang="en-US" sz="2000" b="1" i="1" dirty="0">
                <a:latin typeface="Times New Roman" pitchFamily="18" charset="0"/>
                <a:cs typeface="Times New Roman" pitchFamily="18" charset="0"/>
              </a:rPr>
              <a:t>Naam </a:t>
            </a:r>
            <a:r>
              <a:rPr lang="en-US" sz="2000" b="1" i="1" dirty="0" err="1">
                <a:latin typeface="Times New Roman" pitchFamily="18" charset="0"/>
                <a:cs typeface="Times New Roman" pitchFamily="18" charset="0"/>
              </a:rPr>
              <a:t>Japo</a:t>
            </a:r>
            <a:r>
              <a:rPr lang="en-US" sz="2000" b="1" i="1" dirty="0">
                <a:latin typeface="Times New Roman" pitchFamily="18" charset="0"/>
                <a:cs typeface="Times New Roman" pitchFamily="18" charset="0"/>
              </a:rPr>
              <a:t>” “</a:t>
            </a:r>
            <a:r>
              <a:rPr lang="en-US" sz="2000" b="1" i="1" dirty="0" err="1">
                <a:latin typeface="Times New Roman" pitchFamily="18" charset="0"/>
                <a:cs typeface="Times New Roman" pitchFamily="18" charset="0"/>
              </a:rPr>
              <a:t>Kirat</a:t>
            </a:r>
            <a:r>
              <a:rPr lang="en-US" sz="2000" b="1" i="1" dirty="0">
                <a:latin typeface="Times New Roman" pitchFamily="18" charset="0"/>
                <a:cs typeface="Times New Roman" pitchFamily="18" charset="0"/>
              </a:rPr>
              <a:t> Karo” </a:t>
            </a:r>
            <a:r>
              <a:rPr lang="en-US" sz="2000" dirty="0">
                <a:latin typeface="Times New Roman" pitchFamily="18" charset="0"/>
                <a:cs typeface="Times New Roman" pitchFamily="18" charset="0"/>
              </a:rPr>
              <a:t>and</a:t>
            </a:r>
            <a:r>
              <a:rPr lang="en-US" sz="2000" b="1" i="1" dirty="0">
                <a:latin typeface="Times New Roman" pitchFamily="18" charset="0"/>
                <a:cs typeface="Times New Roman" pitchFamily="18" charset="0"/>
              </a:rPr>
              <a:t> “</a:t>
            </a:r>
            <a:r>
              <a:rPr lang="en-US" sz="2000" b="1" i="1" dirty="0" err="1">
                <a:latin typeface="Times New Roman" pitchFamily="18" charset="0"/>
                <a:cs typeface="Times New Roman" pitchFamily="18" charset="0"/>
              </a:rPr>
              <a:t>Vand</a:t>
            </a:r>
            <a:r>
              <a:rPr lang="en-US" sz="2000" b="1" i="1" dirty="0">
                <a:latin typeface="Times New Roman" pitchFamily="18" charset="0"/>
                <a:cs typeface="Times New Roman" pitchFamily="18" charset="0"/>
              </a:rPr>
              <a:t> </a:t>
            </a:r>
            <a:r>
              <a:rPr lang="en-US" sz="2000" b="1" i="1" dirty="0" err="1">
                <a:latin typeface="Times New Roman" pitchFamily="18" charset="0"/>
                <a:cs typeface="Times New Roman" pitchFamily="18" charset="0"/>
              </a:rPr>
              <a:t>Chhako</a:t>
            </a:r>
            <a:r>
              <a:rPr lang="en-US" sz="2000" dirty="0">
                <a:latin typeface="Times New Roman" pitchFamily="18" charset="0"/>
                <a:cs typeface="Times New Roman" pitchFamily="18" charset="0"/>
              </a:rPr>
              <a:t>”, meaning, meditate of the Guru’s name, lead an honest life and earn honest and dedicated living by walking on the path that the Gurus have made for us and lastly, share what you eat. </a:t>
            </a:r>
          </a:p>
          <a:p>
            <a:pPr algn="just"/>
            <a:r>
              <a:rPr lang="en-US" sz="2000" dirty="0">
                <a:latin typeface="Times New Roman" pitchFamily="18" charset="0"/>
                <a:cs typeface="Times New Roman" pitchFamily="18" charset="0"/>
              </a:rPr>
              <a:t>	These three main pillars of Sikhism are the reason why humanity and serving those in need are the primary actions taken by Gurudwaras.</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6" descr="Ripe ears wheat set isolated detailed template Vector Image"/>
          <p:cNvPicPr>
            <a:picLocks noChangeAspect="1" noChangeArrowheads="1"/>
          </p:cNvPicPr>
          <p:nvPr/>
        </p:nvPicPr>
        <p:blipFill>
          <a:blip r:embed="rId2">
            <a:lum bright="20000"/>
          </a:blip>
          <a:srcRect l="6265" r="15430" b="7407"/>
          <a:stretch>
            <a:fillRect/>
          </a:stretch>
        </p:blipFill>
        <p:spPr bwMode="auto">
          <a:xfrm>
            <a:off x="-533400" y="0"/>
            <a:ext cx="3810000" cy="6858000"/>
          </a:xfrm>
          <a:prstGeom prst="rect">
            <a:avLst/>
          </a:prstGeom>
          <a:noFill/>
          <a:ln w="9525">
            <a:noFill/>
            <a:miter lim="800000"/>
            <a:headEnd/>
            <a:tailEnd/>
          </a:ln>
        </p:spPr>
      </p:pic>
      <p:sp>
        <p:nvSpPr>
          <p:cNvPr id="10243" name="Title 1"/>
          <p:cNvSpPr>
            <a:spLocks noGrp="1"/>
          </p:cNvSpPr>
          <p:nvPr>
            <p:ph type="title"/>
          </p:nvPr>
        </p:nvSpPr>
        <p:spPr/>
        <p:txBody>
          <a:bodyPr/>
          <a:lstStyle/>
          <a:p>
            <a:r>
              <a:rPr lang="en-US" b="1">
                <a:latin typeface="Times New Roman" pitchFamily="18" charset="0"/>
                <a:cs typeface="Times New Roman" pitchFamily="18" charset="0"/>
              </a:rPr>
              <a:t>LANGAR SEWA</a:t>
            </a:r>
          </a:p>
        </p:txBody>
      </p:sp>
      <p:sp>
        <p:nvSpPr>
          <p:cNvPr id="10244" name="Content Placeholder 2"/>
          <p:cNvSpPr>
            <a:spLocks noGrp="1"/>
          </p:cNvSpPr>
          <p:nvPr>
            <p:ph idx="1"/>
          </p:nvPr>
        </p:nvSpPr>
        <p:spPr>
          <a:xfrm>
            <a:off x="838200" y="1798638"/>
            <a:ext cx="7924800" cy="4525962"/>
          </a:xfrm>
        </p:spPr>
        <p:txBody>
          <a:bodyPr/>
          <a:lstStyle/>
          <a:p>
            <a:pPr algn="just" eaLnBrk="1" hangingPunct="1"/>
            <a:r>
              <a:rPr lang="en-US" sz="2400">
                <a:latin typeface="Times New Roman" pitchFamily="18" charset="0"/>
                <a:cs typeface="Times New Roman" pitchFamily="18" charset="0"/>
              </a:rPr>
              <a:t>In Gurdwaras</a:t>
            </a:r>
          </a:p>
          <a:p>
            <a:pPr algn="just" eaLnBrk="1" hangingPunct="1"/>
            <a:r>
              <a:rPr lang="en-US" sz="2400">
                <a:latin typeface="Times New Roman" pitchFamily="18" charset="0"/>
                <a:cs typeface="Times New Roman" pitchFamily="18" charset="0"/>
              </a:rPr>
              <a:t>Open to all for service and serving. </a:t>
            </a:r>
          </a:p>
          <a:p>
            <a:pPr algn="just" eaLnBrk="1" hangingPunct="1"/>
            <a:r>
              <a:rPr lang="en-US" sz="2400">
                <a:latin typeface="Times New Roman" pitchFamily="18" charset="0"/>
                <a:cs typeface="Times New Roman" pitchFamily="18" charset="0"/>
              </a:rPr>
              <a:t>Anyone can go there and help to cook for the people, as well as receive a meal. </a:t>
            </a:r>
          </a:p>
          <a:p>
            <a:pPr algn="just" eaLnBrk="1" hangingPunct="1"/>
            <a:r>
              <a:rPr lang="en-US" sz="2400">
                <a:latin typeface="Times New Roman" pitchFamily="18" charset="0"/>
                <a:cs typeface="Times New Roman" pitchFamily="18" charset="0"/>
              </a:rPr>
              <a:t>One of the humblest meals while sitting with people across castes, creeds, genders and everyone is treated equally here.</a:t>
            </a:r>
          </a:p>
          <a:p>
            <a:pPr algn="just" eaLnBrk="1" hangingPunct="1"/>
            <a:r>
              <a:rPr lang="en-US" sz="2400">
                <a:latin typeface="Times New Roman" pitchFamily="18" charset="0"/>
                <a:cs typeface="Times New Roman" pitchFamily="18" charset="0"/>
              </a:rPr>
              <a:t>The dish is teamed up with sweet lassi/buttermilk.</a:t>
            </a:r>
          </a:p>
          <a:p>
            <a:endParaRPr lang="en-US" sz="240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2"/>
          <p:cNvSpPr>
            <a:spLocks noGrp="1"/>
          </p:cNvSpPr>
          <p:nvPr>
            <p:ph idx="1"/>
          </p:nvPr>
        </p:nvSpPr>
        <p:spPr>
          <a:xfrm>
            <a:off x="457200" y="685800"/>
            <a:ext cx="8229600" cy="5440363"/>
          </a:xfrm>
        </p:spPr>
        <p:txBody>
          <a:bodyPr/>
          <a:lstStyle/>
          <a:p>
            <a:pPr eaLnBrk="1" hangingPunct="1"/>
            <a:r>
              <a:rPr lang="en-US" sz="2800">
                <a:latin typeface="Times New Roman" pitchFamily="18" charset="0"/>
                <a:cs typeface="Times New Roman" pitchFamily="18" charset="0"/>
              </a:rPr>
              <a:t>Simple wholesome food consisting of chapatti, daal, vegetable, salad, pickle and some </a:t>
            </a:r>
            <a:r>
              <a:rPr lang="en-US" sz="2800" i="1">
                <a:latin typeface="Times New Roman" pitchFamily="18" charset="0"/>
                <a:cs typeface="Times New Roman" pitchFamily="18" charset="0"/>
              </a:rPr>
              <a:t>Prashad.</a:t>
            </a:r>
          </a:p>
          <a:p>
            <a:pPr algn="ctr" eaLnBrk="1" hangingPunct="1">
              <a:buFont typeface="Arial" pitchFamily="34" charset="0"/>
              <a:buNone/>
            </a:pPr>
            <a:r>
              <a:rPr lang="en-US" sz="2800" b="1" i="1">
                <a:latin typeface="Times New Roman" pitchFamily="18" charset="0"/>
                <a:cs typeface="Times New Roman" pitchFamily="18" charset="0"/>
              </a:rPr>
              <a:t>Langar Sewa is done all over the world </a:t>
            </a:r>
          </a:p>
          <a:p>
            <a:pPr eaLnBrk="1" hangingPunct="1">
              <a:buFont typeface="Arial" pitchFamily="34" charset="0"/>
              <a:buNone/>
            </a:pPr>
            <a:endParaRPr lang="en-US" sz="2800"/>
          </a:p>
        </p:txBody>
      </p:sp>
      <p:pic>
        <p:nvPicPr>
          <p:cNvPr id="11267" name="Picture 2" descr="Gurudwaras Open Relief Camps, Organise Langars"/>
          <p:cNvPicPr>
            <a:picLocks noChangeAspect="1" noChangeArrowheads="1"/>
          </p:cNvPicPr>
          <p:nvPr/>
        </p:nvPicPr>
        <p:blipFill>
          <a:blip r:embed="rId2"/>
          <a:srcRect/>
          <a:stretch>
            <a:fillRect/>
          </a:stretch>
        </p:blipFill>
        <p:spPr bwMode="auto">
          <a:xfrm>
            <a:off x="914400" y="2332038"/>
            <a:ext cx="7239000" cy="4068762"/>
          </a:xfrm>
          <a:prstGeom prst="rect">
            <a:avLst/>
          </a:prstGeom>
          <a:noFill/>
          <a:ln w="9525">
            <a:noFill/>
            <a:miter lim="800000"/>
            <a:headEnd/>
            <a:tailEnd/>
          </a:ln>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eaLnBrk="1" hangingPunct="1"/>
            <a:r>
              <a:rPr lang="en-US">
                <a:latin typeface="Times New Roman" pitchFamily="18" charset="0"/>
                <a:cs typeface="Times New Roman" pitchFamily="18" charset="0"/>
              </a:rPr>
              <a:t>PARSHAAD</a:t>
            </a:r>
          </a:p>
        </p:txBody>
      </p:sp>
      <p:sp>
        <p:nvSpPr>
          <p:cNvPr id="34819" name="Content Placeholder 2"/>
          <p:cNvSpPr>
            <a:spLocks noGrp="1"/>
          </p:cNvSpPr>
          <p:nvPr>
            <p:ph idx="1"/>
          </p:nvPr>
        </p:nvSpPr>
        <p:spPr>
          <a:xfrm>
            <a:off x="488302" y="1166018"/>
            <a:ext cx="8229600" cy="4525963"/>
          </a:xfrm>
        </p:spPr>
        <p:txBody>
          <a:bodyPr/>
          <a:lstStyle/>
          <a:p>
            <a:pPr algn="just" eaLnBrk="1" hangingPunct="1"/>
            <a:r>
              <a:rPr lang="en-US" sz="2000" dirty="0">
                <a:latin typeface="Times New Roman" pitchFamily="18" charset="0"/>
                <a:cs typeface="Times New Roman" pitchFamily="18" charset="0"/>
              </a:rPr>
              <a:t>Famous delicacy in Gurdwaras. </a:t>
            </a:r>
          </a:p>
          <a:p>
            <a:pPr algn="just" eaLnBrk="1" hangingPunct="1"/>
            <a:r>
              <a:rPr lang="en-US" sz="2000" dirty="0">
                <a:latin typeface="Times New Roman" pitchFamily="18" charset="0"/>
                <a:cs typeface="Times New Roman" pitchFamily="18" charset="0"/>
              </a:rPr>
              <a:t>Traditionally a part of </a:t>
            </a:r>
            <a:r>
              <a:rPr lang="en-US" sz="2000" dirty="0" err="1">
                <a:latin typeface="Times New Roman" pitchFamily="18" charset="0"/>
                <a:cs typeface="Times New Roman" pitchFamily="18" charset="0"/>
              </a:rPr>
              <a:t>tranquillity</a:t>
            </a:r>
            <a:r>
              <a:rPr lang="en-US" sz="2000" dirty="0">
                <a:latin typeface="Times New Roman" pitchFamily="18" charset="0"/>
                <a:cs typeface="Times New Roman" pitchFamily="18" charset="0"/>
              </a:rPr>
              <a:t> and kindness</a:t>
            </a:r>
          </a:p>
          <a:p>
            <a:pPr algn="just" eaLnBrk="1" hangingPunct="1"/>
            <a:r>
              <a:rPr lang="en-US" sz="2000" dirty="0">
                <a:latin typeface="Times New Roman" pitchFamily="18" charset="0"/>
                <a:cs typeface="Times New Roman" pitchFamily="18" charset="0"/>
              </a:rPr>
              <a:t>Made with equal portions of wheat flour, butter and sugar.</a:t>
            </a:r>
          </a:p>
          <a:p>
            <a:pPr algn="just" eaLnBrk="1" hangingPunct="1"/>
            <a:r>
              <a:rPr lang="en-US" sz="2000" dirty="0">
                <a:latin typeface="Times New Roman" pitchFamily="18" charset="0"/>
                <a:cs typeface="Times New Roman" pitchFamily="18" charset="0"/>
              </a:rPr>
              <a:t>Has fabulous </a:t>
            </a:r>
            <a:r>
              <a:rPr lang="en-US" sz="2000" dirty="0" err="1">
                <a:latin typeface="Times New Roman" pitchFamily="18" charset="0"/>
                <a:cs typeface="Times New Roman" pitchFamily="18" charset="0"/>
              </a:rPr>
              <a:t>colour</a:t>
            </a:r>
            <a:r>
              <a:rPr lang="en-US" sz="2000" dirty="0">
                <a:latin typeface="Times New Roman" pitchFamily="18" charset="0"/>
                <a:cs typeface="Times New Roman" pitchFamily="18" charset="0"/>
              </a:rPr>
              <a:t>, taste and texture.</a:t>
            </a:r>
          </a:p>
          <a:p>
            <a:pPr algn="just" eaLnBrk="1" hangingPunct="1"/>
            <a:r>
              <a:rPr lang="en-US" sz="2000" dirty="0">
                <a:latin typeface="Times New Roman" pitchFamily="18" charset="0"/>
                <a:cs typeface="Times New Roman" pitchFamily="18" charset="0"/>
              </a:rPr>
              <a:t>To be eaten in less amount.</a:t>
            </a:r>
          </a:p>
          <a:p>
            <a:pPr algn="just" eaLnBrk="1" hangingPunct="1"/>
            <a:r>
              <a:rPr lang="en-US" sz="2000" dirty="0">
                <a:latin typeface="Times New Roman" pitchFamily="18" charset="0"/>
                <a:cs typeface="Times New Roman" pitchFamily="18" charset="0"/>
              </a:rPr>
              <a:t>Therapeutic for cold and cough (when eaten hot).</a:t>
            </a:r>
          </a:p>
        </p:txBody>
      </p:sp>
      <p:pic>
        <p:nvPicPr>
          <p:cNvPr id="34820" name="Picture 2" descr="KADA PRASHAD"/>
          <p:cNvPicPr>
            <a:picLocks noChangeAspect="1" noChangeArrowheads="1"/>
          </p:cNvPicPr>
          <p:nvPr/>
        </p:nvPicPr>
        <p:blipFill>
          <a:blip r:embed="rId2"/>
          <a:srcRect/>
          <a:stretch>
            <a:fillRect/>
          </a:stretch>
        </p:blipFill>
        <p:spPr bwMode="auto">
          <a:xfrm>
            <a:off x="1828800" y="3428999"/>
            <a:ext cx="4876800" cy="2636837"/>
          </a:xfrm>
          <a:prstGeom prst="rect">
            <a:avLst/>
          </a:prstGeom>
          <a:noFill/>
          <a:ln w="9525">
            <a:noFill/>
            <a:miter lim="800000"/>
            <a:headEnd/>
            <a:tailEnd/>
          </a:ln>
        </p:spPr>
      </p:pic>
    </p:spTree>
    <p:extLst>
      <p:ext uri="{BB962C8B-B14F-4D97-AF65-F5344CB8AC3E}">
        <p14:creationId xmlns:p14="http://schemas.microsoft.com/office/powerpoint/2010/main" xmlns="" val="210400604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US">
                <a:latin typeface="Times New Roman" pitchFamily="18" charset="0"/>
                <a:cs typeface="Times New Roman" pitchFamily="18" charset="0"/>
              </a:rPr>
              <a:t>CHOLE-BHATURE </a:t>
            </a:r>
            <a:endParaRPr lang="en-US"/>
          </a:p>
        </p:txBody>
      </p:sp>
      <p:sp>
        <p:nvSpPr>
          <p:cNvPr id="12291" name="Content Placeholder 2"/>
          <p:cNvSpPr>
            <a:spLocks noGrp="1"/>
          </p:cNvSpPr>
          <p:nvPr>
            <p:ph idx="1"/>
          </p:nvPr>
        </p:nvSpPr>
        <p:spPr>
          <a:xfrm>
            <a:off x="446314" y="1166018"/>
            <a:ext cx="8229600" cy="4525963"/>
          </a:xfrm>
        </p:spPr>
        <p:txBody>
          <a:bodyPr>
            <a:normAutofit/>
          </a:bodyPr>
          <a:lstStyle/>
          <a:p>
            <a:pPr algn="just" eaLnBrk="1" hangingPunct="1"/>
            <a:r>
              <a:rPr lang="en-US" sz="2000" dirty="0">
                <a:latin typeface="Times New Roman" pitchFamily="18" charset="0"/>
                <a:cs typeface="Times New Roman" pitchFamily="18" charset="0"/>
              </a:rPr>
              <a:t>Standard Punjabi dish in most fast-food restaurants now. </a:t>
            </a:r>
          </a:p>
          <a:p>
            <a:pPr algn="just" eaLnBrk="1" hangingPunct="1"/>
            <a:r>
              <a:rPr lang="en-US" sz="2000" dirty="0">
                <a:latin typeface="Times New Roman" pitchFamily="18" charset="0"/>
                <a:cs typeface="Times New Roman" pitchFamily="18" charset="0"/>
              </a:rPr>
              <a:t> Chole is a spicy curry made from chickpeas, onion, tomatoes, ginger, garlic and Indian spices. </a:t>
            </a:r>
          </a:p>
          <a:p>
            <a:pPr algn="just" eaLnBrk="1" hangingPunct="1"/>
            <a:r>
              <a:rPr lang="en-US" sz="2000" dirty="0" err="1">
                <a:latin typeface="Times New Roman" pitchFamily="18" charset="0"/>
                <a:cs typeface="Times New Roman" pitchFamily="18" charset="0"/>
              </a:rPr>
              <a:t>Bhature</a:t>
            </a:r>
            <a:r>
              <a:rPr lang="en-US" sz="2000" dirty="0">
                <a:latin typeface="Times New Roman" pitchFamily="18" charset="0"/>
                <a:cs typeface="Times New Roman" pitchFamily="18" charset="0"/>
              </a:rPr>
              <a:t> are soft, slightly fermented made with flour and milk rather than wheat flour, it's different from a poori. </a:t>
            </a:r>
          </a:p>
        </p:txBody>
      </p:sp>
      <p:pic>
        <p:nvPicPr>
          <p:cNvPr id="12292" name="Picture 2" descr="Beeji De Chole Bhature, Sohna Road, Gurgaon"/>
          <p:cNvPicPr>
            <a:picLocks noChangeAspect="1" noChangeArrowheads="1"/>
          </p:cNvPicPr>
          <p:nvPr/>
        </p:nvPicPr>
        <p:blipFill>
          <a:blip r:embed="rId2"/>
          <a:srcRect/>
          <a:stretch>
            <a:fillRect/>
          </a:stretch>
        </p:blipFill>
        <p:spPr bwMode="auto">
          <a:xfrm>
            <a:off x="353724" y="3048000"/>
            <a:ext cx="3989677" cy="2743200"/>
          </a:xfrm>
          <a:prstGeom prst="rect">
            <a:avLst/>
          </a:prstGeom>
          <a:ln>
            <a:noFill/>
          </a:ln>
          <a:effectLst>
            <a:softEdge rad="112500"/>
          </a:effectLst>
        </p:spPr>
      </p:pic>
      <p:pic>
        <p:nvPicPr>
          <p:cNvPr id="3" name="Picture 2">
            <a:extLst>
              <a:ext uri="{FF2B5EF4-FFF2-40B4-BE49-F238E27FC236}">
                <a16:creationId xmlns:a16="http://schemas.microsoft.com/office/drawing/2014/main" xmlns="" id="{ACDB19D4-C7F1-453B-94FB-4BB2147BB14D}"/>
              </a:ext>
            </a:extLst>
          </p:cNvPr>
          <p:cNvPicPr>
            <a:picLocks noChangeAspect="1"/>
          </p:cNvPicPr>
          <p:nvPr/>
        </p:nvPicPr>
        <p:blipFill>
          <a:blip r:embed="rId3"/>
          <a:stretch>
            <a:fillRect/>
          </a:stretch>
        </p:blipFill>
        <p:spPr>
          <a:xfrm>
            <a:off x="4698740" y="3581400"/>
            <a:ext cx="3977173" cy="3001961"/>
          </a:xfrm>
          <a:prstGeom prst="rect">
            <a:avLst/>
          </a:prstGeom>
          <a:ln>
            <a:noFill/>
          </a:ln>
          <a:effectLst>
            <a:softEdge rad="112500"/>
          </a:effec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sz="3600" i="1">
                <a:latin typeface="Times New Roman" pitchFamily="18" charset="0"/>
                <a:cs typeface="Times New Roman" pitchFamily="18" charset="0"/>
              </a:rPr>
              <a:t>SARSON DA SAAG- MAKKE DI ROTI</a:t>
            </a:r>
            <a:endParaRPr lang="en-US" sz="3600" i="1"/>
          </a:p>
        </p:txBody>
      </p:sp>
      <p:sp>
        <p:nvSpPr>
          <p:cNvPr id="14339" name="Content Placeholder 2"/>
          <p:cNvSpPr>
            <a:spLocks noGrp="1"/>
          </p:cNvSpPr>
          <p:nvPr>
            <p:ph idx="1"/>
          </p:nvPr>
        </p:nvSpPr>
        <p:spPr/>
        <p:txBody>
          <a:bodyPr/>
          <a:lstStyle/>
          <a:p>
            <a:pPr algn="just" eaLnBrk="1" hangingPunct="1"/>
            <a:r>
              <a:rPr lang="en-US" sz="2400">
                <a:latin typeface="Times New Roman" pitchFamily="18" charset="0"/>
                <a:cs typeface="Times New Roman" pitchFamily="18" charset="0"/>
              </a:rPr>
              <a:t>Traditional </a:t>
            </a:r>
            <a:r>
              <a:rPr lang="en-US" sz="2400" i="1">
                <a:latin typeface="Times New Roman" pitchFamily="18" charset="0"/>
                <a:cs typeface="Times New Roman" pitchFamily="18" charset="0"/>
              </a:rPr>
              <a:t>Punjab</a:t>
            </a:r>
            <a:r>
              <a:rPr lang="en-US" sz="2400">
                <a:latin typeface="Times New Roman" pitchFamily="18" charset="0"/>
                <a:cs typeface="Times New Roman" pitchFamily="18" charset="0"/>
              </a:rPr>
              <a:t>i dish with mustard leaves and spinach.</a:t>
            </a:r>
          </a:p>
          <a:p>
            <a:pPr algn="just" eaLnBrk="1" hangingPunct="1"/>
            <a:r>
              <a:rPr lang="en-US" sz="2400">
                <a:latin typeface="Times New Roman" pitchFamily="18" charset="0"/>
                <a:cs typeface="Times New Roman" pitchFamily="18" charset="0"/>
              </a:rPr>
              <a:t>Mostly relished in winters</a:t>
            </a:r>
          </a:p>
          <a:p>
            <a:pPr algn="just" eaLnBrk="1" hangingPunct="1"/>
            <a:r>
              <a:rPr lang="en-US" sz="2400" i="1">
                <a:latin typeface="Times New Roman" pitchFamily="18" charset="0"/>
                <a:cs typeface="Times New Roman" pitchFamily="18" charset="0"/>
              </a:rPr>
              <a:t>Makki di roti </a:t>
            </a:r>
            <a:r>
              <a:rPr lang="en-US" sz="2400">
                <a:latin typeface="Times New Roman" pitchFamily="18" charset="0"/>
                <a:cs typeface="Times New Roman" pitchFamily="18" charset="0"/>
              </a:rPr>
              <a:t>is given with saag</a:t>
            </a:r>
          </a:p>
          <a:p>
            <a:pPr algn="just" eaLnBrk="1" hangingPunct="1"/>
            <a:r>
              <a:rPr lang="en-US" sz="2400">
                <a:latin typeface="Times New Roman" pitchFamily="18" charset="0"/>
                <a:cs typeface="Times New Roman" pitchFamily="18" charset="0"/>
              </a:rPr>
              <a:t>The dish is teamed up with ghee/ white butter and jaggery.</a:t>
            </a:r>
          </a:p>
          <a:p>
            <a:pPr eaLnBrk="1" hangingPunct="1">
              <a:buFont typeface="Arial" pitchFamily="34" charset="0"/>
              <a:buNone/>
            </a:pPr>
            <a:endParaRPr lang="en-US"/>
          </a:p>
        </p:txBody>
      </p:sp>
      <p:pic>
        <p:nvPicPr>
          <p:cNvPr id="14340" name="Picture 4" descr="The Story Of Lohri, Makki ki Roti and Sarson Ka Saag | Spoons ..."/>
          <p:cNvPicPr>
            <a:picLocks noChangeAspect="1" noChangeArrowheads="1"/>
          </p:cNvPicPr>
          <p:nvPr/>
        </p:nvPicPr>
        <p:blipFill>
          <a:blip r:embed="rId2"/>
          <a:srcRect/>
          <a:stretch>
            <a:fillRect/>
          </a:stretch>
        </p:blipFill>
        <p:spPr bwMode="auto">
          <a:xfrm>
            <a:off x="4191000" y="3581400"/>
            <a:ext cx="4375150" cy="2824163"/>
          </a:xfrm>
          <a:prstGeom prst="rect">
            <a:avLst/>
          </a:prstGeom>
          <a:noFill/>
          <a:ln w="9525">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274638"/>
            <a:ext cx="8229600" cy="639762"/>
          </a:xfrm>
        </p:spPr>
        <p:txBody>
          <a:bodyPr>
            <a:normAutofit fontScale="90000"/>
          </a:bodyPr>
          <a:lstStyle/>
          <a:p>
            <a:pPr eaLnBrk="1" hangingPunct="1"/>
            <a:r>
              <a:rPr lang="en-US" dirty="0">
                <a:latin typeface="Times New Roman" pitchFamily="18" charset="0"/>
                <a:cs typeface="Times New Roman" pitchFamily="18" charset="0"/>
              </a:rPr>
              <a:t>PARANTHA </a:t>
            </a:r>
            <a:endParaRPr lang="en-US" dirty="0"/>
          </a:p>
        </p:txBody>
      </p:sp>
      <p:sp>
        <p:nvSpPr>
          <p:cNvPr id="16387" name="Content Placeholder 2"/>
          <p:cNvSpPr>
            <a:spLocks noGrp="1"/>
          </p:cNvSpPr>
          <p:nvPr>
            <p:ph idx="1"/>
          </p:nvPr>
        </p:nvSpPr>
        <p:spPr>
          <a:xfrm>
            <a:off x="457200" y="1143000"/>
            <a:ext cx="8382000" cy="5410200"/>
          </a:xfrm>
        </p:spPr>
        <p:txBody>
          <a:bodyPr>
            <a:normAutofit/>
          </a:bodyPr>
          <a:lstStyle/>
          <a:p>
            <a:pPr eaLnBrk="1" hangingPunct="1"/>
            <a:r>
              <a:rPr lang="en-US" sz="1800" dirty="0">
                <a:latin typeface="Times New Roman" pitchFamily="18" charset="0"/>
                <a:cs typeface="Times New Roman" pitchFamily="18" charset="0"/>
              </a:rPr>
              <a:t>Can be plain or stuffed. </a:t>
            </a:r>
          </a:p>
          <a:p>
            <a:pPr eaLnBrk="1" hangingPunct="1"/>
            <a:r>
              <a:rPr lang="en-US" sz="1800" dirty="0">
                <a:latin typeface="Times New Roman" pitchFamily="18" charset="0"/>
                <a:cs typeface="Times New Roman" pitchFamily="18" charset="0"/>
              </a:rPr>
              <a:t>Staple of most Punjabi households. </a:t>
            </a:r>
          </a:p>
          <a:p>
            <a:pPr eaLnBrk="1" hangingPunct="1"/>
            <a:r>
              <a:rPr lang="en-US" sz="1800" dirty="0">
                <a:latin typeface="Times New Roman" pitchFamily="18" charset="0"/>
                <a:cs typeface="Times New Roman" pitchFamily="18" charset="0"/>
              </a:rPr>
              <a:t>Most preferred item while travelling. </a:t>
            </a:r>
          </a:p>
          <a:p>
            <a:pPr eaLnBrk="1" hangingPunct="1"/>
            <a:r>
              <a:rPr lang="en-US" sz="1800" dirty="0" err="1">
                <a:latin typeface="Times New Roman" pitchFamily="18" charset="0"/>
                <a:cs typeface="Times New Roman" pitchFamily="18" charset="0"/>
              </a:rPr>
              <a:t>Shalllow</a:t>
            </a:r>
            <a:r>
              <a:rPr lang="en-US" sz="1800" dirty="0">
                <a:latin typeface="Times New Roman" pitchFamily="18" charset="0"/>
                <a:cs typeface="Times New Roman" pitchFamily="18" charset="0"/>
              </a:rPr>
              <a:t> fried in desi ghee.</a:t>
            </a:r>
          </a:p>
          <a:p>
            <a:pPr eaLnBrk="1" hangingPunct="1"/>
            <a:r>
              <a:rPr lang="en-US" sz="1800" dirty="0">
                <a:latin typeface="Times New Roman" pitchFamily="18" charset="0"/>
                <a:cs typeface="Times New Roman" pitchFamily="18" charset="0"/>
              </a:rPr>
              <a:t>Complimented with some cold curd and pickle, </a:t>
            </a:r>
          </a:p>
          <a:p>
            <a:pPr marL="0" eaLnBrk="1" hangingPunct="1">
              <a:spcBef>
                <a:spcPts val="0"/>
              </a:spcBef>
            </a:pPr>
            <a:r>
              <a:rPr lang="en-US" sz="1800" dirty="0" err="1">
                <a:latin typeface="Times New Roman" pitchFamily="18" charset="0"/>
                <a:cs typeface="Times New Roman" pitchFamily="18" charset="0"/>
              </a:rPr>
              <a:t>Stuffings</a:t>
            </a:r>
            <a:r>
              <a:rPr lang="en-US" sz="1800" dirty="0">
                <a:latin typeface="Times New Roman" pitchFamily="18" charset="0"/>
                <a:cs typeface="Times New Roman" pitchFamily="18" charset="0"/>
              </a:rPr>
              <a:t> are endless- potatoes, onions, green leafy vegetables, cottage cheese, egg, keema, left over vegetable… almost anything! </a:t>
            </a:r>
          </a:p>
        </p:txBody>
      </p:sp>
      <p:pic>
        <p:nvPicPr>
          <p:cNvPr id="16388" name="Picture 2" descr="Aloo Paratha, How To Make Aloo Paratha recipe, Aloo Parathas"/>
          <p:cNvPicPr>
            <a:picLocks noChangeAspect="1" noChangeArrowheads="1"/>
          </p:cNvPicPr>
          <p:nvPr/>
        </p:nvPicPr>
        <p:blipFill>
          <a:blip r:embed="rId2"/>
          <a:srcRect t="11491" b="16907"/>
          <a:stretch>
            <a:fillRect/>
          </a:stretch>
        </p:blipFill>
        <p:spPr bwMode="auto">
          <a:xfrm>
            <a:off x="4191000" y="3962400"/>
            <a:ext cx="4572000" cy="2590800"/>
          </a:xfrm>
          <a:prstGeom prst="rect">
            <a:avLst/>
          </a:prstGeom>
          <a:noFill/>
          <a:ln w="9525">
            <a:noFill/>
            <a:miter lim="800000"/>
            <a:headEnd/>
            <a:tailEnd/>
          </a:ln>
        </p:spPr>
      </p:pic>
      <p:pic>
        <p:nvPicPr>
          <p:cNvPr id="3" name="Picture 2">
            <a:extLst>
              <a:ext uri="{FF2B5EF4-FFF2-40B4-BE49-F238E27FC236}">
                <a16:creationId xmlns:a16="http://schemas.microsoft.com/office/drawing/2014/main" xmlns="" id="{4133E9B0-32B3-4D4B-8568-C501314FC76D}"/>
              </a:ext>
            </a:extLst>
          </p:cNvPr>
          <p:cNvPicPr>
            <a:picLocks noChangeAspect="1"/>
          </p:cNvPicPr>
          <p:nvPr/>
        </p:nvPicPr>
        <p:blipFill rotWithShape="1">
          <a:blip r:embed="rId3"/>
          <a:srcRect t="11119" b="11110"/>
          <a:stretch/>
        </p:blipFill>
        <p:spPr>
          <a:xfrm>
            <a:off x="533400" y="4114800"/>
            <a:ext cx="3353091" cy="2133600"/>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US">
                <a:latin typeface="Times New Roman" pitchFamily="18" charset="0"/>
                <a:cs typeface="Times New Roman" pitchFamily="18" charset="0"/>
              </a:rPr>
              <a:t>KADHI PAKODA</a:t>
            </a:r>
            <a:endParaRPr lang="en-US"/>
          </a:p>
        </p:txBody>
      </p:sp>
      <p:sp>
        <p:nvSpPr>
          <p:cNvPr id="18435" name="Content Placeholder 2"/>
          <p:cNvSpPr>
            <a:spLocks noGrp="1"/>
          </p:cNvSpPr>
          <p:nvPr>
            <p:ph idx="1"/>
          </p:nvPr>
        </p:nvSpPr>
        <p:spPr/>
        <p:txBody>
          <a:bodyPr/>
          <a:lstStyle/>
          <a:p>
            <a:pPr algn="just" eaLnBrk="1" hangingPunct="1"/>
            <a:r>
              <a:rPr lang="en-US" sz="2400">
                <a:latin typeface="Times New Roman" pitchFamily="18" charset="0"/>
                <a:cs typeface="Times New Roman" pitchFamily="18" charset="0"/>
              </a:rPr>
              <a:t>Deep fried fritters (pakodas) are dunked in a yogurt based curry made with besan (gram flour) and spices!</a:t>
            </a:r>
          </a:p>
          <a:p>
            <a:pPr algn="just" eaLnBrk="1" hangingPunct="1"/>
            <a:r>
              <a:rPr lang="en-US" sz="2400">
                <a:latin typeface="Times New Roman" pitchFamily="18" charset="0"/>
                <a:cs typeface="Times New Roman" pitchFamily="18" charset="0"/>
              </a:rPr>
              <a:t>It is spicy and tangy.</a:t>
            </a:r>
          </a:p>
          <a:p>
            <a:pPr algn="just" eaLnBrk="1" hangingPunct="1"/>
            <a:r>
              <a:rPr lang="en-US" sz="2400">
                <a:latin typeface="Times New Roman" pitchFamily="18" charset="0"/>
                <a:cs typeface="Times New Roman" pitchFamily="18" charset="0"/>
              </a:rPr>
              <a:t>Teamed with rice/ roti/ parantha. </a:t>
            </a:r>
          </a:p>
        </p:txBody>
      </p:sp>
      <p:pic>
        <p:nvPicPr>
          <p:cNvPr id="18436" name="Picture 5" descr="Besan Ki Kadhi Recipe | How to Make Dahi Kahi and Kadhi Pakora"/>
          <p:cNvPicPr>
            <a:picLocks noChangeAspect="1" noChangeArrowheads="1"/>
          </p:cNvPicPr>
          <p:nvPr/>
        </p:nvPicPr>
        <p:blipFill>
          <a:blip r:embed="rId2"/>
          <a:srcRect b="6000"/>
          <a:stretch>
            <a:fillRect/>
          </a:stretch>
        </p:blipFill>
        <p:spPr bwMode="auto">
          <a:xfrm>
            <a:off x="4038600" y="3395663"/>
            <a:ext cx="4667250" cy="2700337"/>
          </a:xfrm>
          <a:prstGeom prst="rect">
            <a:avLst/>
          </a:prstGeom>
          <a:noFill/>
          <a:ln w="9525">
            <a:noFill/>
            <a:miter lim="800000"/>
            <a:headEnd/>
            <a:tailEnd/>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en-US">
                <a:latin typeface="Times New Roman" pitchFamily="18" charset="0"/>
                <a:cs typeface="Times New Roman" pitchFamily="18" charset="0"/>
              </a:rPr>
              <a:t>RAJMA CHAWAL </a:t>
            </a:r>
          </a:p>
        </p:txBody>
      </p:sp>
      <p:sp>
        <p:nvSpPr>
          <p:cNvPr id="20483" name="Content Placeholder 2"/>
          <p:cNvSpPr>
            <a:spLocks noGrp="1"/>
          </p:cNvSpPr>
          <p:nvPr>
            <p:ph idx="1"/>
          </p:nvPr>
        </p:nvSpPr>
        <p:spPr/>
        <p:txBody>
          <a:bodyPr/>
          <a:lstStyle/>
          <a:p>
            <a:pPr algn="just" eaLnBrk="1" hangingPunct="1"/>
            <a:r>
              <a:rPr lang="en-US" sz="2400">
                <a:latin typeface="Times New Roman" pitchFamily="18" charset="0"/>
                <a:cs typeface="Times New Roman" pitchFamily="18" charset="0"/>
              </a:rPr>
              <a:t>Staple in every household in North India. </a:t>
            </a:r>
          </a:p>
          <a:p>
            <a:pPr algn="just" eaLnBrk="1" hangingPunct="1"/>
            <a:r>
              <a:rPr lang="en-US" sz="2400">
                <a:latin typeface="Times New Roman" pitchFamily="18" charset="0"/>
                <a:cs typeface="Times New Roman" pitchFamily="18" charset="0"/>
              </a:rPr>
              <a:t>Even though it comes from Kashmir indigenously, it's a favourite among all Punjabis and their grandmothers. </a:t>
            </a:r>
          </a:p>
          <a:p>
            <a:pPr algn="just" eaLnBrk="1" hangingPunct="1"/>
            <a:r>
              <a:rPr lang="en-US" sz="2400">
                <a:latin typeface="Times New Roman" pitchFamily="18" charset="0"/>
                <a:cs typeface="Times New Roman" pitchFamily="18" charset="0"/>
              </a:rPr>
              <a:t>Dish is generally served with a side of pickled onions, to enhance the taste</a:t>
            </a:r>
          </a:p>
        </p:txBody>
      </p:sp>
      <p:pic>
        <p:nvPicPr>
          <p:cNvPr id="20484" name="Picture 2" descr="Rajma Chawal recipe | Uttam Kawatra recipes | Recipebook"/>
          <p:cNvPicPr>
            <a:picLocks noChangeAspect="1" noChangeArrowheads="1"/>
          </p:cNvPicPr>
          <p:nvPr/>
        </p:nvPicPr>
        <p:blipFill>
          <a:blip r:embed="rId2"/>
          <a:srcRect/>
          <a:stretch>
            <a:fillRect/>
          </a:stretch>
        </p:blipFill>
        <p:spPr bwMode="auto">
          <a:xfrm>
            <a:off x="4038600" y="3733800"/>
            <a:ext cx="4878388" cy="25908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shot (86).png"/>
          <p:cNvPicPr>
            <a:picLocks noChangeAspect="1"/>
          </p:cNvPicPr>
          <p:nvPr/>
        </p:nvPicPr>
        <p:blipFill>
          <a:blip r:embed="rId2"/>
          <a:srcRect l="26352" t="16881" r="27500" b="21279"/>
          <a:stretch>
            <a:fillRect/>
          </a:stretch>
        </p:blipFill>
        <p:spPr>
          <a:xfrm>
            <a:off x="152400" y="152400"/>
            <a:ext cx="8839200" cy="6553200"/>
          </a:xfrm>
          <a:prstGeom prst="rect">
            <a:avLst/>
          </a:prstGeom>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n-US">
                <a:latin typeface="Times New Roman" pitchFamily="18" charset="0"/>
                <a:cs typeface="Times New Roman" pitchFamily="18" charset="0"/>
              </a:rPr>
              <a:t>AMRITSARI FISH </a:t>
            </a:r>
          </a:p>
        </p:txBody>
      </p:sp>
      <p:sp>
        <p:nvSpPr>
          <p:cNvPr id="22531" name="Content Placeholder 2"/>
          <p:cNvSpPr>
            <a:spLocks noGrp="1"/>
          </p:cNvSpPr>
          <p:nvPr>
            <p:ph idx="1"/>
          </p:nvPr>
        </p:nvSpPr>
        <p:spPr/>
        <p:txBody>
          <a:bodyPr/>
          <a:lstStyle/>
          <a:p>
            <a:pPr eaLnBrk="1" hangingPunct="1"/>
            <a:r>
              <a:rPr lang="en-US" sz="2400">
                <a:latin typeface="Times New Roman" pitchFamily="18" charset="0"/>
                <a:cs typeface="Times New Roman" pitchFamily="18" charset="0"/>
              </a:rPr>
              <a:t>A succulent, fried fish. </a:t>
            </a:r>
          </a:p>
          <a:p>
            <a:pPr eaLnBrk="1" hangingPunct="1"/>
            <a:r>
              <a:rPr lang="en-US" sz="2400">
                <a:latin typeface="Times New Roman" pitchFamily="18" charset="0"/>
                <a:cs typeface="Times New Roman" pitchFamily="18" charset="0"/>
              </a:rPr>
              <a:t>It is juicy and succulent on the inside while also being spicy.</a:t>
            </a:r>
          </a:p>
          <a:p>
            <a:pPr eaLnBrk="1" hangingPunct="1"/>
            <a:r>
              <a:rPr lang="en-US" sz="2400">
                <a:latin typeface="Times New Roman" pitchFamily="18" charset="0"/>
                <a:cs typeface="Times New Roman" pitchFamily="18" charset="0"/>
              </a:rPr>
              <a:t>This can be had either with naan or just like that since it is a dry dish.</a:t>
            </a:r>
          </a:p>
        </p:txBody>
      </p:sp>
      <p:pic>
        <p:nvPicPr>
          <p:cNvPr id="22532" name="Picture 2" descr="Traditional Amritsari Fish Recipe by DHABA Restaurant Will Be ..."/>
          <p:cNvPicPr>
            <a:picLocks noChangeAspect="1" noChangeArrowheads="1"/>
          </p:cNvPicPr>
          <p:nvPr/>
        </p:nvPicPr>
        <p:blipFill>
          <a:blip r:embed="rId2"/>
          <a:srcRect b="3999"/>
          <a:stretch>
            <a:fillRect/>
          </a:stretch>
        </p:blipFill>
        <p:spPr bwMode="auto">
          <a:xfrm>
            <a:off x="2819400" y="3124200"/>
            <a:ext cx="5905500" cy="3200400"/>
          </a:xfrm>
          <a:prstGeom prst="rect">
            <a:avLst/>
          </a:prstGeom>
          <a:noFill/>
          <a:ln w="9525">
            <a:noFill/>
            <a:miter lim="800000"/>
            <a:headEnd/>
            <a:tailEnd/>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n-US">
                <a:latin typeface="Times New Roman" pitchFamily="18" charset="0"/>
                <a:cs typeface="Times New Roman" pitchFamily="18" charset="0"/>
              </a:rPr>
              <a:t>DAL MAKHANI</a:t>
            </a:r>
          </a:p>
        </p:txBody>
      </p:sp>
      <p:sp>
        <p:nvSpPr>
          <p:cNvPr id="24579" name="Content Placeholder 2"/>
          <p:cNvSpPr>
            <a:spLocks noGrp="1"/>
          </p:cNvSpPr>
          <p:nvPr>
            <p:ph idx="1"/>
          </p:nvPr>
        </p:nvSpPr>
        <p:spPr/>
        <p:txBody>
          <a:bodyPr/>
          <a:lstStyle/>
          <a:p>
            <a:pPr algn="just" eaLnBrk="1" hangingPunct="1"/>
            <a:r>
              <a:rPr lang="en-US" sz="2400">
                <a:latin typeface="Times New Roman" pitchFamily="18" charset="0"/>
                <a:cs typeface="Times New Roman" pitchFamily="18" charset="0"/>
              </a:rPr>
              <a:t>Delectable buttery Punjabi dish.</a:t>
            </a:r>
          </a:p>
          <a:p>
            <a:pPr algn="just" eaLnBrk="1" hangingPunct="1"/>
            <a:r>
              <a:rPr lang="en-US" sz="2400">
                <a:latin typeface="Times New Roman" pitchFamily="18" charset="0"/>
                <a:cs typeface="Times New Roman" pitchFamily="18" charset="0"/>
              </a:rPr>
              <a:t> Smooth velvety texture.</a:t>
            </a:r>
          </a:p>
          <a:p>
            <a:pPr algn="just" eaLnBrk="1" hangingPunct="1"/>
            <a:r>
              <a:rPr lang="en-US" sz="2400">
                <a:latin typeface="Times New Roman" pitchFamily="18" charset="0"/>
                <a:cs typeface="Times New Roman" pitchFamily="18" charset="0"/>
              </a:rPr>
              <a:t>Made from lentils- black lentils </a:t>
            </a:r>
          </a:p>
          <a:p>
            <a:pPr algn="just" eaLnBrk="1" hangingPunct="1">
              <a:buFont typeface="Arial" pitchFamily="34" charset="0"/>
              <a:buNone/>
            </a:pPr>
            <a:r>
              <a:rPr lang="en-US" sz="2400">
                <a:latin typeface="Times New Roman" pitchFamily="18" charset="0"/>
                <a:cs typeface="Times New Roman" pitchFamily="18" charset="0"/>
              </a:rPr>
              <a:t>	and red kidney beans in a thick gravy </a:t>
            </a:r>
          </a:p>
          <a:p>
            <a:pPr algn="just" eaLnBrk="1" hangingPunct="1"/>
            <a:r>
              <a:rPr lang="en-US" sz="2400">
                <a:latin typeface="Times New Roman" pitchFamily="18" charset="0"/>
                <a:cs typeface="Times New Roman" pitchFamily="18" charset="0"/>
              </a:rPr>
              <a:t>Made richer with dollops of cream. </a:t>
            </a:r>
          </a:p>
        </p:txBody>
      </p:sp>
      <p:pic>
        <p:nvPicPr>
          <p:cNvPr id="24580" name="Picture 4" descr="Restaurant Style Dal Makhani Recipe - Cubes N Juliennes"/>
          <p:cNvPicPr>
            <a:picLocks noChangeAspect="1" noChangeArrowheads="1"/>
          </p:cNvPicPr>
          <p:nvPr/>
        </p:nvPicPr>
        <p:blipFill>
          <a:blip r:embed="rId2"/>
          <a:srcRect b="14592"/>
          <a:stretch>
            <a:fillRect/>
          </a:stretch>
        </p:blipFill>
        <p:spPr bwMode="auto">
          <a:xfrm>
            <a:off x="5943600" y="2819400"/>
            <a:ext cx="3001963" cy="3841750"/>
          </a:xfrm>
          <a:prstGeom prst="rect">
            <a:avLst/>
          </a:prstGeom>
          <a:noFill/>
          <a:ln w="9525">
            <a:noFill/>
            <a:miter lim="800000"/>
            <a:headEnd/>
            <a:tailEnd/>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a:latin typeface="Times New Roman" pitchFamily="18" charset="0"/>
                <a:cs typeface="Times New Roman" pitchFamily="18" charset="0"/>
              </a:rPr>
              <a:t>PANEER TIKKA</a:t>
            </a:r>
          </a:p>
        </p:txBody>
      </p:sp>
      <p:sp>
        <p:nvSpPr>
          <p:cNvPr id="26627" name="Content Placeholder 2"/>
          <p:cNvSpPr>
            <a:spLocks noGrp="1"/>
          </p:cNvSpPr>
          <p:nvPr>
            <p:ph idx="1"/>
          </p:nvPr>
        </p:nvSpPr>
        <p:spPr/>
        <p:txBody>
          <a:bodyPr/>
          <a:lstStyle/>
          <a:p>
            <a:pPr eaLnBrk="1" hangingPunct="1"/>
            <a:r>
              <a:rPr lang="en-US" sz="2000">
                <a:latin typeface="Times New Roman" pitchFamily="18" charset="0"/>
                <a:cs typeface="Times New Roman" pitchFamily="18" charset="0"/>
              </a:rPr>
              <a:t>‘Chicken of the vegetarians‘.</a:t>
            </a:r>
          </a:p>
          <a:p>
            <a:pPr eaLnBrk="1" hangingPunct="1"/>
            <a:r>
              <a:rPr lang="en-US" sz="2000">
                <a:latin typeface="Times New Roman" pitchFamily="18" charset="0"/>
                <a:cs typeface="Times New Roman" pitchFamily="18" charset="0"/>
              </a:rPr>
              <a:t>Most popular Punjabi delicacy eaten as starter.</a:t>
            </a:r>
          </a:p>
          <a:p>
            <a:pPr eaLnBrk="1" hangingPunct="1"/>
            <a:r>
              <a:rPr lang="en-US" sz="2000">
                <a:latin typeface="Times New Roman" pitchFamily="18" charset="0"/>
                <a:cs typeface="Times New Roman" pitchFamily="18" charset="0"/>
              </a:rPr>
              <a:t>Marinated with curd and spices, the paneer, capsicum and onion is strung into skewer sticks and cooked.  </a:t>
            </a:r>
          </a:p>
          <a:p>
            <a:pPr eaLnBrk="1" hangingPunct="1"/>
            <a:r>
              <a:rPr lang="en-US" sz="2000">
                <a:latin typeface="Times New Roman" pitchFamily="18" charset="0"/>
                <a:cs typeface="Times New Roman" pitchFamily="18" charset="0"/>
              </a:rPr>
              <a:t>Chargrilled and spiced appetizer.</a:t>
            </a:r>
          </a:p>
          <a:p>
            <a:pPr eaLnBrk="1" hangingPunct="1">
              <a:buFont typeface="Arial" pitchFamily="34" charset="0"/>
              <a:buNone/>
            </a:pPr>
            <a:r>
              <a:rPr lang="en-US" sz="2000">
                <a:latin typeface="Times New Roman" pitchFamily="18" charset="0"/>
                <a:cs typeface="Times New Roman" pitchFamily="18" charset="0"/>
              </a:rPr>
              <a:t> </a:t>
            </a:r>
          </a:p>
        </p:txBody>
      </p:sp>
      <p:pic>
        <p:nvPicPr>
          <p:cNvPr id="26628" name="Picture 2" descr="Paneer Tikka - Cook With Manali"/>
          <p:cNvPicPr>
            <a:picLocks noChangeAspect="1" noChangeArrowheads="1"/>
          </p:cNvPicPr>
          <p:nvPr/>
        </p:nvPicPr>
        <p:blipFill>
          <a:blip r:embed="rId2"/>
          <a:srcRect b="5617"/>
          <a:stretch>
            <a:fillRect/>
          </a:stretch>
        </p:blipFill>
        <p:spPr bwMode="auto">
          <a:xfrm>
            <a:off x="5638800" y="2743200"/>
            <a:ext cx="3314700" cy="4044950"/>
          </a:xfrm>
          <a:prstGeom prst="rect">
            <a:avLst/>
          </a:prstGeom>
          <a:noFill/>
          <a:ln w="9525">
            <a:noFill/>
            <a:miter lim="800000"/>
            <a:headEnd/>
            <a:tailEnd/>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US">
                <a:latin typeface="Times New Roman" pitchFamily="18" charset="0"/>
                <a:cs typeface="Times New Roman" pitchFamily="18" charset="0"/>
              </a:rPr>
              <a:t>BUTTER CHICKEN</a:t>
            </a:r>
          </a:p>
        </p:txBody>
      </p:sp>
      <p:sp>
        <p:nvSpPr>
          <p:cNvPr id="28675" name="Content Placeholder 2"/>
          <p:cNvSpPr>
            <a:spLocks noGrp="1"/>
          </p:cNvSpPr>
          <p:nvPr>
            <p:ph idx="1"/>
          </p:nvPr>
        </p:nvSpPr>
        <p:spPr/>
        <p:txBody>
          <a:bodyPr/>
          <a:lstStyle/>
          <a:p>
            <a:pPr algn="just" eaLnBrk="1" hangingPunct="1"/>
            <a:r>
              <a:rPr lang="en-US" sz="2400">
                <a:latin typeface="Times New Roman" pitchFamily="18" charset="0"/>
                <a:cs typeface="Times New Roman" pitchFamily="18" charset="0"/>
              </a:rPr>
              <a:t>Aromatic golden chicken pieces in an incredible creamy curry sauce.</a:t>
            </a:r>
          </a:p>
          <a:p>
            <a:pPr algn="just" eaLnBrk="1" hangingPunct="1"/>
            <a:r>
              <a:rPr lang="en-US" sz="2400">
                <a:latin typeface="Times New Roman" pitchFamily="18" charset="0"/>
                <a:cs typeface="Times New Roman" pitchFamily="18" charset="0"/>
              </a:rPr>
              <a:t>Tender and juicy chicken thanks to a deliciously spiced yogurt marinade.</a:t>
            </a:r>
          </a:p>
          <a:p>
            <a:pPr algn="just" eaLnBrk="1" hangingPunct="1"/>
            <a:r>
              <a:rPr lang="en-US" sz="2400">
                <a:latin typeface="Times New Roman" pitchFamily="18" charset="0"/>
                <a:cs typeface="Times New Roman" pitchFamily="18" charset="0"/>
              </a:rPr>
              <a:t>Teamed up with rumali roti/ naan/ tandoori parantha, mint chutney and onions. </a:t>
            </a:r>
          </a:p>
        </p:txBody>
      </p:sp>
      <p:pic>
        <p:nvPicPr>
          <p:cNvPr id="28676" name="Picture 2" descr="Goila Butter Chicken - Network Ten"/>
          <p:cNvPicPr>
            <a:picLocks noChangeAspect="1" noChangeArrowheads="1"/>
          </p:cNvPicPr>
          <p:nvPr/>
        </p:nvPicPr>
        <p:blipFill>
          <a:blip r:embed="rId2"/>
          <a:srcRect/>
          <a:stretch>
            <a:fillRect/>
          </a:stretch>
        </p:blipFill>
        <p:spPr bwMode="auto">
          <a:xfrm>
            <a:off x="3886200" y="3943350"/>
            <a:ext cx="4506913" cy="2533650"/>
          </a:xfrm>
          <a:prstGeom prst="rect">
            <a:avLst/>
          </a:prstGeom>
          <a:noFill/>
          <a:ln w="9525">
            <a:noFill/>
            <a:miter lim="800000"/>
            <a:headEnd/>
            <a:tailEnd/>
          </a:ln>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sz="3600">
                <a:latin typeface="Times New Roman" pitchFamily="18" charset="0"/>
                <a:cs typeface="Times New Roman" pitchFamily="18" charset="0"/>
              </a:rPr>
              <a:t>LASSI</a:t>
            </a:r>
          </a:p>
        </p:txBody>
      </p:sp>
      <p:sp>
        <p:nvSpPr>
          <p:cNvPr id="31747" name="Content Placeholder 2"/>
          <p:cNvSpPr>
            <a:spLocks noGrp="1"/>
          </p:cNvSpPr>
          <p:nvPr>
            <p:ph idx="1"/>
          </p:nvPr>
        </p:nvSpPr>
        <p:spPr/>
        <p:txBody>
          <a:bodyPr/>
          <a:lstStyle/>
          <a:p>
            <a:pPr eaLnBrk="1" hangingPunct="1"/>
            <a:r>
              <a:rPr lang="en-US" sz="2400">
                <a:latin typeface="Times New Roman" pitchFamily="18" charset="0"/>
                <a:cs typeface="Times New Roman" pitchFamily="18" charset="0"/>
              </a:rPr>
              <a:t>Can be sweet or salted. </a:t>
            </a:r>
          </a:p>
          <a:p>
            <a:pPr eaLnBrk="1" hangingPunct="1"/>
            <a:r>
              <a:rPr lang="en-US" sz="2400">
                <a:latin typeface="Times New Roman" pitchFamily="18" charset="0"/>
                <a:cs typeface="Times New Roman" pitchFamily="18" charset="0"/>
              </a:rPr>
              <a:t>Refreshing drink taken with meals or as a cooler in summers.</a:t>
            </a:r>
          </a:p>
          <a:p>
            <a:pPr eaLnBrk="1" hangingPunct="1"/>
            <a:r>
              <a:rPr lang="en-US" sz="2400">
                <a:latin typeface="Times New Roman" pitchFamily="18" charset="0"/>
                <a:cs typeface="Times New Roman" pitchFamily="18" charset="0"/>
              </a:rPr>
              <a:t>Teamed up with various Punjabi delicacies. </a:t>
            </a:r>
          </a:p>
          <a:p>
            <a:pPr eaLnBrk="1" hangingPunct="1"/>
            <a:endParaRPr lang="en-US" sz="2400">
              <a:latin typeface="Times New Roman" pitchFamily="18" charset="0"/>
              <a:cs typeface="Times New Roman" pitchFamily="18" charset="0"/>
            </a:endParaRPr>
          </a:p>
        </p:txBody>
      </p:sp>
      <p:pic>
        <p:nvPicPr>
          <p:cNvPr id="31748" name="Picture 2" descr="Lassi recipe | Punjabi style sweet lassi recipe - spicypunch"/>
          <p:cNvPicPr>
            <a:picLocks noChangeAspect="1" noChangeArrowheads="1"/>
          </p:cNvPicPr>
          <p:nvPr/>
        </p:nvPicPr>
        <p:blipFill>
          <a:blip r:embed="rId2"/>
          <a:srcRect b="4443"/>
          <a:stretch>
            <a:fillRect/>
          </a:stretch>
        </p:blipFill>
        <p:spPr bwMode="auto">
          <a:xfrm>
            <a:off x="4495800" y="3200400"/>
            <a:ext cx="4343400" cy="3398838"/>
          </a:xfrm>
          <a:prstGeom prst="rect">
            <a:avLst/>
          </a:prstGeom>
          <a:noFill/>
          <a:ln w="9525">
            <a:noFill/>
            <a:miter lim="800000"/>
            <a:headEnd/>
            <a:tailEnd/>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eaLnBrk="1" hangingPunct="1"/>
            <a:r>
              <a:rPr lang="en-US">
                <a:latin typeface="Times New Roman" pitchFamily="18" charset="0"/>
                <a:cs typeface="Times New Roman" pitchFamily="18" charset="0"/>
              </a:rPr>
              <a:t>GAJAR GOBI ACHAAR</a:t>
            </a:r>
          </a:p>
        </p:txBody>
      </p:sp>
      <p:sp>
        <p:nvSpPr>
          <p:cNvPr id="32771" name="Content Placeholder 2"/>
          <p:cNvSpPr>
            <a:spLocks noGrp="1"/>
          </p:cNvSpPr>
          <p:nvPr>
            <p:ph idx="1"/>
          </p:nvPr>
        </p:nvSpPr>
        <p:spPr/>
        <p:txBody>
          <a:bodyPr/>
          <a:lstStyle/>
          <a:p>
            <a:pPr eaLnBrk="1" hangingPunct="1"/>
            <a:r>
              <a:rPr lang="en-US" sz="2400">
                <a:latin typeface="Times New Roman" pitchFamily="18" charset="0"/>
                <a:cs typeface="Times New Roman" pitchFamily="18" charset="0"/>
              </a:rPr>
              <a:t>Sweet, spicy and tangy. </a:t>
            </a:r>
          </a:p>
          <a:p>
            <a:pPr eaLnBrk="1" hangingPunct="1"/>
            <a:r>
              <a:rPr lang="en-US" sz="2400">
                <a:latin typeface="Times New Roman" pitchFamily="18" charset="0"/>
                <a:cs typeface="Times New Roman" pitchFamily="18" charset="0"/>
              </a:rPr>
              <a:t>Prepared in winters. </a:t>
            </a:r>
          </a:p>
          <a:p>
            <a:pPr eaLnBrk="1" hangingPunct="1"/>
            <a:r>
              <a:rPr lang="en-US" sz="2400">
                <a:latin typeface="Times New Roman" pitchFamily="18" charset="0"/>
                <a:cs typeface="Times New Roman" pitchFamily="18" charset="0"/>
              </a:rPr>
              <a:t>Goes with the buttery food of Punjab.</a:t>
            </a:r>
          </a:p>
          <a:p>
            <a:pPr eaLnBrk="1" hangingPunct="1"/>
            <a:r>
              <a:rPr lang="en-US" sz="2400">
                <a:latin typeface="Times New Roman" pitchFamily="18" charset="0"/>
                <a:cs typeface="Times New Roman" pitchFamily="18" charset="0"/>
              </a:rPr>
              <a:t>Accompanied with Punjabi foods.</a:t>
            </a:r>
          </a:p>
        </p:txBody>
      </p:sp>
      <p:pic>
        <p:nvPicPr>
          <p:cNvPr id="32772" name="Picture 2" descr="Peppermill: Spicy Punjabi Winter Vegetable (Gobi,Shalgam,Gajar ka ..."/>
          <p:cNvPicPr>
            <a:picLocks noChangeAspect="1" noChangeArrowheads="1"/>
          </p:cNvPicPr>
          <p:nvPr/>
        </p:nvPicPr>
        <p:blipFill>
          <a:blip r:embed="rId2"/>
          <a:srcRect/>
          <a:stretch>
            <a:fillRect/>
          </a:stretch>
        </p:blipFill>
        <p:spPr bwMode="auto">
          <a:xfrm>
            <a:off x="4343400" y="3657600"/>
            <a:ext cx="4552950" cy="3048000"/>
          </a:xfrm>
          <a:prstGeom prst="rect">
            <a:avLst/>
          </a:prstGeom>
          <a:noFill/>
          <a:ln w="9525">
            <a:noFill/>
            <a:miter lim="800000"/>
            <a:headEnd/>
            <a:tailEnd/>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eaLnBrk="1" hangingPunct="1"/>
            <a:r>
              <a:rPr lang="en-US">
                <a:latin typeface="Times New Roman" pitchFamily="18" charset="0"/>
                <a:cs typeface="Times New Roman" pitchFamily="18" charset="0"/>
              </a:rPr>
              <a:t>PINNI</a:t>
            </a:r>
          </a:p>
        </p:txBody>
      </p:sp>
      <p:sp>
        <p:nvSpPr>
          <p:cNvPr id="33795" name="Content Placeholder 2"/>
          <p:cNvSpPr>
            <a:spLocks noGrp="1"/>
          </p:cNvSpPr>
          <p:nvPr>
            <p:ph idx="1"/>
          </p:nvPr>
        </p:nvSpPr>
        <p:spPr/>
        <p:txBody>
          <a:bodyPr/>
          <a:lstStyle/>
          <a:p>
            <a:pPr eaLnBrk="1" hangingPunct="1"/>
            <a:r>
              <a:rPr lang="en-US" sz="2000">
                <a:latin typeface="Times New Roman" pitchFamily="18" charset="0"/>
                <a:cs typeface="Times New Roman" pitchFamily="18" charset="0"/>
              </a:rPr>
              <a:t>Eaten as a dessert.</a:t>
            </a:r>
          </a:p>
          <a:p>
            <a:pPr eaLnBrk="1" hangingPunct="1"/>
            <a:r>
              <a:rPr lang="en-US" sz="2000">
                <a:latin typeface="Times New Roman" pitchFamily="18" charset="0"/>
                <a:cs typeface="Times New Roman" pitchFamily="18" charset="0"/>
              </a:rPr>
              <a:t>Mainly prepared in winter. </a:t>
            </a:r>
          </a:p>
          <a:p>
            <a:pPr eaLnBrk="1" hangingPunct="1"/>
            <a:r>
              <a:rPr lang="en-US" sz="2000">
                <a:latin typeface="Times New Roman" pitchFamily="18" charset="0"/>
                <a:cs typeface="Times New Roman" pitchFamily="18" charset="0"/>
              </a:rPr>
              <a:t>Made with desi ghee, wheat flour, jaggery and almonds - the ingredients give a lot of heat and energy during winter. </a:t>
            </a:r>
          </a:p>
          <a:p>
            <a:pPr eaLnBrk="1" hangingPunct="1"/>
            <a:r>
              <a:rPr lang="en-US" sz="2000">
                <a:latin typeface="Times New Roman" pitchFamily="18" charset="0"/>
                <a:cs typeface="Times New Roman" pitchFamily="18" charset="0"/>
              </a:rPr>
              <a:t>Calorie dense. Should be eaten in less quantities.</a:t>
            </a:r>
          </a:p>
          <a:p>
            <a:pPr eaLnBrk="1" hangingPunct="1"/>
            <a:r>
              <a:rPr lang="en-US" sz="2000">
                <a:latin typeface="Times New Roman" pitchFamily="18" charset="0"/>
                <a:cs typeface="Times New Roman" pitchFamily="18" charset="0"/>
              </a:rPr>
              <a:t>Help in keeping cold and cough at bay. </a:t>
            </a:r>
          </a:p>
        </p:txBody>
      </p:sp>
      <p:pic>
        <p:nvPicPr>
          <p:cNvPr id="33796" name="Picture 2" descr="Vaisakhi Special aate ki pinni Recipe in Hindi | आटे की ..."/>
          <p:cNvPicPr>
            <a:picLocks noChangeAspect="1" noChangeArrowheads="1"/>
          </p:cNvPicPr>
          <p:nvPr/>
        </p:nvPicPr>
        <p:blipFill>
          <a:blip r:embed="rId2"/>
          <a:srcRect/>
          <a:stretch>
            <a:fillRect/>
          </a:stretch>
        </p:blipFill>
        <p:spPr bwMode="auto">
          <a:xfrm>
            <a:off x="4953000" y="3805238"/>
            <a:ext cx="4191000" cy="3052762"/>
          </a:xfrm>
          <a:prstGeom prst="rect">
            <a:avLst/>
          </a:prstGeom>
          <a:noFill/>
          <a:ln w="9525">
            <a:noFill/>
            <a:miter lim="800000"/>
            <a:headEnd/>
            <a:tailEnd/>
          </a:ln>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4" descr="Bhangra poster: Vaisakhi Festival of Punjab | Indian paintings, Punjabi  culture, Punjab culture">
            <a:extLst>
              <a:ext uri="{FF2B5EF4-FFF2-40B4-BE49-F238E27FC236}">
                <a16:creationId xmlns:a16="http://schemas.microsoft.com/office/drawing/2014/main" xmlns="" id="{917F7B75-E46D-4028-AC8B-E726512C618E}"/>
              </a:ext>
            </a:extLst>
          </p:cNvPr>
          <p:cNvPicPr>
            <a:picLocks noChangeAspect="1" noChangeArrowheads="1"/>
          </p:cNvPicPr>
          <p:nvPr/>
        </p:nvPicPr>
        <p:blipFill>
          <a:blip r:embed="rId2">
            <a:lum bright="70000" contrast="-70000"/>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1" name="Title 1">
            <a:extLst>
              <a:ext uri="{FF2B5EF4-FFF2-40B4-BE49-F238E27FC236}">
                <a16:creationId xmlns:a16="http://schemas.microsoft.com/office/drawing/2014/main" xmlns="" id="{797E967E-D550-43A7-B678-7A2838342B96}"/>
              </a:ext>
            </a:extLst>
          </p:cNvPr>
          <p:cNvSpPr>
            <a:spLocks noGrp="1"/>
          </p:cNvSpPr>
          <p:nvPr>
            <p:ph type="title"/>
          </p:nvPr>
        </p:nvSpPr>
        <p:spPr>
          <a:xfrm>
            <a:off x="457200" y="152400"/>
            <a:ext cx="8229600" cy="715963"/>
          </a:xfrm>
        </p:spPr>
        <p:txBody>
          <a:bodyPr>
            <a:normAutofit fontScale="90000"/>
          </a:bodyPr>
          <a:lstStyle/>
          <a:p>
            <a:r>
              <a:rPr lang="en-US" altLang="en-US" sz="2800" b="1">
                <a:latin typeface="Times New Roman" panose="02020603050405020304" pitchFamily="18" charset="0"/>
                <a:cs typeface="Times New Roman" panose="02020603050405020304" pitchFamily="18" charset="0"/>
              </a:rPr>
              <a:t>CULTURE AND TRADITIONS OF CHANDIGARH</a:t>
            </a:r>
          </a:p>
        </p:txBody>
      </p:sp>
      <p:sp>
        <p:nvSpPr>
          <p:cNvPr id="2052" name="Content Placeholder 2">
            <a:extLst>
              <a:ext uri="{FF2B5EF4-FFF2-40B4-BE49-F238E27FC236}">
                <a16:creationId xmlns:a16="http://schemas.microsoft.com/office/drawing/2014/main" xmlns="" id="{75C77F9F-840E-4DA2-BEE5-37F758CC1B01}"/>
              </a:ext>
            </a:extLst>
          </p:cNvPr>
          <p:cNvSpPr>
            <a:spLocks noGrp="1"/>
          </p:cNvSpPr>
          <p:nvPr>
            <p:ph idx="1"/>
          </p:nvPr>
        </p:nvSpPr>
        <p:spPr>
          <a:xfrm>
            <a:off x="76200" y="990600"/>
            <a:ext cx="5410200" cy="5181600"/>
          </a:xfrm>
        </p:spPr>
        <p:txBody>
          <a:bodyPr>
            <a:normAutofit fontScale="92500"/>
          </a:bodyPr>
          <a:lstStyle/>
          <a:p>
            <a:pPr algn="just">
              <a:lnSpc>
                <a:spcPct val="150000"/>
              </a:lnSpc>
            </a:pPr>
            <a:r>
              <a:rPr lang="en-US" altLang="en-US" sz="1600" b="1">
                <a:latin typeface="Times New Roman" panose="02020603050405020304" pitchFamily="18" charset="0"/>
                <a:cs typeface="Times New Roman" panose="02020603050405020304" pitchFamily="18" charset="0"/>
              </a:rPr>
              <a:t>CULTURE IS THE ART OF LIVING: </a:t>
            </a:r>
            <a:r>
              <a:rPr lang="en-US" altLang="en-US" sz="1600">
                <a:latin typeface="Times New Roman" panose="02020603050405020304" pitchFamily="18" charset="0"/>
                <a:cs typeface="Times New Roman" panose="02020603050405020304" pitchFamily="18" charset="0"/>
              </a:rPr>
              <a:t>The people of Chandigarh are mostly Punjabis and they trace an Indo-Aryan ethnic origin. The people living in Chandigarh belong to different races and classes thus with lot of diversity.</a:t>
            </a:r>
          </a:p>
          <a:p>
            <a:pPr algn="just">
              <a:lnSpc>
                <a:spcPct val="150000"/>
              </a:lnSpc>
            </a:pPr>
            <a:r>
              <a:rPr lang="en-US" altLang="en-US" sz="1600">
                <a:latin typeface="Times New Roman" panose="02020603050405020304" pitchFamily="18" charset="0"/>
                <a:cs typeface="Times New Roman" panose="02020603050405020304" pitchFamily="18" charset="0"/>
              </a:rPr>
              <a:t>Irrespective of the caste of the people living here they all mostly lead an urban lifestyle with all the city standards. Most of the people living here being Punjabis who are supposed to be very fun loving and who enjoy life.</a:t>
            </a:r>
          </a:p>
          <a:p>
            <a:pPr algn="just">
              <a:lnSpc>
                <a:spcPct val="150000"/>
              </a:lnSpc>
            </a:pPr>
            <a:r>
              <a:rPr lang="en-US" altLang="en-US" sz="1600">
                <a:latin typeface="Times New Roman" panose="02020603050405020304" pitchFamily="18" charset="0"/>
                <a:cs typeface="Times New Roman" panose="02020603050405020304" pitchFamily="18" charset="0"/>
              </a:rPr>
              <a:t>Chandigarh is predominantly occupied by the Sikh Jat who are mostly peasants doing agriculture. The other two major communities of this union territory are the Khatris and Aroras. The cultural traits between these two communities completely differ and it is this diversity in them that adds to the beauty and color to their rich cultural heritage.</a:t>
            </a:r>
          </a:p>
        </p:txBody>
      </p:sp>
      <p:pic>
        <p:nvPicPr>
          <p:cNvPr id="2053" name="Picture 2" descr="The Historical Role of Caste among Sikhs | by JungNihang | Medium">
            <a:extLst>
              <a:ext uri="{FF2B5EF4-FFF2-40B4-BE49-F238E27FC236}">
                <a16:creationId xmlns:a16="http://schemas.microsoft.com/office/drawing/2014/main" xmlns="" id="{A8D7A98A-1CF2-4BDD-BAA7-C022AAB482A4}"/>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638800" y="1752600"/>
            <a:ext cx="3276600" cy="4459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4" name="Rectangle 5">
            <a:extLst>
              <a:ext uri="{FF2B5EF4-FFF2-40B4-BE49-F238E27FC236}">
                <a16:creationId xmlns:a16="http://schemas.microsoft.com/office/drawing/2014/main" xmlns="" id="{59E12FA9-5206-459C-9DFD-AD0F4765C334}"/>
              </a:ext>
            </a:extLst>
          </p:cNvPr>
          <p:cNvSpPr>
            <a:spLocks noChangeArrowheads="1"/>
          </p:cNvSpPr>
          <p:nvPr/>
        </p:nvSpPr>
        <p:spPr bwMode="auto">
          <a:xfrm>
            <a:off x="7345363" y="6183313"/>
            <a:ext cx="1570037" cy="277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r>
              <a:rPr lang="en-US" altLang="en-US" sz="1200">
                <a:latin typeface="Times New Roman" panose="02020603050405020304" pitchFamily="18" charset="0"/>
                <a:cs typeface="Times New Roman" panose="02020603050405020304" pitchFamily="18" charset="0"/>
              </a:rPr>
              <a:t>Jassa Singh Ahluwalia</a:t>
            </a:r>
            <a:endParaRPr lang="en-US" altLang="en-US" sz="120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descr="Bhangra poster: Vaisakhi Festival of Punjab | Indian paintings, Punjabi  culture, Punjab culture">
            <a:extLst>
              <a:ext uri="{FF2B5EF4-FFF2-40B4-BE49-F238E27FC236}">
                <a16:creationId xmlns:a16="http://schemas.microsoft.com/office/drawing/2014/main" xmlns="" id="{5643154F-BFF1-4188-A6E5-58A69696E133}"/>
              </a:ext>
            </a:extLst>
          </p:cNvPr>
          <p:cNvPicPr>
            <a:picLocks noChangeAspect="1" noChangeArrowheads="1"/>
          </p:cNvPicPr>
          <p:nvPr/>
        </p:nvPicPr>
        <p:blipFill>
          <a:blip r:embed="rId2">
            <a:lum bright="70000" contrast="-70000"/>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75" name="Title 1">
            <a:extLst>
              <a:ext uri="{FF2B5EF4-FFF2-40B4-BE49-F238E27FC236}">
                <a16:creationId xmlns:a16="http://schemas.microsoft.com/office/drawing/2014/main" xmlns="" id="{8F71586A-0C4D-44BA-9917-80D887961A53}"/>
              </a:ext>
            </a:extLst>
          </p:cNvPr>
          <p:cNvSpPr>
            <a:spLocks noGrp="1"/>
          </p:cNvSpPr>
          <p:nvPr>
            <p:ph type="title"/>
          </p:nvPr>
        </p:nvSpPr>
        <p:spPr>
          <a:xfrm>
            <a:off x="457200" y="228600"/>
            <a:ext cx="8229600" cy="563563"/>
          </a:xfrm>
        </p:spPr>
        <p:txBody>
          <a:bodyPr/>
          <a:lstStyle/>
          <a:p>
            <a:r>
              <a:rPr lang="en-US" altLang="en-US" sz="2800" b="1">
                <a:latin typeface="Times New Roman" panose="02020603050405020304" pitchFamily="18" charset="0"/>
                <a:cs typeface="Times New Roman" panose="02020603050405020304" pitchFamily="18" charset="0"/>
              </a:rPr>
              <a:t>ORIGIN AND ETHINICITY</a:t>
            </a:r>
            <a:endParaRPr lang="en-US" altLang="en-US" sz="280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xmlns="" id="{3E01B33A-F6F2-463A-9B5C-57AC44A23569}"/>
              </a:ext>
            </a:extLst>
          </p:cNvPr>
          <p:cNvSpPr>
            <a:spLocks noGrp="1"/>
          </p:cNvSpPr>
          <p:nvPr>
            <p:ph idx="1"/>
          </p:nvPr>
        </p:nvSpPr>
        <p:spPr>
          <a:xfrm>
            <a:off x="304799" y="1020763"/>
            <a:ext cx="4867275" cy="5456237"/>
          </a:xfrm>
        </p:spPr>
        <p:txBody>
          <a:bodyPr rtlCol="0">
            <a:normAutofit fontScale="85000" lnSpcReduction="20000"/>
          </a:bodyPr>
          <a:lstStyle/>
          <a:p>
            <a:pPr algn="just" fontAlgn="auto">
              <a:lnSpc>
                <a:spcPct val="150000"/>
              </a:lnSpc>
              <a:spcAft>
                <a:spcPts val="0"/>
              </a:spcAft>
              <a:defRPr/>
            </a:pPr>
            <a:r>
              <a:rPr lang="en-US" sz="2000" dirty="0">
                <a:latin typeface="Times New Roman" pitchFamily="18" charset="0"/>
                <a:cs typeface="Times New Roman" pitchFamily="18" charset="0"/>
              </a:rPr>
              <a:t>The ethnicity of the people of Punjab is featured by the broad range of human races which includes a number of families.</a:t>
            </a:r>
          </a:p>
          <a:p>
            <a:pPr algn="just" fontAlgn="auto">
              <a:lnSpc>
                <a:spcPct val="150000"/>
              </a:lnSpc>
              <a:spcAft>
                <a:spcPts val="0"/>
              </a:spcAft>
              <a:defRPr/>
            </a:pPr>
            <a:r>
              <a:rPr lang="en-US" sz="2000" dirty="0">
                <a:latin typeface="Times New Roman" pitchFamily="18" charset="0"/>
                <a:cs typeface="Times New Roman" pitchFamily="18" charset="0"/>
              </a:rPr>
              <a:t> The major ethnic group which occupies Chandigarh is the Sikh </a:t>
            </a:r>
            <a:r>
              <a:rPr lang="en-US" sz="2000" dirty="0" err="1">
                <a:latin typeface="Times New Roman" pitchFamily="18" charset="0"/>
                <a:cs typeface="Times New Roman" pitchFamily="18" charset="0"/>
              </a:rPr>
              <a:t>Jats</a:t>
            </a:r>
            <a:r>
              <a:rPr lang="en-US" sz="2000" dirty="0">
                <a:latin typeface="Times New Roman" pitchFamily="18" charset="0"/>
                <a:cs typeface="Times New Roman" pitchFamily="18" charset="0"/>
              </a:rPr>
              <a:t> who are noted for their well built physique and will power.</a:t>
            </a:r>
          </a:p>
          <a:p>
            <a:pPr algn="just" fontAlgn="auto">
              <a:lnSpc>
                <a:spcPct val="150000"/>
              </a:lnSpc>
              <a:spcAft>
                <a:spcPts val="0"/>
              </a:spcAft>
              <a:defRPr/>
            </a:pPr>
            <a:r>
              <a:rPr lang="en-US" sz="2000" dirty="0">
                <a:latin typeface="Times New Roman" pitchFamily="18" charset="0"/>
                <a:cs typeface="Times New Roman" pitchFamily="18" charset="0"/>
              </a:rPr>
              <a:t>As mentioned earlier though the Sikhs dominates the place there are also other major communities like Aroras and Khatris where the former claims its origin to the ancient </a:t>
            </a:r>
            <a:r>
              <a:rPr lang="en-US" sz="2000" dirty="0" err="1">
                <a:latin typeface="Times New Roman" pitchFamily="18" charset="0"/>
                <a:cs typeface="Times New Roman" pitchFamily="18" charset="0"/>
              </a:rPr>
              <a:t>Khatri</a:t>
            </a:r>
            <a:r>
              <a:rPr lang="en-US" sz="2000" dirty="0">
                <a:latin typeface="Times New Roman" pitchFamily="18" charset="0"/>
                <a:cs typeface="Times New Roman" pitchFamily="18" charset="0"/>
              </a:rPr>
              <a:t> clan, the latter has been derived from the famous </a:t>
            </a:r>
            <a:r>
              <a:rPr lang="en-US" sz="2000" dirty="0" err="1">
                <a:latin typeface="Times New Roman" pitchFamily="18" charset="0"/>
                <a:cs typeface="Times New Roman" pitchFamily="18" charset="0"/>
              </a:rPr>
              <a:t>Kshatriyas</a:t>
            </a:r>
            <a:r>
              <a:rPr lang="en-US" sz="2000" dirty="0">
                <a:latin typeface="Times New Roman" pitchFamily="18" charset="0"/>
                <a:cs typeface="Times New Roman" pitchFamily="18" charset="0"/>
              </a:rPr>
              <a:t> who used to belong to the Aryan civilization. But however there is a remarkable change in their pattern of life where people have made extreme progress in education.</a:t>
            </a:r>
          </a:p>
        </p:txBody>
      </p:sp>
      <p:pic>
        <p:nvPicPr>
          <p:cNvPr id="3077" name="Picture 2" descr="Vector Design Haryanvi Family Showing Culture Stock Vector (Royalty Free)  362432144">
            <a:extLst>
              <a:ext uri="{FF2B5EF4-FFF2-40B4-BE49-F238E27FC236}">
                <a16:creationId xmlns:a16="http://schemas.microsoft.com/office/drawing/2014/main" xmlns="" id="{26184611-F0BE-43A2-9DA9-05027E5FCB18}"/>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b="10155"/>
          <a:stretch>
            <a:fillRect/>
          </a:stretch>
        </p:blipFill>
        <p:spPr bwMode="auto">
          <a:xfrm>
            <a:off x="6162676" y="3581400"/>
            <a:ext cx="2825750" cy="2819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8" name="Picture 4" descr="Vector design of Bengali family showing culture of Punjab, India | Memory  illustration, India culture, Dance of india">
            <a:extLst>
              <a:ext uri="{FF2B5EF4-FFF2-40B4-BE49-F238E27FC236}">
                <a16:creationId xmlns:a16="http://schemas.microsoft.com/office/drawing/2014/main" xmlns="" id="{6881DF65-6423-418B-93E5-A929FF8C7F55}"/>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b="7368"/>
          <a:stretch>
            <a:fillRect/>
          </a:stretch>
        </p:blipFill>
        <p:spPr bwMode="auto">
          <a:xfrm>
            <a:off x="5048540" y="1371600"/>
            <a:ext cx="3104859" cy="2209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descr="Bhangra poster: Vaisakhi Festival of Punjab | Indian paintings, Punjabi  culture, Punjab culture">
            <a:extLst>
              <a:ext uri="{FF2B5EF4-FFF2-40B4-BE49-F238E27FC236}">
                <a16:creationId xmlns:a16="http://schemas.microsoft.com/office/drawing/2014/main" xmlns="" id="{95FB1660-3BF3-4432-AB82-A9C570496836}"/>
              </a:ext>
            </a:extLst>
          </p:cNvPr>
          <p:cNvPicPr>
            <a:picLocks noChangeAspect="1" noChangeArrowheads="1"/>
          </p:cNvPicPr>
          <p:nvPr/>
        </p:nvPicPr>
        <p:blipFill>
          <a:blip r:embed="rId2">
            <a:lum bright="70000" contrast="-70000"/>
            <a:extLst>
              <a:ext uri="{28A0092B-C50C-407E-A947-70E740481C1C}">
                <a14:useLocalDpi xmlns:a14="http://schemas.microsoft.com/office/drawing/2010/main" xmlns="" val="0"/>
              </a:ext>
            </a:extLst>
          </a:blip>
          <a:srcRect/>
          <a:stretch>
            <a:fillRect/>
          </a:stretch>
        </p:blipFill>
        <p:spPr bwMode="auto">
          <a:xfrm>
            <a:off x="3110" y="15240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3" name="Title 1">
            <a:extLst>
              <a:ext uri="{FF2B5EF4-FFF2-40B4-BE49-F238E27FC236}">
                <a16:creationId xmlns:a16="http://schemas.microsoft.com/office/drawing/2014/main" xmlns="" id="{8623AC91-753E-4FD1-8C41-087741DF927F}"/>
              </a:ext>
            </a:extLst>
          </p:cNvPr>
          <p:cNvSpPr>
            <a:spLocks noGrp="1"/>
          </p:cNvSpPr>
          <p:nvPr>
            <p:ph type="title"/>
          </p:nvPr>
        </p:nvSpPr>
        <p:spPr>
          <a:xfrm>
            <a:off x="457200" y="0"/>
            <a:ext cx="8229600" cy="563563"/>
          </a:xfrm>
        </p:spPr>
        <p:txBody>
          <a:bodyPr/>
          <a:lstStyle/>
          <a:p>
            <a:r>
              <a:rPr lang="en-US" altLang="en-US" sz="2800" b="1">
                <a:latin typeface="Times New Roman" panose="02020603050405020304" pitchFamily="18" charset="0"/>
                <a:cs typeface="Times New Roman" panose="02020603050405020304" pitchFamily="18" charset="0"/>
              </a:rPr>
              <a:t>CULTURE </a:t>
            </a:r>
          </a:p>
        </p:txBody>
      </p:sp>
      <p:sp>
        <p:nvSpPr>
          <p:cNvPr id="5124" name="Content Placeholder 2">
            <a:extLst>
              <a:ext uri="{FF2B5EF4-FFF2-40B4-BE49-F238E27FC236}">
                <a16:creationId xmlns:a16="http://schemas.microsoft.com/office/drawing/2014/main" xmlns="" id="{D0A308BC-6650-4916-9EAC-0C0E2A963210}"/>
              </a:ext>
            </a:extLst>
          </p:cNvPr>
          <p:cNvSpPr>
            <a:spLocks noGrp="1"/>
          </p:cNvSpPr>
          <p:nvPr>
            <p:ph idx="1"/>
          </p:nvPr>
        </p:nvSpPr>
        <p:spPr>
          <a:xfrm>
            <a:off x="381000" y="838200"/>
            <a:ext cx="5257800" cy="6096000"/>
          </a:xfrm>
        </p:spPr>
        <p:txBody>
          <a:bodyPr>
            <a:normAutofit fontScale="92500"/>
          </a:bodyPr>
          <a:lstStyle/>
          <a:p>
            <a:pPr algn="just">
              <a:lnSpc>
                <a:spcPct val="170000"/>
              </a:lnSpc>
              <a:spcBef>
                <a:spcPct val="0"/>
              </a:spcBef>
            </a:pPr>
            <a:r>
              <a:rPr lang="en-US" altLang="en-US" sz="1600" dirty="0">
                <a:latin typeface="Times New Roman" panose="02020603050405020304" pitchFamily="18" charset="0"/>
                <a:cs typeface="Times New Roman" panose="02020603050405020304" pitchFamily="18" charset="0"/>
              </a:rPr>
              <a:t>Chandigarh being predominantly occupied by the Sikhs, the most common languages spoken here are Punjabi and Hindi and so the traditions are also a mix of different religions.</a:t>
            </a:r>
          </a:p>
          <a:p>
            <a:pPr algn="just">
              <a:lnSpc>
                <a:spcPct val="170000"/>
              </a:lnSpc>
              <a:spcBef>
                <a:spcPct val="0"/>
              </a:spcBef>
            </a:pPr>
            <a:r>
              <a:rPr lang="en-US" altLang="en-US" sz="1600" dirty="0">
                <a:latin typeface="Times New Roman" panose="02020603050405020304" pitchFamily="18" charset="0"/>
                <a:cs typeface="Times New Roman" panose="02020603050405020304" pitchFamily="18" charset="0"/>
              </a:rPr>
              <a:t>Though the people of Chandigarh belong to a cosmopolitan culture they are endowed with numerous temples, mosques, shrines and </a:t>
            </a:r>
            <a:r>
              <a:rPr lang="en-US" altLang="en-US" sz="1600" dirty="0" err="1">
                <a:latin typeface="Times New Roman" panose="02020603050405020304" pitchFamily="18" charset="0"/>
                <a:cs typeface="Times New Roman" panose="02020603050405020304" pitchFamily="18" charset="0"/>
              </a:rPr>
              <a:t>bhawans</a:t>
            </a:r>
            <a:r>
              <a:rPr lang="en-US" altLang="en-US" sz="1600" dirty="0">
                <a:latin typeface="Times New Roman" panose="02020603050405020304" pitchFamily="18" charset="0"/>
                <a:cs typeface="Times New Roman" panose="02020603050405020304" pitchFamily="18" charset="0"/>
              </a:rPr>
              <a:t> present throughout the city. The culture is a blend of Hinduism, Sikhism and Islam.</a:t>
            </a:r>
          </a:p>
          <a:p>
            <a:pPr algn="just">
              <a:lnSpc>
                <a:spcPct val="170000"/>
              </a:lnSpc>
              <a:spcBef>
                <a:spcPct val="0"/>
              </a:spcBef>
            </a:pPr>
            <a:r>
              <a:rPr lang="en-US" altLang="en-US" sz="1600" dirty="0">
                <a:latin typeface="Times New Roman" panose="02020603050405020304" pitchFamily="18" charset="0"/>
                <a:cs typeface="Times New Roman" panose="02020603050405020304" pitchFamily="18" charset="0"/>
              </a:rPr>
              <a:t>The people of Chandigarh celebrate festivals like Baisakhi commonly known as the harvest festival with great pomp. In the famous rock garden of Chandigarh the festival of </a:t>
            </a:r>
            <a:r>
              <a:rPr lang="en-US" altLang="en-US" sz="1600" dirty="0" err="1">
                <a:latin typeface="Times New Roman" panose="02020603050405020304" pitchFamily="18" charset="0"/>
                <a:cs typeface="Times New Roman" panose="02020603050405020304" pitchFamily="18" charset="0"/>
              </a:rPr>
              <a:t>Teej</a:t>
            </a:r>
            <a:r>
              <a:rPr lang="en-US" altLang="en-US" sz="1600" dirty="0">
                <a:latin typeface="Times New Roman" panose="02020603050405020304" pitchFamily="18" charset="0"/>
                <a:cs typeface="Times New Roman" panose="02020603050405020304" pitchFamily="18" charset="0"/>
              </a:rPr>
              <a:t> is celebrated which marks the rainy season and during this festival the women sing folk songs intoning the woman's separation from her beloved and also during this festival the women swing in the groves of trees.</a:t>
            </a:r>
          </a:p>
        </p:txBody>
      </p:sp>
      <p:pic>
        <p:nvPicPr>
          <p:cNvPr id="5125" name="Picture 4" descr="The undoing of India's Unity in Diversity? | ORF">
            <a:extLst>
              <a:ext uri="{FF2B5EF4-FFF2-40B4-BE49-F238E27FC236}">
                <a16:creationId xmlns:a16="http://schemas.microsoft.com/office/drawing/2014/main" xmlns="" id="{A405EC8C-7722-40E8-BCCD-9A60AB06DFFD}"/>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019800" y="762000"/>
            <a:ext cx="2628900" cy="2819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26" name="Picture 2" descr="An Illustration Of Traditional Punjabi Bhangra Dancing With Four.. Royalty  Free Cliparts, Vectors, And Stock Illustration. Image 19462332.">
            <a:extLst>
              <a:ext uri="{FF2B5EF4-FFF2-40B4-BE49-F238E27FC236}">
                <a16:creationId xmlns:a16="http://schemas.microsoft.com/office/drawing/2014/main" xmlns="" id="{4B681ACB-6D35-48A8-A96C-666A87FD1A4E}"/>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579065" y="4191000"/>
            <a:ext cx="1504950" cy="2133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27" name="Picture 6" descr="Baisakhi 2019: WhatsApp messages and wishes to send to your loved ones this  year - art and culture - Hindustan Times">
            <a:extLst>
              <a:ext uri="{FF2B5EF4-FFF2-40B4-BE49-F238E27FC236}">
                <a16:creationId xmlns:a16="http://schemas.microsoft.com/office/drawing/2014/main" xmlns="" id="{11EC868F-57EB-442C-9E5D-2878E2A5AED3}"/>
              </a:ext>
            </a:extLst>
          </p:cNvPr>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707743" y="3731954"/>
            <a:ext cx="1719263" cy="144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28" name="Picture 8" descr="Hariyali Teej – A day meant to celebrate womanhood">
            <a:extLst>
              <a:ext uri="{FF2B5EF4-FFF2-40B4-BE49-F238E27FC236}">
                <a16:creationId xmlns:a16="http://schemas.microsoft.com/office/drawing/2014/main" xmlns="" id="{5DEFE922-A180-4B18-992F-8733C5611F98}"/>
              </a:ext>
            </a:extLst>
          </p:cNvPr>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5638800" y="5330309"/>
            <a:ext cx="1811338" cy="15276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428662720_1c09a7c3ce_o-scaled-e1579020263895-696x392.jpg"/>
          <p:cNvPicPr>
            <a:picLocks noChangeAspect="1"/>
          </p:cNvPicPr>
          <p:nvPr/>
        </p:nvPicPr>
        <p:blipFill>
          <a:blip r:embed="rId2" cstate="print">
            <a:lum bright="70000" contrast="-70000"/>
          </a:blip>
          <a:stretch>
            <a:fillRect/>
          </a:stretch>
        </p:blipFill>
        <p:spPr>
          <a:xfrm>
            <a:off x="0" y="0"/>
            <a:ext cx="9144000" cy="6858000"/>
          </a:xfrm>
          <a:prstGeom prst="rect">
            <a:avLst/>
          </a:prstGeom>
        </p:spPr>
      </p:pic>
      <p:sp>
        <p:nvSpPr>
          <p:cNvPr id="2" name="Title 1"/>
          <p:cNvSpPr>
            <a:spLocks noGrp="1"/>
          </p:cNvSpPr>
          <p:nvPr>
            <p:ph type="title"/>
          </p:nvPr>
        </p:nvSpPr>
        <p:spPr>
          <a:xfrm>
            <a:off x="457200" y="274638"/>
            <a:ext cx="8229600" cy="1020762"/>
          </a:xfrm>
        </p:spPr>
        <p:txBody>
          <a:bodyPr>
            <a:normAutofit/>
          </a:bodyPr>
          <a:lstStyle/>
          <a:p>
            <a:r>
              <a:rPr lang="en-US" sz="2800" b="1" dirty="0">
                <a:latin typeface="Times New Roman" pitchFamily="18" charset="0"/>
                <a:cs typeface="Times New Roman" pitchFamily="18" charset="0"/>
              </a:rPr>
              <a:t>ABOUT CHANDIGARH</a:t>
            </a:r>
          </a:p>
        </p:txBody>
      </p:sp>
      <p:sp>
        <p:nvSpPr>
          <p:cNvPr id="3" name="Content Placeholder 2"/>
          <p:cNvSpPr>
            <a:spLocks noGrp="1"/>
          </p:cNvSpPr>
          <p:nvPr>
            <p:ph idx="1"/>
          </p:nvPr>
        </p:nvSpPr>
        <p:spPr>
          <a:xfrm>
            <a:off x="457200" y="1143000"/>
            <a:ext cx="8534400" cy="5334000"/>
          </a:xfrm>
        </p:spPr>
        <p:txBody>
          <a:bodyPr>
            <a:normAutofit/>
          </a:bodyPr>
          <a:lstStyle/>
          <a:p>
            <a:pPr algn="just">
              <a:lnSpc>
                <a:spcPct val="150000"/>
              </a:lnSpc>
            </a:pPr>
            <a:r>
              <a:rPr lang="en-US" sz="2000" dirty="0">
                <a:latin typeface="Times New Roman" pitchFamily="18" charset="0"/>
                <a:cs typeface="Times New Roman" pitchFamily="18" charset="0"/>
              </a:rPr>
              <a:t>Chandigarh, the dream city of India's first Prime Minister, Sh. </a:t>
            </a:r>
            <a:r>
              <a:rPr lang="en-US" sz="2000" dirty="0" err="1">
                <a:latin typeface="Times New Roman" pitchFamily="18" charset="0"/>
                <a:cs typeface="Times New Roman" pitchFamily="18" charset="0"/>
              </a:rPr>
              <a:t>Jawahar</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Lal</a:t>
            </a:r>
            <a:r>
              <a:rPr lang="en-US" sz="2000" dirty="0">
                <a:latin typeface="Times New Roman" pitchFamily="18" charset="0"/>
                <a:cs typeface="Times New Roman" pitchFamily="18" charset="0"/>
              </a:rPr>
              <a:t> Nehru, was planned by the famous French architect Le Corbusier.</a:t>
            </a:r>
          </a:p>
          <a:p>
            <a:pPr algn="just">
              <a:lnSpc>
                <a:spcPct val="150000"/>
              </a:lnSpc>
            </a:pPr>
            <a:r>
              <a:rPr lang="en-US" sz="2000" dirty="0">
                <a:latin typeface="Times New Roman" pitchFamily="18" charset="0"/>
                <a:cs typeface="Times New Roman" pitchFamily="18" charset="0"/>
              </a:rPr>
              <a:t>Picturesquely located at the foothills of </a:t>
            </a:r>
            <a:r>
              <a:rPr lang="en-US" sz="2000" dirty="0" err="1">
                <a:latin typeface="Times New Roman" pitchFamily="18" charset="0"/>
                <a:cs typeface="Times New Roman" pitchFamily="18" charset="0"/>
              </a:rPr>
              <a:t>Shivaliks</a:t>
            </a:r>
            <a:r>
              <a:rPr lang="en-US" sz="2000" dirty="0">
                <a:latin typeface="Times New Roman" pitchFamily="18" charset="0"/>
                <a:cs typeface="Times New Roman" pitchFamily="18" charset="0"/>
              </a:rPr>
              <a:t>, it is known as one of the best experiments in urban planning and modern architecture in the twentieth century in India.</a:t>
            </a:r>
          </a:p>
          <a:p>
            <a:pPr algn="just">
              <a:lnSpc>
                <a:spcPct val="150000"/>
              </a:lnSpc>
            </a:pPr>
            <a:r>
              <a:rPr lang="en-US" sz="2000" dirty="0">
                <a:latin typeface="Times New Roman" pitchFamily="18" charset="0"/>
                <a:cs typeface="Times New Roman" pitchFamily="18" charset="0"/>
              </a:rPr>
              <a:t>Chandigarh derives its name from the temple of "</a:t>
            </a:r>
            <a:r>
              <a:rPr lang="en-US" sz="2000" dirty="0" err="1">
                <a:latin typeface="Times New Roman" pitchFamily="18" charset="0"/>
                <a:cs typeface="Times New Roman" pitchFamily="18" charset="0"/>
              </a:rPr>
              <a:t>Chandi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Mandir</a:t>
            </a:r>
            <a:r>
              <a:rPr lang="en-US" sz="2000" dirty="0">
                <a:latin typeface="Times New Roman" pitchFamily="18" charset="0"/>
                <a:cs typeface="Times New Roman" pitchFamily="18" charset="0"/>
              </a:rPr>
              <a:t>" located in the vicinity of the site selected for the city. The deity '</a:t>
            </a:r>
            <a:r>
              <a:rPr lang="en-US" sz="2000" dirty="0" err="1">
                <a:latin typeface="Times New Roman" pitchFamily="18" charset="0"/>
                <a:cs typeface="Times New Roman" pitchFamily="18" charset="0"/>
              </a:rPr>
              <a:t>Chandi</a:t>
            </a:r>
            <a:r>
              <a:rPr lang="en-US" sz="2000" dirty="0">
                <a:latin typeface="Times New Roman" pitchFamily="18" charset="0"/>
                <a:cs typeface="Times New Roman" pitchFamily="18" charset="0"/>
              </a:rPr>
              <a:t>', the goddess of power and a fort of ‘</a:t>
            </a:r>
            <a:r>
              <a:rPr lang="en-US" sz="2000" dirty="0" err="1">
                <a:latin typeface="Times New Roman" pitchFamily="18" charset="0"/>
                <a:cs typeface="Times New Roman" pitchFamily="18" charset="0"/>
              </a:rPr>
              <a:t>Garh</a:t>
            </a:r>
            <a:r>
              <a:rPr lang="en-US" sz="2000" dirty="0">
                <a:latin typeface="Times New Roman" pitchFamily="18" charset="0"/>
                <a:cs typeface="Times New Roman" pitchFamily="18" charset="0"/>
              </a:rPr>
              <a:t>' laying beyond the temple gave the city its name "Chandigarh-The City Beautiful".</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Bhangra poster: Vaisakhi Festival of Punjab | Indian paintings, Punjabi  culture, Punjab culture"/>
          <p:cNvPicPr>
            <a:picLocks noChangeAspect="1" noChangeArrowheads="1"/>
          </p:cNvPicPr>
          <p:nvPr/>
        </p:nvPicPr>
        <p:blipFill>
          <a:blip r:embed="rId2">
            <a:lum bright="70000" contrast="-70000"/>
          </a:blip>
          <a:srcRect/>
          <a:stretch>
            <a:fillRect/>
          </a:stretch>
        </p:blipFill>
        <p:spPr bwMode="auto">
          <a:xfrm>
            <a:off x="0" y="0"/>
            <a:ext cx="9144000" cy="6858000"/>
          </a:xfrm>
          <a:prstGeom prst="rect">
            <a:avLst/>
          </a:prstGeom>
          <a:noFill/>
        </p:spPr>
      </p:pic>
      <p:sp>
        <p:nvSpPr>
          <p:cNvPr id="3" name="Content Placeholder 2"/>
          <p:cNvSpPr>
            <a:spLocks noGrp="1"/>
          </p:cNvSpPr>
          <p:nvPr>
            <p:ph idx="1"/>
          </p:nvPr>
        </p:nvSpPr>
        <p:spPr>
          <a:xfrm>
            <a:off x="457200" y="457200"/>
            <a:ext cx="8229600" cy="5668963"/>
          </a:xfrm>
        </p:spPr>
        <p:txBody>
          <a:bodyPr>
            <a:normAutofit/>
          </a:bodyPr>
          <a:lstStyle/>
          <a:p>
            <a:pPr algn="just">
              <a:lnSpc>
                <a:spcPct val="150000"/>
              </a:lnSpc>
            </a:pPr>
            <a:endParaRPr lang="en-US" sz="2000" dirty="0">
              <a:latin typeface="Times New Roman" pitchFamily="18" charset="0"/>
              <a:cs typeface="Times New Roman" pitchFamily="18" charset="0"/>
            </a:endParaRPr>
          </a:p>
          <a:p>
            <a:pPr algn="just">
              <a:lnSpc>
                <a:spcPct val="150000"/>
              </a:lnSpc>
            </a:pPr>
            <a:r>
              <a:rPr lang="en-US" sz="2000" dirty="0">
                <a:latin typeface="Times New Roman" pitchFamily="18" charset="0"/>
                <a:cs typeface="Times New Roman" pitchFamily="18" charset="0"/>
              </a:rPr>
              <a:t>The people of Chandigarh belonging to diverse culture and tradition, through </a:t>
            </a:r>
            <a:r>
              <a:rPr lang="en-US" sz="2000" dirty="0" err="1">
                <a:latin typeface="Times New Roman" pitchFamily="18" charset="0"/>
                <a:cs typeface="Times New Roman" pitchFamily="18" charset="0"/>
              </a:rPr>
              <a:t>bhavans</a:t>
            </a:r>
            <a:r>
              <a:rPr lang="en-US" sz="2000" dirty="0">
                <a:latin typeface="Times New Roman" pitchFamily="18" charset="0"/>
                <a:cs typeface="Times New Roman" pitchFamily="18" charset="0"/>
              </a:rPr>
              <a:t> and </a:t>
            </a:r>
            <a:r>
              <a:rPr lang="en-US" sz="2000" dirty="0" err="1">
                <a:latin typeface="Times New Roman" pitchFamily="18" charset="0"/>
                <a:cs typeface="Times New Roman" pitchFamily="18" charset="0"/>
              </a:rPr>
              <a:t>sabhas</a:t>
            </a:r>
            <a:r>
              <a:rPr lang="en-US" sz="2000" dirty="0">
                <a:latin typeface="Times New Roman" pitchFamily="18" charset="0"/>
                <a:cs typeface="Times New Roman" pitchFamily="18" charset="0"/>
              </a:rPr>
              <a:t> are involved in uplifting and promoting the ethnic value of their culture. </a:t>
            </a:r>
          </a:p>
          <a:p>
            <a:pPr algn="just">
              <a:lnSpc>
                <a:spcPct val="150000"/>
              </a:lnSpc>
            </a:pPr>
            <a:r>
              <a:rPr lang="en-US" sz="2000" dirty="0">
                <a:latin typeface="Times New Roman" pitchFamily="18" charset="0"/>
                <a:cs typeface="Times New Roman" pitchFamily="18" charset="0"/>
              </a:rPr>
              <a:t>The blend of the different cultural values of the people can also be seen in the varying architectural style of the shrines of this city. Chandigarh also has different places of worship belonging to other religions. </a:t>
            </a:r>
          </a:p>
          <a:p>
            <a:pPr algn="just">
              <a:lnSpc>
                <a:spcPct val="150000"/>
              </a:lnSpc>
            </a:pPr>
            <a:r>
              <a:rPr lang="en-US" sz="2000" dirty="0">
                <a:latin typeface="Times New Roman" pitchFamily="18" charset="0"/>
                <a:cs typeface="Times New Roman" pitchFamily="18" charset="0"/>
              </a:rPr>
              <a:t>The people of Chandigarh appreciate the folk music and dances of different communities. The culture of the Punjabis living here is very ancient and is rich of traditions.</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a:bodyPr>
          <a:lstStyle/>
          <a:p>
            <a:r>
              <a:rPr lang="en-US" sz="2800" b="1" dirty="0">
                <a:latin typeface="Times New Roman" pitchFamily="18" charset="0"/>
                <a:cs typeface="Times New Roman" pitchFamily="18" charset="0"/>
              </a:rPr>
              <a:t>FESTIVALS/DANCE/MUSIC</a:t>
            </a: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990600"/>
            <a:ext cx="8229600" cy="5135563"/>
          </a:xfrm>
        </p:spPr>
        <p:txBody>
          <a:bodyPr>
            <a:noAutofit/>
          </a:bodyPr>
          <a:lstStyle/>
          <a:p>
            <a:pPr algn="just">
              <a:lnSpc>
                <a:spcPct val="150000"/>
              </a:lnSpc>
              <a:buNone/>
            </a:pPr>
            <a:r>
              <a:rPr lang="en-US" sz="2000" dirty="0">
                <a:latin typeface="Times New Roman" pitchFamily="18" charset="0"/>
                <a:cs typeface="Times New Roman" pitchFamily="18" charset="0"/>
              </a:rPr>
              <a:t>Festivals: The people of Chandigarh enjoy many local festivals. They are:</a:t>
            </a:r>
          </a:p>
          <a:p>
            <a:pPr algn="just">
              <a:lnSpc>
                <a:spcPct val="150000"/>
              </a:lnSpc>
              <a:buNone/>
            </a:pPr>
            <a:r>
              <a:rPr lang="en-US" sz="2000" b="1" dirty="0">
                <a:latin typeface="Times New Roman" pitchFamily="18" charset="0"/>
                <a:cs typeface="Times New Roman" pitchFamily="18" charset="0"/>
              </a:rPr>
              <a:t>1</a:t>
            </a:r>
            <a:r>
              <a:rPr lang="en-US" sz="2000" dirty="0">
                <a:latin typeface="Times New Roman" pitchFamily="18" charset="0"/>
                <a:cs typeface="Times New Roman" pitchFamily="18" charset="0"/>
              </a:rPr>
              <a:t>. </a:t>
            </a:r>
            <a:r>
              <a:rPr lang="en-US" sz="2000" b="1" dirty="0">
                <a:latin typeface="Times New Roman" pitchFamily="18" charset="0"/>
                <a:cs typeface="Times New Roman" pitchFamily="18" charset="0"/>
              </a:rPr>
              <a:t>THE FESTIVAL OF GARDENS </a:t>
            </a:r>
            <a:r>
              <a:rPr lang="en-US" sz="2000" dirty="0">
                <a:latin typeface="Times New Roman" pitchFamily="18" charset="0"/>
                <a:cs typeface="Times New Roman" pitchFamily="18" charset="0"/>
              </a:rPr>
              <a:t>is organized in the last week of February. The festival features performances of music and dance, both classical and folk, flower shows, events for children, exhibitions by local artists, photographers and craftsman and a wide range of other activities. </a:t>
            </a:r>
          </a:p>
          <a:p>
            <a:pPr algn="just">
              <a:lnSpc>
                <a:spcPct val="150000"/>
              </a:lnSpc>
              <a:buNone/>
            </a:pPr>
            <a:endParaRPr lang="en-US" sz="2000" dirty="0">
              <a:latin typeface="Times New Roman" pitchFamily="18" charset="0"/>
              <a:cs typeface="Times New Roman" pitchFamily="18" charset="0"/>
            </a:endParaRPr>
          </a:p>
          <a:p>
            <a:pPr algn="just">
              <a:lnSpc>
                <a:spcPct val="150000"/>
              </a:lnSpc>
              <a:buNone/>
            </a:pPr>
            <a:endParaRPr lang="en-US" sz="2000" dirty="0">
              <a:latin typeface="Times New Roman" pitchFamily="18" charset="0"/>
              <a:cs typeface="Times New Roman" pitchFamily="18" charset="0"/>
            </a:endParaRPr>
          </a:p>
          <a:p>
            <a:pPr algn="just">
              <a:lnSpc>
                <a:spcPct val="150000"/>
              </a:lnSpc>
              <a:buNone/>
            </a:pPr>
            <a:endParaRPr lang="en-US" sz="2000" dirty="0">
              <a:latin typeface="Times New Roman" pitchFamily="18" charset="0"/>
              <a:cs typeface="Times New Roman" pitchFamily="18" charset="0"/>
            </a:endParaRPr>
          </a:p>
          <a:p>
            <a:pPr algn="just">
              <a:lnSpc>
                <a:spcPct val="150000"/>
              </a:lnSpc>
              <a:buNone/>
            </a:pPr>
            <a:endParaRPr lang="en-US" sz="2000" dirty="0">
              <a:latin typeface="Times New Roman" pitchFamily="18" charset="0"/>
              <a:cs typeface="Times New Roman" pitchFamily="18" charset="0"/>
            </a:endParaRPr>
          </a:p>
          <a:p>
            <a:pPr algn="just">
              <a:lnSpc>
                <a:spcPct val="150000"/>
              </a:lnSpc>
              <a:buNone/>
            </a:pPr>
            <a:endParaRPr lang="en-US" sz="2000" dirty="0">
              <a:latin typeface="Times New Roman" pitchFamily="18" charset="0"/>
              <a:cs typeface="Times New Roman" pitchFamily="18" charset="0"/>
            </a:endParaRPr>
          </a:p>
          <a:p>
            <a:pPr algn="just">
              <a:lnSpc>
                <a:spcPct val="150000"/>
              </a:lnSpc>
              <a:buNone/>
            </a:pPr>
            <a:r>
              <a:rPr lang="en-US" sz="2000" dirty="0">
                <a:latin typeface="Times New Roman" pitchFamily="18" charset="0"/>
                <a:cs typeface="Times New Roman" pitchFamily="18" charset="0"/>
              </a:rPr>
              <a:t> </a:t>
            </a:r>
          </a:p>
        </p:txBody>
      </p:sp>
      <p:pic>
        <p:nvPicPr>
          <p:cNvPr id="4" name="Picture 3" descr="festival of garden.jpeg"/>
          <p:cNvPicPr>
            <a:picLocks noChangeAspect="1"/>
          </p:cNvPicPr>
          <p:nvPr/>
        </p:nvPicPr>
        <p:blipFill>
          <a:blip r:embed="rId2"/>
          <a:stretch>
            <a:fillRect/>
          </a:stretch>
        </p:blipFill>
        <p:spPr>
          <a:xfrm>
            <a:off x="1219200" y="3581400"/>
            <a:ext cx="6629400" cy="3048000"/>
          </a:xfrm>
          <a:prstGeom prst="rect">
            <a:avLst/>
          </a:prstGeom>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a:bodyPr>
          <a:lstStyle/>
          <a:p>
            <a:pPr algn="just">
              <a:lnSpc>
                <a:spcPct val="150000"/>
              </a:lnSpc>
              <a:buNone/>
            </a:pPr>
            <a:r>
              <a:rPr lang="en-US" sz="2000" b="1" dirty="0">
                <a:latin typeface="Times New Roman" pitchFamily="18" charset="0"/>
                <a:cs typeface="Times New Roman" pitchFamily="18" charset="0"/>
              </a:rPr>
              <a:t>2. THE MANGO FESTIVAL </a:t>
            </a:r>
            <a:r>
              <a:rPr lang="en-US" sz="2000" dirty="0">
                <a:latin typeface="Times New Roman" pitchFamily="18" charset="0"/>
                <a:cs typeface="Times New Roman" pitchFamily="18" charset="0"/>
              </a:rPr>
              <a:t>is celebrated in the month of June at </a:t>
            </a:r>
            <a:r>
              <a:rPr lang="en-US" sz="2000" dirty="0" err="1">
                <a:latin typeface="Times New Roman" pitchFamily="18" charset="0"/>
                <a:cs typeface="Times New Roman" pitchFamily="18" charset="0"/>
              </a:rPr>
              <a:t>Pinjore</a:t>
            </a:r>
            <a:r>
              <a:rPr lang="en-US" sz="2000" dirty="0">
                <a:latin typeface="Times New Roman" pitchFamily="18" charset="0"/>
                <a:cs typeface="Times New Roman" pitchFamily="18" charset="0"/>
              </a:rPr>
              <a:t> Gardens. Different varieties of mangoes are displayed in the festival. Mango growers from all over India get together at one place giving a chance to public to taste the varieties of mangoes. </a:t>
            </a:r>
          </a:p>
          <a:p>
            <a:pPr algn="just">
              <a:lnSpc>
                <a:spcPct val="150000"/>
              </a:lnSpc>
            </a:pPr>
            <a:endParaRPr lang="en-US" sz="2000" dirty="0">
              <a:latin typeface="Times New Roman" pitchFamily="18" charset="0"/>
              <a:cs typeface="Times New Roman" pitchFamily="18" charset="0"/>
            </a:endParaRPr>
          </a:p>
        </p:txBody>
      </p:sp>
      <p:pic>
        <p:nvPicPr>
          <p:cNvPr id="4" name="Picture 3" descr="mango festival.jpg"/>
          <p:cNvPicPr>
            <a:picLocks noChangeAspect="1"/>
          </p:cNvPicPr>
          <p:nvPr/>
        </p:nvPicPr>
        <p:blipFill>
          <a:blip r:embed="rId2"/>
          <a:stretch>
            <a:fillRect/>
          </a:stretch>
        </p:blipFill>
        <p:spPr>
          <a:xfrm>
            <a:off x="1905000" y="2514600"/>
            <a:ext cx="5868990" cy="4191000"/>
          </a:xfrm>
          <a:prstGeom prst="rect">
            <a:avLst/>
          </a:prstGeom>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a:bodyPr>
          <a:lstStyle/>
          <a:p>
            <a:pPr algn="just">
              <a:lnSpc>
                <a:spcPct val="150000"/>
              </a:lnSpc>
              <a:buNone/>
            </a:pPr>
            <a:r>
              <a:rPr lang="en-US" sz="2000" b="1" dirty="0">
                <a:latin typeface="Times New Roman" pitchFamily="18" charset="0"/>
                <a:cs typeface="Times New Roman" pitchFamily="18" charset="0"/>
              </a:rPr>
              <a:t>3. BAISAKHI </a:t>
            </a:r>
            <a:r>
              <a:rPr lang="en-US" sz="2000" dirty="0">
                <a:latin typeface="Times New Roman" pitchFamily="18" charset="0"/>
                <a:cs typeface="Times New Roman" pitchFamily="18" charset="0"/>
              </a:rPr>
              <a:t>is the first day of the Hindu New Year according to </a:t>
            </a:r>
            <a:r>
              <a:rPr lang="en-US" sz="2000" dirty="0" err="1">
                <a:latin typeface="Times New Roman" pitchFamily="18" charset="0"/>
                <a:cs typeface="Times New Roman" pitchFamily="18" charset="0"/>
              </a:rPr>
              <a:t>Vikrami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calender</a:t>
            </a:r>
            <a:r>
              <a:rPr lang="en-US" sz="2000" dirty="0">
                <a:latin typeface="Times New Roman" pitchFamily="18" charset="0"/>
                <a:cs typeface="Times New Roman" pitchFamily="18" charset="0"/>
              </a:rPr>
              <a:t> is marked by Baisakhi, primarily a harvest festival. This is celebrated with great gusto in Chandigarh where </a:t>
            </a:r>
            <a:r>
              <a:rPr lang="en-US" sz="2000" dirty="0" err="1">
                <a:latin typeface="Times New Roman" pitchFamily="18" charset="0"/>
                <a:cs typeface="Times New Roman" pitchFamily="18" charset="0"/>
              </a:rPr>
              <a:t>Bhangara</a:t>
            </a:r>
            <a:r>
              <a:rPr lang="en-US" sz="2000" dirty="0">
                <a:latin typeface="Times New Roman" pitchFamily="18" charset="0"/>
                <a:cs typeface="Times New Roman" pitchFamily="18" charset="0"/>
              </a:rPr>
              <a:t> dancers, energetic and vigorous country youths enchant everybody with their ebullience. </a:t>
            </a:r>
          </a:p>
          <a:p>
            <a:pPr algn="just">
              <a:lnSpc>
                <a:spcPct val="150000"/>
              </a:lnSpc>
            </a:pPr>
            <a:endParaRPr lang="en-US" sz="2000" dirty="0">
              <a:latin typeface="Times New Roman" pitchFamily="18" charset="0"/>
              <a:cs typeface="Times New Roman" pitchFamily="18" charset="0"/>
            </a:endParaRPr>
          </a:p>
        </p:txBody>
      </p:sp>
      <p:pic>
        <p:nvPicPr>
          <p:cNvPr id="4" name="Picture 3" descr="baiskahi.jpg"/>
          <p:cNvPicPr>
            <a:picLocks noChangeAspect="1"/>
          </p:cNvPicPr>
          <p:nvPr/>
        </p:nvPicPr>
        <p:blipFill>
          <a:blip r:embed="rId2"/>
          <a:stretch>
            <a:fillRect/>
          </a:stretch>
        </p:blipFill>
        <p:spPr>
          <a:xfrm>
            <a:off x="1524000" y="2971800"/>
            <a:ext cx="6324600" cy="3505200"/>
          </a:xfrm>
          <a:prstGeom prst="rect">
            <a:avLst/>
          </a:prstGeo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791200"/>
          </a:xfrm>
        </p:spPr>
        <p:txBody>
          <a:bodyPr>
            <a:normAutofit/>
          </a:bodyPr>
          <a:lstStyle/>
          <a:p>
            <a:pPr algn="just">
              <a:lnSpc>
                <a:spcPct val="150000"/>
              </a:lnSpc>
              <a:buNone/>
            </a:pPr>
            <a:r>
              <a:rPr lang="en-US" sz="2000" b="1" dirty="0">
                <a:latin typeface="Times New Roman" pitchFamily="18" charset="0"/>
                <a:cs typeface="Times New Roman" pitchFamily="18" charset="0"/>
              </a:rPr>
              <a:t>4. THE CHANDIGARH CARNIVAL FESTIVAL </a:t>
            </a:r>
            <a:r>
              <a:rPr lang="en-US" sz="2000" dirty="0">
                <a:latin typeface="Times New Roman" pitchFamily="18" charset="0"/>
                <a:cs typeface="Times New Roman" pitchFamily="18" charset="0"/>
              </a:rPr>
              <a:t>is celebrated in the second week of November every year for three days. The carnival opens with a colorful procession followed by number of competitions. The carnival is a time for students and children to show their talent and elders too participate in a number of competitions. </a:t>
            </a:r>
          </a:p>
          <a:p>
            <a:pPr algn="just">
              <a:lnSpc>
                <a:spcPct val="150000"/>
              </a:lnSpc>
            </a:pPr>
            <a:endParaRPr lang="en-US" sz="2000" dirty="0">
              <a:latin typeface="Times New Roman" pitchFamily="18" charset="0"/>
              <a:cs typeface="Times New Roman" pitchFamily="18" charset="0"/>
            </a:endParaRPr>
          </a:p>
        </p:txBody>
      </p:sp>
      <p:pic>
        <p:nvPicPr>
          <p:cNvPr id="5" name="Picture 4" descr="carnival.jpg"/>
          <p:cNvPicPr>
            <a:picLocks noChangeAspect="1"/>
          </p:cNvPicPr>
          <p:nvPr/>
        </p:nvPicPr>
        <p:blipFill>
          <a:blip r:embed="rId2"/>
          <a:stretch>
            <a:fillRect/>
          </a:stretch>
        </p:blipFill>
        <p:spPr>
          <a:xfrm>
            <a:off x="676385" y="2819401"/>
            <a:ext cx="4048016" cy="1981200"/>
          </a:xfrm>
          <a:prstGeom prst="rect">
            <a:avLst/>
          </a:prstGeom>
        </p:spPr>
      </p:pic>
      <p:pic>
        <p:nvPicPr>
          <p:cNvPr id="2" name="Picture 1">
            <a:extLst>
              <a:ext uri="{FF2B5EF4-FFF2-40B4-BE49-F238E27FC236}">
                <a16:creationId xmlns:a16="http://schemas.microsoft.com/office/drawing/2014/main" xmlns="" id="{EB47ED0B-0B47-4C83-A31D-E5433FF1FB7E}"/>
              </a:ext>
            </a:extLst>
          </p:cNvPr>
          <p:cNvPicPr>
            <a:picLocks noChangeAspect="1"/>
          </p:cNvPicPr>
          <p:nvPr/>
        </p:nvPicPr>
        <p:blipFill>
          <a:blip r:embed="rId3"/>
          <a:stretch>
            <a:fillRect/>
          </a:stretch>
        </p:blipFill>
        <p:spPr>
          <a:xfrm>
            <a:off x="4724401" y="2667000"/>
            <a:ext cx="3758766" cy="2234487"/>
          </a:xfrm>
          <a:prstGeom prst="rect">
            <a:avLst/>
          </a:prstGeom>
        </p:spPr>
      </p:pic>
      <p:pic>
        <p:nvPicPr>
          <p:cNvPr id="6" name="Picture 5">
            <a:extLst>
              <a:ext uri="{FF2B5EF4-FFF2-40B4-BE49-F238E27FC236}">
                <a16:creationId xmlns:a16="http://schemas.microsoft.com/office/drawing/2014/main" xmlns="" id="{5950BCD0-3B9D-46D5-96C9-653DBD78A13A}"/>
              </a:ext>
            </a:extLst>
          </p:cNvPr>
          <p:cNvPicPr>
            <a:picLocks noChangeAspect="1"/>
          </p:cNvPicPr>
          <p:nvPr/>
        </p:nvPicPr>
        <p:blipFill>
          <a:blip r:embed="rId4" cstate="print"/>
          <a:stretch>
            <a:fillRect/>
          </a:stretch>
        </p:blipFill>
        <p:spPr>
          <a:xfrm>
            <a:off x="2870634" y="4800601"/>
            <a:ext cx="3758766" cy="2038237"/>
          </a:xfrm>
          <a:prstGeom prst="rect">
            <a:avLst/>
          </a:prstGeom>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1"/>
            <a:ext cx="8229600" cy="5257800"/>
          </a:xfrm>
        </p:spPr>
        <p:txBody>
          <a:bodyPr>
            <a:normAutofit/>
          </a:bodyPr>
          <a:lstStyle/>
          <a:p>
            <a:pPr algn="just">
              <a:lnSpc>
                <a:spcPct val="150000"/>
              </a:lnSpc>
            </a:pPr>
            <a:r>
              <a:rPr lang="en-US" sz="2000" b="1" dirty="0">
                <a:latin typeface="Times New Roman" pitchFamily="18" charset="0"/>
                <a:cs typeface="Times New Roman" pitchFamily="18" charset="0"/>
              </a:rPr>
              <a:t>Dance: </a:t>
            </a:r>
            <a:r>
              <a:rPr lang="en-US" sz="2000" dirty="0">
                <a:latin typeface="Times New Roman" pitchFamily="18" charset="0"/>
                <a:cs typeface="Times New Roman" pitchFamily="18" charset="0"/>
              </a:rPr>
              <a:t>Chandigarh has a wealth of folk dances, which are usually performed at weddings, births, festivals, and, of course, during the all-important harvest festivals. Since so many of Chandigarh’s songs and dances relate to harvest and the related festivals, as long as there are agriculture festivals in the state, there will always be a distinctive Haryanvi folk tradition of dance and </a:t>
            </a:r>
            <a:r>
              <a:rPr lang="en-US" sz="2000" dirty="0" err="1">
                <a:latin typeface="Times New Roman" pitchFamily="18" charset="0"/>
                <a:cs typeface="Times New Roman" pitchFamily="18" charset="0"/>
              </a:rPr>
              <a:t>gidda</a:t>
            </a:r>
            <a:r>
              <a:rPr lang="en-US" sz="2000" dirty="0">
                <a:latin typeface="Times New Roman" pitchFamily="18" charset="0"/>
                <a:cs typeface="Times New Roman" pitchFamily="18" charset="0"/>
              </a:rPr>
              <a:t> and music.</a:t>
            </a:r>
          </a:p>
        </p:txBody>
      </p:sp>
      <p:pic>
        <p:nvPicPr>
          <p:cNvPr id="5" name="Picture 4" descr="dance.jpg"/>
          <p:cNvPicPr>
            <a:picLocks noChangeAspect="1"/>
          </p:cNvPicPr>
          <p:nvPr/>
        </p:nvPicPr>
        <p:blipFill>
          <a:blip r:embed="rId2"/>
          <a:stretch>
            <a:fillRect/>
          </a:stretch>
        </p:blipFill>
        <p:spPr>
          <a:xfrm>
            <a:off x="4572000" y="3657600"/>
            <a:ext cx="3962400" cy="2743200"/>
          </a:xfrm>
          <a:prstGeom prst="rect">
            <a:avLst/>
          </a:prstGeom>
          <a:ln>
            <a:noFill/>
          </a:ln>
          <a:effectLst>
            <a:softEdge rad="112500"/>
          </a:effectLst>
        </p:spPr>
      </p:pic>
      <p:pic>
        <p:nvPicPr>
          <p:cNvPr id="7170" name="Picture 2" descr="Haryanvi costume and dance | Dance of india, Culture, Folk dance"/>
          <p:cNvPicPr>
            <a:picLocks noChangeAspect="1" noChangeArrowheads="1"/>
          </p:cNvPicPr>
          <p:nvPr/>
        </p:nvPicPr>
        <p:blipFill>
          <a:blip r:embed="rId3"/>
          <a:srcRect/>
          <a:stretch>
            <a:fillRect/>
          </a:stretch>
        </p:blipFill>
        <p:spPr bwMode="auto">
          <a:xfrm>
            <a:off x="685800" y="3657600"/>
            <a:ext cx="3962400" cy="2772410"/>
          </a:xfrm>
          <a:prstGeom prst="rect">
            <a:avLst/>
          </a:prstGeom>
          <a:ln>
            <a:noFill/>
          </a:ln>
          <a:effectLst>
            <a:softEdge rad="112500"/>
          </a:effectLst>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8" descr="High Level Offline Zardozi Embroidery Work for Garments, | ID: 21678976533">
            <a:extLst>
              <a:ext uri="{FF2B5EF4-FFF2-40B4-BE49-F238E27FC236}">
                <a16:creationId xmlns:a16="http://schemas.microsoft.com/office/drawing/2014/main" xmlns="" id="{E9839894-310C-4171-AA92-E82C41389A0B}"/>
              </a:ext>
            </a:extLst>
          </p:cNvPr>
          <p:cNvPicPr>
            <a:picLocks noChangeAspect="1" noChangeArrowheads="1"/>
          </p:cNvPicPr>
          <p:nvPr/>
        </p:nvPicPr>
        <p:blipFill>
          <a:blip r:embed="rId2">
            <a:lum bright="70000" contrast="-70000"/>
            <a:extLst>
              <a:ext uri="{28A0092B-C50C-407E-A947-70E740481C1C}">
                <a14:useLocalDpi xmlns:a14="http://schemas.microsoft.com/office/drawing/2010/main" xmlns="" val="0"/>
              </a:ext>
            </a:extLst>
          </a:blip>
          <a:srcRect b="4272"/>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71" name="Title 1">
            <a:extLst>
              <a:ext uri="{FF2B5EF4-FFF2-40B4-BE49-F238E27FC236}">
                <a16:creationId xmlns:a16="http://schemas.microsoft.com/office/drawing/2014/main" xmlns="" id="{C598D391-C64B-46DC-B84B-06E52B06C3EC}"/>
              </a:ext>
            </a:extLst>
          </p:cNvPr>
          <p:cNvSpPr>
            <a:spLocks noGrp="1"/>
          </p:cNvSpPr>
          <p:nvPr>
            <p:ph type="title"/>
          </p:nvPr>
        </p:nvSpPr>
        <p:spPr>
          <a:xfrm>
            <a:off x="457200" y="274638"/>
            <a:ext cx="8229600" cy="563562"/>
          </a:xfrm>
        </p:spPr>
        <p:txBody>
          <a:bodyPr/>
          <a:lstStyle/>
          <a:p>
            <a:r>
              <a:rPr lang="en-US" altLang="en-US" sz="2800" b="1">
                <a:latin typeface="Times New Roman" panose="02020603050405020304" pitchFamily="18" charset="0"/>
                <a:cs typeface="Times New Roman" panose="02020603050405020304" pitchFamily="18" charset="0"/>
              </a:rPr>
              <a:t>COSTUMES </a:t>
            </a:r>
          </a:p>
        </p:txBody>
      </p:sp>
      <p:sp>
        <p:nvSpPr>
          <p:cNvPr id="3" name="Content Placeholder 2">
            <a:extLst>
              <a:ext uri="{FF2B5EF4-FFF2-40B4-BE49-F238E27FC236}">
                <a16:creationId xmlns:a16="http://schemas.microsoft.com/office/drawing/2014/main" xmlns="" id="{19209BFC-3B74-4D92-B385-31CB3AAE6BDD}"/>
              </a:ext>
            </a:extLst>
          </p:cNvPr>
          <p:cNvSpPr>
            <a:spLocks noGrp="1"/>
          </p:cNvSpPr>
          <p:nvPr>
            <p:ph idx="1"/>
          </p:nvPr>
        </p:nvSpPr>
        <p:spPr>
          <a:xfrm>
            <a:off x="76200" y="838200"/>
            <a:ext cx="5917163" cy="5745162"/>
          </a:xfrm>
        </p:spPr>
        <p:txBody>
          <a:bodyPr rtlCol="0">
            <a:normAutofit lnSpcReduction="10000"/>
          </a:bodyPr>
          <a:lstStyle/>
          <a:p>
            <a:pPr algn="just" fontAlgn="auto">
              <a:lnSpc>
                <a:spcPct val="150000"/>
              </a:lnSpc>
              <a:spcAft>
                <a:spcPts val="0"/>
              </a:spcAft>
              <a:defRPr/>
            </a:pPr>
            <a:r>
              <a:rPr lang="en-US" sz="1600" dirty="0">
                <a:latin typeface="Times New Roman" pitchFamily="18" charset="0"/>
                <a:cs typeface="Times New Roman" pitchFamily="18" charset="0"/>
              </a:rPr>
              <a:t>The mix of tradition and welcoming innovations can be very much seen in the costumes of the people of Chandigarh. As in any cosmopolitan city the people of Chandigarh also follow modern outfits. </a:t>
            </a:r>
          </a:p>
          <a:p>
            <a:pPr algn="just" fontAlgn="auto">
              <a:lnSpc>
                <a:spcPct val="150000"/>
              </a:lnSpc>
              <a:spcAft>
                <a:spcPts val="0"/>
              </a:spcAft>
              <a:defRPr/>
            </a:pPr>
            <a:r>
              <a:rPr lang="en-US" sz="1600" dirty="0">
                <a:latin typeface="Times New Roman" pitchFamily="18" charset="0"/>
                <a:cs typeface="Times New Roman" pitchFamily="18" charset="0"/>
              </a:rPr>
              <a:t>However the traditional men's costume is the resplendent and sophisticated Sherwani which in the latest years is invested with Western-eastern fusion and is in keeping with the contemporary air and traditional choices.</a:t>
            </a:r>
          </a:p>
          <a:p>
            <a:pPr algn="just" fontAlgn="auto">
              <a:lnSpc>
                <a:spcPct val="150000"/>
              </a:lnSpc>
              <a:spcAft>
                <a:spcPts val="0"/>
              </a:spcAft>
              <a:defRPr/>
            </a:pPr>
            <a:r>
              <a:rPr lang="en-US" sz="1600" dirty="0">
                <a:latin typeface="Times New Roman" pitchFamily="18" charset="0"/>
                <a:cs typeface="Times New Roman" pitchFamily="18" charset="0"/>
              </a:rPr>
              <a:t> Otherwise the men of Chandigarh are seen with their normal outfit which includes long-sleeved shirt, with tie, coat and formal trousers for the office goers. T-shirts are also quite common.</a:t>
            </a:r>
          </a:p>
          <a:p>
            <a:pPr algn="just" fontAlgn="auto">
              <a:lnSpc>
                <a:spcPct val="150000"/>
              </a:lnSpc>
              <a:spcAft>
                <a:spcPts val="0"/>
              </a:spcAft>
              <a:defRPr/>
            </a:pPr>
            <a:r>
              <a:rPr lang="en-US" sz="1600" dirty="0">
                <a:latin typeface="Times New Roman" pitchFamily="18" charset="0"/>
                <a:cs typeface="Times New Roman" pitchFamily="18" charset="0"/>
              </a:rPr>
              <a:t>The costumes of the people looks very rich with the famous </a:t>
            </a:r>
            <a:r>
              <a:rPr lang="en-US" sz="1600" dirty="0" err="1">
                <a:latin typeface="Times New Roman" pitchFamily="18" charset="0"/>
                <a:cs typeface="Times New Roman" pitchFamily="18" charset="0"/>
              </a:rPr>
              <a:t>Zardozi</a:t>
            </a:r>
            <a:r>
              <a:rPr lang="en-US" sz="1600" dirty="0">
                <a:latin typeface="Times New Roman" pitchFamily="18" charset="0"/>
                <a:cs typeface="Times New Roman" pitchFamily="18" charset="0"/>
              </a:rPr>
              <a:t> work which is a kind of gorgeous Persian embroidery, decked with stones, gold and silver thread and present with copper wire, with gold sheen, or gold colored thread and embroidery designs.</a:t>
            </a:r>
          </a:p>
        </p:txBody>
      </p:sp>
      <p:pic>
        <p:nvPicPr>
          <p:cNvPr id="7174" name="Picture 4" descr="Ranveer Singh Black Color Hand Embroidered Sherwani Set – Panache Haute  Couture">
            <a:extLst>
              <a:ext uri="{FF2B5EF4-FFF2-40B4-BE49-F238E27FC236}">
                <a16:creationId xmlns:a16="http://schemas.microsoft.com/office/drawing/2014/main" xmlns="" id="{8CF78F0C-39A8-416B-B02B-5F44A09054A8}"/>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l="20937" t="17821"/>
          <a:stretch>
            <a:fillRect/>
          </a:stretch>
        </p:blipFill>
        <p:spPr bwMode="auto">
          <a:xfrm>
            <a:off x="6186325" y="142692"/>
            <a:ext cx="1395413" cy="2568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75" name="Picture 6" descr="Pink embroidered silk sherwani set by Anushree Agarwal &amp; Anju Agarwal | The  Secret Label">
            <a:extLst>
              <a:ext uri="{FF2B5EF4-FFF2-40B4-BE49-F238E27FC236}">
                <a16:creationId xmlns:a16="http://schemas.microsoft.com/office/drawing/2014/main" xmlns="" id="{27D6D02F-8058-40CD-A1A9-C790D1D6248E}"/>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r="32558"/>
          <a:stretch>
            <a:fillRect/>
          </a:stretch>
        </p:blipFill>
        <p:spPr bwMode="auto">
          <a:xfrm>
            <a:off x="7848600" y="2338518"/>
            <a:ext cx="990600" cy="1836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78" name="Picture 10" descr="13 Different Ties To Wear With a Blue Suit - He Spoke Style">
            <a:extLst>
              <a:ext uri="{FF2B5EF4-FFF2-40B4-BE49-F238E27FC236}">
                <a16:creationId xmlns:a16="http://schemas.microsoft.com/office/drawing/2014/main" xmlns="" id="{7CF1F1BF-217B-4105-A3CB-FCF9D9A281C1}"/>
              </a:ext>
            </a:extLst>
          </p:cNvP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374363" y="5196714"/>
            <a:ext cx="1143000" cy="129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3">
            <a:extLst>
              <a:ext uri="{FF2B5EF4-FFF2-40B4-BE49-F238E27FC236}">
                <a16:creationId xmlns:a16="http://schemas.microsoft.com/office/drawing/2014/main" xmlns="" id="{17305282-EDEF-4586-8DBD-7CC15661249B}"/>
              </a:ext>
            </a:extLst>
          </p:cNvPr>
          <p:cNvPicPr>
            <a:picLocks noChangeAspect="1"/>
          </p:cNvPicPr>
          <p:nvPr/>
        </p:nvPicPr>
        <p:blipFill>
          <a:blip r:embed="rId6" cstate="print"/>
          <a:stretch>
            <a:fillRect/>
          </a:stretch>
        </p:blipFill>
        <p:spPr>
          <a:xfrm>
            <a:off x="7617505" y="55108"/>
            <a:ext cx="1395413" cy="2094236"/>
          </a:xfrm>
          <a:prstGeom prst="rect">
            <a:avLst/>
          </a:prstGeom>
        </p:spPr>
      </p:pic>
      <p:pic>
        <p:nvPicPr>
          <p:cNvPr id="6" name="Picture 5">
            <a:extLst>
              <a:ext uri="{FF2B5EF4-FFF2-40B4-BE49-F238E27FC236}">
                <a16:creationId xmlns:a16="http://schemas.microsoft.com/office/drawing/2014/main" xmlns="" id="{FABB1067-4B17-4CE8-B098-B7E6A97083A2}"/>
              </a:ext>
            </a:extLst>
          </p:cNvPr>
          <p:cNvPicPr>
            <a:picLocks noChangeAspect="1"/>
          </p:cNvPicPr>
          <p:nvPr/>
        </p:nvPicPr>
        <p:blipFill>
          <a:blip r:embed="rId7" cstate="print"/>
          <a:stretch>
            <a:fillRect/>
          </a:stretch>
        </p:blipFill>
        <p:spPr>
          <a:xfrm>
            <a:off x="6141578" y="2933902"/>
            <a:ext cx="1249822" cy="1896926"/>
          </a:xfrm>
          <a:prstGeom prst="rect">
            <a:avLst/>
          </a:prstGeom>
        </p:spPr>
      </p:pic>
      <p:pic>
        <p:nvPicPr>
          <p:cNvPr id="8" name="Picture 7">
            <a:extLst>
              <a:ext uri="{FF2B5EF4-FFF2-40B4-BE49-F238E27FC236}">
                <a16:creationId xmlns:a16="http://schemas.microsoft.com/office/drawing/2014/main" xmlns="" id="{166E4C25-44B4-42CA-8843-71D92E96259A}"/>
              </a:ext>
            </a:extLst>
          </p:cNvPr>
          <p:cNvPicPr>
            <a:picLocks noChangeAspect="1"/>
          </p:cNvPicPr>
          <p:nvPr/>
        </p:nvPicPr>
        <p:blipFill>
          <a:blip r:embed="rId8" cstate="print"/>
          <a:stretch>
            <a:fillRect/>
          </a:stretch>
        </p:blipFill>
        <p:spPr>
          <a:xfrm>
            <a:off x="7492987" y="4218367"/>
            <a:ext cx="1294894" cy="2017984"/>
          </a:xfrm>
          <a:prstGeom prst="rect">
            <a:avLst/>
          </a:prstGeom>
        </p:spPr>
      </p:pic>
      <p:pic>
        <p:nvPicPr>
          <p:cNvPr id="10" name="Picture 9">
            <a:extLst>
              <a:ext uri="{FF2B5EF4-FFF2-40B4-BE49-F238E27FC236}">
                <a16:creationId xmlns:a16="http://schemas.microsoft.com/office/drawing/2014/main" xmlns="" id="{3626CA9C-7684-4A45-B598-C2D847B1F47E}"/>
              </a:ext>
            </a:extLst>
          </p:cNvPr>
          <p:cNvPicPr>
            <a:picLocks noChangeAspect="1"/>
          </p:cNvPicPr>
          <p:nvPr/>
        </p:nvPicPr>
        <p:blipFill>
          <a:blip r:embed="rId9" cstate="print"/>
          <a:stretch>
            <a:fillRect/>
          </a:stretch>
        </p:blipFill>
        <p:spPr>
          <a:xfrm>
            <a:off x="7839269" y="5329944"/>
            <a:ext cx="1219199" cy="1162170"/>
          </a:xfrm>
          <a:prstGeom prst="ellipse">
            <a:avLst/>
          </a:prstGeom>
          <a:ln>
            <a:noFill/>
          </a:ln>
          <a:effectLst>
            <a:softEdge rad="112500"/>
          </a:effectLst>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3" descr="5428662720_1c09a7c3ce_o-scaled-e1579020263895-696x392.jpg">
            <a:extLst>
              <a:ext uri="{FF2B5EF4-FFF2-40B4-BE49-F238E27FC236}">
                <a16:creationId xmlns:a16="http://schemas.microsoft.com/office/drawing/2014/main" xmlns="" id="{FB7F875F-5822-4D45-B191-14C47F20E3FF}"/>
              </a:ext>
            </a:extLst>
          </p:cNvPr>
          <p:cNvPicPr>
            <a:picLocks noChangeAspect="1"/>
          </p:cNvPicPr>
          <p:nvPr/>
        </p:nvPicPr>
        <p:blipFill>
          <a:blip r:embed="rId2">
            <a:lum bright="70000" contrast="-70000"/>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Content Placeholder 2">
            <a:extLst>
              <a:ext uri="{FF2B5EF4-FFF2-40B4-BE49-F238E27FC236}">
                <a16:creationId xmlns:a16="http://schemas.microsoft.com/office/drawing/2014/main" xmlns="" id="{66E1E61D-DAB7-48E6-B733-83528F8E204F}"/>
              </a:ext>
            </a:extLst>
          </p:cNvPr>
          <p:cNvSpPr>
            <a:spLocks noGrp="1"/>
          </p:cNvSpPr>
          <p:nvPr>
            <p:ph idx="1"/>
          </p:nvPr>
        </p:nvSpPr>
        <p:spPr>
          <a:xfrm>
            <a:off x="174625" y="533400"/>
            <a:ext cx="5387975" cy="6019800"/>
          </a:xfrm>
        </p:spPr>
        <p:txBody>
          <a:bodyPr rtlCol="0">
            <a:normAutofit fontScale="85000" lnSpcReduction="10000"/>
          </a:bodyPr>
          <a:lstStyle/>
          <a:p>
            <a:pPr algn="just" fontAlgn="auto">
              <a:lnSpc>
                <a:spcPct val="150000"/>
              </a:lnSpc>
              <a:spcAft>
                <a:spcPts val="0"/>
              </a:spcAft>
              <a:defRPr/>
            </a:pPr>
            <a:endParaRPr lang="en-US" sz="2000" dirty="0">
              <a:latin typeface="Times New Roman" pitchFamily="18" charset="0"/>
              <a:cs typeface="Times New Roman" pitchFamily="18" charset="0"/>
            </a:endParaRPr>
          </a:p>
          <a:p>
            <a:pPr algn="just" fontAlgn="auto">
              <a:lnSpc>
                <a:spcPct val="150000"/>
              </a:lnSpc>
              <a:spcAft>
                <a:spcPts val="0"/>
              </a:spcAft>
              <a:defRPr/>
            </a:pPr>
            <a:r>
              <a:rPr lang="en-US" sz="2000" dirty="0">
                <a:latin typeface="Times New Roman" pitchFamily="18" charset="0"/>
                <a:cs typeface="Times New Roman" pitchFamily="18" charset="0"/>
              </a:rPr>
              <a:t>The women living in the urban area of Chandigarh wear both Indian and western outfits. Their costumes mainly include </a:t>
            </a:r>
            <a:r>
              <a:rPr lang="en-US" sz="2000" dirty="0" err="1">
                <a:latin typeface="Times New Roman" pitchFamily="18" charset="0"/>
                <a:cs typeface="Times New Roman" pitchFamily="18" charset="0"/>
              </a:rPr>
              <a:t>salwar</a:t>
            </a:r>
            <a:r>
              <a:rPr lang="en-US" sz="2000" dirty="0">
                <a:latin typeface="Times New Roman" pitchFamily="18" charset="0"/>
                <a:cs typeface="Times New Roman" pitchFamily="18" charset="0"/>
              </a:rPr>
              <a:t>-</a:t>
            </a:r>
            <a:r>
              <a:rPr lang="en-US" sz="2000" dirty="0" err="1">
                <a:latin typeface="Times New Roman" pitchFamily="18" charset="0"/>
                <a:cs typeface="Times New Roman" pitchFamily="18" charset="0"/>
              </a:rPr>
              <a:t>kameez</a:t>
            </a:r>
            <a:r>
              <a:rPr lang="en-US" sz="2000" dirty="0">
                <a:latin typeface="Times New Roman" pitchFamily="18" charset="0"/>
                <a:cs typeface="Times New Roman" pitchFamily="18" charset="0"/>
              </a:rPr>
              <a:t>, sari, </a:t>
            </a:r>
            <a:r>
              <a:rPr lang="en-US" sz="2000" dirty="0" err="1">
                <a:latin typeface="Times New Roman" pitchFamily="18" charset="0"/>
                <a:cs typeface="Times New Roman" pitchFamily="18" charset="0"/>
              </a:rPr>
              <a:t>kurtis</a:t>
            </a:r>
            <a:r>
              <a:rPr lang="en-US" sz="2000" dirty="0">
                <a:latin typeface="Times New Roman" pitchFamily="18" charset="0"/>
                <a:cs typeface="Times New Roman" pitchFamily="18" charset="0"/>
              </a:rPr>
              <a:t>, jeans, shirts, T-shirts and formal/casual trousers. But however </a:t>
            </a:r>
            <a:r>
              <a:rPr lang="en-US" sz="2000" dirty="0" err="1">
                <a:latin typeface="Times New Roman" pitchFamily="18" charset="0"/>
                <a:cs typeface="Times New Roman" pitchFamily="18" charset="0"/>
              </a:rPr>
              <a:t>Salwar</a:t>
            </a:r>
            <a:r>
              <a:rPr lang="en-US" sz="2000" dirty="0">
                <a:latin typeface="Times New Roman" pitchFamily="18" charset="0"/>
                <a:cs typeface="Times New Roman" pitchFamily="18" charset="0"/>
              </a:rPr>
              <a:t> Kameez is all favorite costume of the women of Chandigarh.</a:t>
            </a:r>
          </a:p>
          <a:p>
            <a:pPr algn="just" fontAlgn="auto">
              <a:lnSpc>
                <a:spcPct val="150000"/>
              </a:lnSpc>
              <a:spcAft>
                <a:spcPts val="0"/>
              </a:spcAft>
              <a:defRPr/>
            </a:pPr>
            <a:r>
              <a:rPr lang="en-US" sz="2000" dirty="0">
                <a:latin typeface="Times New Roman" pitchFamily="18" charset="0"/>
                <a:cs typeface="Times New Roman" pitchFamily="18" charset="0"/>
              </a:rPr>
              <a:t>Though the rest of the country also has </a:t>
            </a:r>
            <a:r>
              <a:rPr lang="en-US" sz="2000" dirty="0" err="1">
                <a:latin typeface="Times New Roman" pitchFamily="18" charset="0"/>
                <a:cs typeface="Times New Roman" pitchFamily="18" charset="0"/>
              </a:rPr>
              <a:t>salwar</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kameez</a:t>
            </a:r>
            <a:r>
              <a:rPr lang="en-US" sz="2000" dirty="0">
                <a:latin typeface="Times New Roman" pitchFamily="18" charset="0"/>
                <a:cs typeface="Times New Roman" pitchFamily="18" charset="0"/>
              </a:rPr>
              <a:t> as their costume, the suits of this area differs by their extraordinary work like mirror and </a:t>
            </a:r>
            <a:r>
              <a:rPr lang="en-US" sz="2000" dirty="0" err="1">
                <a:latin typeface="Times New Roman" pitchFamily="18" charset="0"/>
                <a:cs typeface="Times New Roman" pitchFamily="18" charset="0"/>
              </a:rPr>
              <a:t>Kundan</a:t>
            </a:r>
            <a:r>
              <a:rPr lang="en-US" sz="2000" dirty="0">
                <a:latin typeface="Times New Roman" pitchFamily="18" charset="0"/>
                <a:cs typeface="Times New Roman" pitchFamily="18" charset="0"/>
              </a:rPr>
              <a:t> embroidery, Persian embroidery, </a:t>
            </a:r>
            <a:r>
              <a:rPr lang="en-US" sz="2000" dirty="0" err="1">
                <a:latin typeface="Times New Roman" pitchFamily="18" charset="0"/>
                <a:cs typeface="Times New Roman" pitchFamily="18" charset="0"/>
              </a:rPr>
              <a:t>Aari</a:t>
            </a:r>
            <a:r>
              <a:rPr lang="en-US" sz="2000" dirty="0">
                <a:latin typeface="Times New Roman" pitchFamily="18" charset="0"/>
                <a:cs typeface="Times New Roman" pitchFamily="18" charset="0"/>
              </a:rPr>
              <a:t> and </a:t>
            </a:r>
            <a:r>
              <a:rPr lang="en-US" sz="2000" dirty="0" err="1">
                <a:latin typeface="Times New Roman" pitchFamily="18" charset="0"/>
                <a:cs typeface="Times New Roman" pitchFamily="18" charset="0"/>
              </a:rPr>
              <a:t>Resham</a:t>
            </a:r>
            <a:r>
              <a:rPr lang="en-US" sz="2000" dirty="0">
                <a:latin typeface="Times New Roman" pitchFamily="18" charset="0"/>
                <a:cs typeface="Times New Roman" pitchFamily="18" charset="0"/>
              </a:rPr>
              <a:t> work. </a:t>
            </a:r>
          </a:p>
          <a:p>
            <a:pPr algn="just" fontAlgn="auto">
              <a:lnSpc>
                <a:spcPct val="150000"/>
              </a:lnSpc>
              <a:spcAft>
                <a:spcPts val="0"/>
              </a:spcAft>
              <a:defRPr/>
            </a:pPr>
            <a:r>
              <a:rPr lang="en-US" sz="2000" dirty="0">
                <a:latin typeface="Times New Roman" pitchFamily="18" charset="0"/>
                <a:cs typeface="Times New Roman" pitchFamily="18" charset="0"/>
              </a:rPr>
              <a:t>There are different other patterns of </a:t>
            </a:r>
            <a:r>
              <a:rPr lang="en-US" sz="2000" dirty="0" err="1">
                <a:latin typeface="Times New Roman" pitchFamily="18" charset="0"/>
                <a:cs typeface="Times New Roman" pitchFamily="18" charset="0"/>
              </a:rPr>
              <a:t>salwar</a:t>
            </a:r>
            <a:r>
              <a:rPr lang="en-US" sz="2000" dirty="0">
                <a:latin typeface="Times New Roman" pitchFamily="18" charset="0"/>
                <a:cs typeface="Times New Roman" pitchFamily="18" charset="0"/>
              </a:rPr>
              <a:t> suits which includes Cut-work </a:t>
            </a:r>
            <a:r>
              <a:rPr lang="en-US" sz="2000" dirty="0" err="1">
                <a:latin typeface="Times New Roman" pitchFamily="18" charset="0"/>
                <a:cs typeface="Times New Roman" pitchFamily="18" charset="0"/>
              </a:rPr>
              <a:t>salwar</a:t>
            </a:r>
            <a:r>
              <a:rPr lang="en-US" sz="2000" dirty="0">
                <a:latin typeface="Times New Roman" pitchFamily="18" charset="0"/>
                <a:cs typeface="Times New Roman" pitchFamily="18" charset="0"/>
              </a:rPr>
              <a:t>-</a:t>
            </a:r>
            <a:r>
              <a:rPr lang="en-US" sz="2000" dirty="0" err="1">
                <a:latin typeface="Times New Roman" pitchFamily="18" charset="0"/>
                <a:cs typeface="Times New Roman" pitchFamily="18" charset="0"/>
              </a:rPr>
              <a:t>kameez</a:t>
            </a:r>
            <a:r>
              <a:rPr lang="en-US" sz="2000" dirty="0">
                <a:latin typeface="Times New Roman" pitchFamily="18" charset="0"/>
                <a:cs typeface="Times New Roman" pitchFamily="18" charset="0"/>
              </a:rPr>
              <a:t>, golden filigree </a:t>
            </a:r>
            <a:r>
              <a:rPr lang="en-US" sz="2000" dirty="0" err="1">
                <a:latin typeface="Times New Roman" pitchFamily="18" charset="0"/>
                <a:cs typeface="Times New Roman" pitchFamily="18" charset="0"/>
              </a:rPr>
              <a:t>salwars</a:t>
            </a:r>
            <a:r>
              <a:rPr lang="en-US" sz="2000" dirty="0">
                <a:latin typeface="Times New Roman" pitchFamily="18" charset="0"/>
                <a:cs typeface="Times New Roman" pitchFamily="18" charset="0"/>
              </a:rPr>
              <a:t>-suits, vegetable dye </a:t>
            </a:r>
            <a:r>
              <a:rPr lang="en-US" sz="2000" dirty="0" err="1">
                <a:latin typeface="Times New Roman" pitchFamily="18" charset="0"/>
                <a:cs typeface="Times New Roman" pitchFamily="18" charset="0"/>
              </a:rPr>
              <a:t>kurta</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churidar</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Phirozi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salwars</a:t>
            </a:r>
            <a:r>
              <a:rPr lang="en-US" sz="2000" dirty="0">
                <a:latin typeface="Times New Roman" pitchFamily="18" charset="0"/>
                <a:cs typeface="Times New Roman" pitchFamily="18" charset="0"/>
              </a:rPr>
              <a:t>, handloom jacquard </a:t>
            </a:r>
            <a:r>
              <a:rPr lang="en-US" sz="2000" dirty="0" err="1">
                <a:latin typeface="Times New Roman" pitchFamily="18" charset="0"/>
                <a:cs typeface="Times New Roman" pitchFamily="18" charset="0"/>
              </a:rPr>
              <a:t>salwar</a:t>
            </a:r>
            <a:r>
              <a:rPr lang="en-US" sz="2000" dirty="0">
                <a:latin typeface="Times New Roman" pitchFamily="18" charset="0"/>
                <a:cs typeface="Times New Roman" pitchFamily="18" charset="0"/>
              </a:rPr>
              <a:t> suit, </a:t>
            </a:r>
            <a:r>
              <a:rPr lang="en-US" sz="2000" dirty="0" err="1">
                <a:latin typeface="Times New Roman" pitchFamily="18" charset="0"/>
                <a:cs typeface="Times New Roman" pitchFamily="18" charset="0"/>
              </a:rPr>
              <a:t>camric</a:t>
            </a:r>
            <a:r>
              <a:rPr lang="en-US" sz="2000" dirty="0">
                <a:latin typeface="Times New Roman" pitchFamily="18" charset="0"/>
                <a:cs typeface="Times New Roman" pitchFamily="18" charset="0"/>
              </a:rPr>
              <a:t> cotton </a:t>
            </a:r>
            <a:r>
              <a:rPr lang="en-US" sz="2000" dirty="0" err="1">
                <a:latin typeface="Times New Roman" pitchFamily="18" charset="0"/>
                <a:cs typeface="Times New Roman" pitchFamily="18" charset="0"/>
              </a:rPr>
              <a:t>salwar</a:t>
            </a:r>
            <a:r>
              <a:rPr lang="en-US" sz="2000" dirty="0">
                <a:latin typeface="Times New Roman" pitchFamily="18" charset="0"/>
                <a:cs typeface="Times New Roman" pitchFamily="18" charset="0"/>
              </a:rPr>
              <a:t> suit and </a:t>
            </a:r>
            <a:r>
              <a:rPr lang="en-US" sz="2000" dirty="0" err="1">
                <a:latin typeface="Times New Roman" pitchFamily="18" charset="0"/>
                <a:cs typeface="Times New Roman" pitchFamily="18" charset="0"/>
              </a:rPr>
              <a:t>chikan</a:t>
            </a:r>
            <a:r>
              <a:rPr lang="en-US" sz="2000" dirty="0">
                <a:latin typeface="Times New Roman" pitchFamily="18" charset="0"/>
                <a:cs typeface="Times New Roman" pitchFamily="18" charset="0"/>
              </a:rPr>
              <a:t> suit.</a:t>
            </a:r>
          </a:p>
        </p:txBody>
      </p:sp>
      <p:pic>
        <p:nvPicPr>
          <p:cNvPr id="8196" name="Picture 2" descr="Orange salwar suit with phulkari red dupatta">
            <a:extLst>
              <a:ext uri="{FF2B5EF4-FFF2-40B4-BE49-F238E27FC236}">
                <a16:creationId xmlns:a16="http://schemas.microsoft.com/office/drawing/2014/main" xmlns="" id="{B0D2704E-E9D5-40A6-92A3-15C3C86AA0B7}"/>
              </a:ext>
            </a:extLst>
          </p:cNvPr>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562850" y="158685"/>
            <a:ext cx="1371600" cy="153035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197" name="Picture 12" descr="Royal Red Mirror &amp; Zardozi Work Suit with Dupatta">
            <a:extLst>
              <a:ext uri="{FF2B5EF4-FFF2-40B4-BE49-F238E27FC236}">
                <a16:creationId xmlns:a16="http://schemas.microsoft.com/office/drawing/2014/main" xmlns="" id="{9BB1BD16-F33D-4920-8711-C8E5B345CF87}"/>
              </a:ext>
            </a:extLst>
          </p:cNvPr>
          <p:cNvPicPr>
            <a:picLocks noChangeAspect="1" noChangeArrowheads="1"/>
          </p:cNvPicPr>
          <p:nvPr/>
        </p:nvPicPr>
        <p:blipFill>
          <a:blip r:embed="rId4">
            <a:extLst>
              <a:ext uri="{28A0092B-C50C-407E-A947-70E740481C1C}">
                <a14:useLocalDpi xmlns:a14="http://schemas.microsoft.com/office/drawing/2010/main" xmlns="" val="0"/>
              </a:ext>
            </a:extLst>
          </a:blip>
          <a:srcRect t="13889"/>
          <a:stretch>
            <a:fillRect/>
          </a:stretch>
        </p:blipFill>
        <p:spPr bwMode="auto">
          <a:xfrm>
            <a:off x="6589421" y="1869281"/>
            <a:ext cx="1120775" cy="14478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198" name="Picture 14" descr="TFNC SARAE PALE MAUVE JUMPSUIT | TFNC PARTY JUMPSUITS">
            <a:extLst>
              <a:ext uri="{FF2B5EF4-FFF2-40B4-BE49-F238E27FC236}">
                <a16:creationId xmlns:a16="http://schemas.microsoft.com/office/drawing/2014/main" xmlns="" id="{F2100088-8235-4A72-B7EC-62D541785F60}"/>
              </a:ext>
            </a:extLst>
          </p:cNvPr>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981700" y="152400"/>
            <a:ext cx="1371600" cy="175260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00" name="Picture 2" descr="How To Wear A T-Shirt And Jeans And Still Look Stylish | Fashion, Trendy  fashion, Fashion blogger">
            <a:extLst>
              <a:ext uri="{FF2B5EF4-FFF2-40B4-BE49-F238E27FC236}">
                <a16:creationId xmlns:a16="http://schemas.microsoft.com/office/drawing/2014/main" xmlns="" id="{302FFA84-4D2B-4463-90D6-1925F20C1DB5}"/>
              </a:ext>
            </a:extLst>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l="31070" t="24898" r="23520"/>
          <a:stretch>
            <a:fillRect/>
          </a:stretch>
        </p:blipFill>
        <p:spPr bwMode="auto">
          <a:xfrm>
            <a:off x="7817498" y="1981200"/>
            <a:ext cx="1219200" cy="2824163"/>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3">
            <a:extLst>
              <a:ext uri="{FF2B5EF4-FFF2-40B4-BE49-F238E27FC236}">
                <a16:creationId xmlns:a16="http://schemas.microsoft.com/office/drawing/2014/main" xmlns="" id="{00EAED97-DEA0-4818-B3E1-6BDFC4FCED7E}"/>
              </a:ext>
            </a:extLst>
          </p:cNvPr>
          <p:cNvPicPr>
            <a:picLocks noChangeAspect="1"/>
          </p:cNvPicPr>
          <p:nvPr/>
        </p:nvPicPr>
        <p:blipFill>
          <a:blip r:embed="rId7" cstate="print"/>
          <a:stretch>
            <a:fillRect/>
          </a:stretch>
        </p:blipFill>
        <p:spPr>
          <a:xfrm>
            <a:off x="6914746" y="3435350"/>
            <a:ext cx="1190238" cy="1865597"/>
          </a:xfrm>
          <a:prstGeom prst="rect">
            <a:avLst/>
          </a:prstGeom>
          <a:ln>
            <a:noFill/>
          </a:ln>
          <a:effectLst>
            <a:softEdge rad="112500"/>
          </a:effectLst>
        </p:spPr>
      </p:pic>
      <p:pic>
        <p:nvPicPr>
          <p:cNvPr id="6" name="Picture 5">
            <a:extLst>
              <a:ext uri="{FF2B5EF4-FFF2-40B4-BE49-F238E27FC236}">
                <a16:creationId xmlns:a16="http://schemas.microsoft.com/office/drawing/2014/main" xmlns="" id="{B4BFDA70-E7B2-42BE-9FDF-AA670E0ABFB0}"/>
              </a:ext>
            </a:extLst>
          </p:cNvPr>
          <p:cNvPicPr>
            <a:picLocks noChangeAspect="1"/>
          </p:cNvPicPr>
          <p:nvPr/>
        </p:nvPicPr>
        <p:blipFill>
          <a:blip r:embed="rId8" cstate="print"/>
          <a:stretch>
            <a:fillRect/>
          </a:stretch>
        </p:blipFill>
        <p:spPr>
          <a:xfrm>
            <a:off x="5687739" y="3048000"/>
            <a:ext cx="1227007" cy="1560797"/>
          </a:xfrm>
          <a:prstGeom prst="rect">
            <a:avLst/>
          </a:prstGeom>
          <a:ln>
            <a:noFill/>
          </a:ln>
          <a:effectLst>
            <a:softEdge rad="112500"/>
          </a:effectLst>
        </p:spPr>
      </p:pic>
      <p:pic>
        <p:nvPicPr>
          <p:cNvPr id="8" name="Picture 7">
            <a:extLst>
              <a:ext uri="{FF2B5EF4-FFF2-40B4-BE49-F238E27FC236}">
                <a16:creationId xmlns:a16="http://schemas.microsoft.com/office/drawing/2014/main" xmlns="" id="{9D7D5016-65CB-4DB1-9088-B59A6DFF4632}"/>
              </a:ext>
            </a:extLst>
          </p:cNvPr>
          <p:cNvPicPr>
            <a:picLocks noChangeAspect="1"/>
          </p:cNvPicPr>
          <p:nvPr/>
        </p:nvPicPr>
        <p:blipFill>
          <a:blip r:embed="rId9" cstate="print"/>
          <a:stretch>
            <a:fillRect/>
          </a:stretch>
        </p:blipFill>
        <p:spPr>
          <a:xfrm>
            <a:off x="5867400" y="5344332"/>
            <a:ext cx="3101975" cy="1361268"/>
          </a:xfrm>
          <a:prstGeom prst="rect">
            <a:avLst/>
          </a:prstGeom>
          <a:ln>
            <a:noFill/>
          </a:ln>
          <a:effectLst>
            <a:softEdge rad="112500"/>
          </a:effectLst>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5428662720_1c09a7c3ce_o-scaled-e1579020263895-696x392.jpg"/>
          <p:cNvPicPr>
            <a:picLocks noChangeAspect="1"/>
          </p:cNvPicPr>
          <p:nvPr/>
        </p:nvPicPr>
        <p:blipFill>
          <a:blip r:embed="rId2" cstate="print">
            <a:lum bright="70000" contrast="-70000"/>
          </a:blip>
          <a:stretch>
            <a:fillRect/>
          </a:stretch>
        </p:blipFill>
        <p:spPr>
          <a:xfrm>
            <a:off x="0" y="0"/>
            <a:ext cx="9144000" cy="6858000"/>
          </a:xfrm>
          <a:prstGeom prst="rect">
            <a:avLst/>
          </a:prstGeom>
        </p:spPr>
      </p:pic>
      <p:sp>
        <p:nvSpPr>
          <p:cNvPr id="4" name="Title 3"/>
          <p:cNvSpPr>
            <a:spLocks noGrp="1"/>
          </p:cNvSpPr>
          <p:nvPr>
            <p:ph type="ctrTitle"/>
          </p:nvPr>
        </p:nvSpPr>
        <p:spPr/>
        <p:txBody>
          <a:bodyPr/>
          <a:lstStyle/>
          <a:p>
            <a:r>
              <a:rPr lang="en-US" b="1" dirty="0">
                <a:latin typeface="Times New Roman" pitchFamily="18" charset="0"/>
                <a:cs typeface="Times New Roman" pitchFamily="18" charset="0"/>
              </a:rPr>
              <a:t>EMINENT PERSONALITIES OF CHANDIGARH</a:t>
            </a:r>
            <a:endParaRPr lang="en-US"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a:bodyPr>
          <a:lstStyle/>
          <a:p>
            <a:r>
              <a:rPr lang="en-US" sz="2800" b="1" dirty="0">
                <a:latin typeface="Times New Roman" pitchFamily="18" charset="0"/>
                <a:cs typeface="Times New Roman" pitchFamily="18" charset="0"/>
              </a:rPr>
              <a:t>EMINENT PERSONALITIES OF CHANDIGARH</a:t>
            </a:r>
          </a:p>
        </p:txBody>
      </p:sp>
      <p:sp>
        <p:nvSpPr>
          <p:cNvPr id="3" name="Content Placeholder 2"/>
          <p:cNvSpPr>
            <a:spLocks noGrp="1"/>
          </p:cNvSpPr>
          <p:nvPr>
            <p:ph idx="1"/>
          </p:nvPr>
        </p:nvSpPr>
        <p:spPr>
          <a:xfrm>
            <a:off x="457200" y="838200"/>
            <a:ext cx="8229600" cy="5486400"/>
          </a:xfrm>
        </p:spPr>
        <p:txBody>
          <a:bodyPr>
            <a:normAutofit/>
          </a:bodyPr>
          <a:lstStyle/>
          <a:p>
            <a:pPr algn="just">
              <a:lnSpc>
                <a:spcPct val="150000"/>
              </a:lnSpc>
            </a:pPr>
            <a:r>
              <a:rPr lang="en-US" sz="2000" dirty="0">
                <a:latin typeface="Times New Roman" pitchFamily="18" charset="0"/>
                <a:cs typeface="Times New Roman" pitchFamily="18" charset="0"/>
              </a:rPr>
              <a:t>Chandigarh is a city that is known all over the world for its beauty and architecture. There are some famous personalities of Chandigarh who have made the city proud.</a:t>
            </a:r>
          </a:p>
          <a:p>
            <a:pPr algn="just">
              <a:lnSpc>
                <a:spcPct val="160000"/>
              </a:lnSpc>
              <a:buNone/>
            </a:pPr>
            <a:r>
              <a:rPr lang="en-US" sz="2000" dirty="0">
                <a:latin typeface="Times New Roman" pitchFamily="18" charset="0"/>
                <a:cs typeface="Times New Roman" pitchFamily="18" charset="0"/>
              </a:rPr>
              <a:t> </a:t>
            </a:r>
            <a:endParaRPr lang="en-US" sz="2000" b="1" dirty="0">
              <a:latin typeface="Times New Roman" pitchFamily="18" charset="0"/>
              <a:cs typeface="Times New Roman" pitchFamily="18" charset="0"/>
            </a:endParaRPr>
          </a:p>
        </p:txBody>
      </p:sp>
      <p:pic>
        <p:nvPicPr>
          <p:cNvPr id="5" name="Picture 4" descr="kapil.jpg"/>
          <p:cNvPicPr>
            <a:picLocks noChangeAspect="1"/>
          </p:cNvPicPr>
          <p:nvPr/>
        </p:nvPicPr>
        <p:blipFill>
          <a:blip r:embed="rId2"/>
          <a:stretch>
            <a:fillRect/>
          </a:stretch>
        </p:blipFill>
        <p:spPr>
          <a:xfrm>
            <a:off x="5486400" y="2362200"/>
            <a:ext cx="3149600" cy="4356100"/>
          </a:xfrm>
          <a:prstGeom prst="rect">
            <a:avLst/>
          </a:prstGeom>
        </p:spPr>
      </p:pic>
      <p:sp>
        <p:nvSpPr>
          <p:cNvPr id="6" name="TextBox 5"/>
          <p:cNvSpPr txBox="1"/>
          <p:nvPr/>
        </p:nvSpPr>
        <p:spPr>
          <a:xfrm>
            <a:off x="838200" y="2239620"/>
            <a:ext cx="4191000" cy="4662815"/>
          </a:xfrm>
          <a:prstGeom prst="rect">
            <a:avLst/>
          </a:prstGeom>
          <a:noFill/>
        </p:spPr>
        <p:txBody>
          <a:bodyPr wrap="square" rtlCol="0">
            <a:spAutoFit/>
          </a:bodyPr>
          <a:lstStyle/>
          <a:p>
            <a:pPr algn="just">
              <a:lnSpc>
                <a:spcPct val="150000"/>
              </a:lnSpc>
            </a:pPr>
            <a:r>
              <a:rPr lang="en-US" b="1" dirty="0">
                <a:latin typeface="Times New Roman" pitchFamily="18" charset="0"/>
                <a:cs typeface="Times New Roman" pitchFamily="18" charset="0"/>
              </a:rPr>
              <a:t>KAPIL DEV: </a:t>
            </a:r>
            <a:r>
              <a:rPr lang="en-US" dirty="0">
                <a:latin typeface="Times New Roman" pitchFamily="18" charset="0"/>
                <a:cs typeface="Times New Roman" pitchFamily="18" charset="0"/>
              </a:rPr>
              <a:t>India won the ICC World Cup in 1983 for the very first time under the captaincy of </a:t>
            </a:r>
            <a:r>
              <a:rPr lang="en-US" dirty="0" err="1">
                <a:latin typeface="Times New Roman" pitchFamily="18" charset="0"/>
                <a:cs typeface="Times New Roman" pitchFamily="18" charset="0"/>
              </a:rPr>
              <a:t>Kapil</a:t>
            </a:r>
            <a:r>
              <a:rPr lang="en-US" dirty="0">
                <a:latin typeface="Times New Roman" pitchFamily="18" charset="0"/>
                <a:cs typeface="Times New Roman" pitchFamily="18" charset="0"/>
              </a:rPr>
              <a:t> Dev. The fast right arm bowler is born in Chandigarh on 6th January 1959. He has completed his education from DAV Public School, Chandigarh. </a:t>
            </a:r>
            <a:r>
              <a:rPr lang="en-US" dirty="0" err="1">
                <a:latin typeface="Times New Roman" pitchFamily="18" charset="0"/>
                <a:cs typeface="Times New Roman" pitchFamily="18" charset="0"/>
              </a:rPr>
              <a:t>Kapil</a:t>
            </a:r>
            <a:r>
              <a:rPr lang="en-US" dirty="0">
                <a:latin typeface="Times New Roman" pitchFamily="18" charset="0"/>
                <a:cs typeface="Times New Roman" pitchFamily="18" charset="0"/>
              </a:rPr>
              <a:t> Dev was awarded with </a:t>
            </a:r>
            <a:r>
              <a:rPr lang="en-US" dirty="0" err="1">
                <a:latin typeface="Times New Roman" pitchFamily="18" charset="0"/>
                <a:cs typeface="Times New Roman" pitchFamily="18" charset="0"/>
              </a:rPr>
              <a:t>Arjuna</a:t>
            </a:r>
            <a:r>
              <a:rPr lang="en-US" dirty="0">
                <a:latin typeface="Times New Roman" pitchFamily="18" charset="0"/>
                <a:cs typeface="Times New Roman" pitchFamily="18" charset="0"/>
              </a:rPr>
              <a:t> award and </a:t>
            </a:r>
            <a:r>
              <a:rPr lang="en-US" dirty="0" err="1">
                <a:latin typeface="Times New Roman" pitchFamily="18" charset="0"/>
                <a:cs typeface="Times New Roman" pitchFamily="18" charset="0"/>
              </a:rPr>
              <a:t>Padma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Shri</a:t>
            </a:r>
            <a:r>
              <a:rPr lang="en-US" dirty="0">
                <a:latin typeface="Times New Roman" pitchFamily="18" charset="0"/>
                <a:cs typeface="Times New Roman" pitchFamily="18" charset="0"/>
              </a:rPr>
              <a:t> award in the 1980 and 1982 respectively. In 2013, NDTV has listed him under the list of 25 Greatest Global Living Legends in India.</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3786</TotalTime>
  <Words>6228</Words>
  <Application>Microsoft Office PowerPoint</Application>
  <PresentationFormat>On-screen Show (4:3)</PresentationFormat>
  <Paragraphs>458</Paragraphs>
  <Slides>110</Slides>
  <Notes>0</Notes>
  <HiddenSlides>0</HiddenSlides>
  <MMClips>0</MMClips>
  <ScaleCrop>false</ScaleCrop>
  <HeadingPairs>
    <vt:vector size="4" baseType="variant">
      <vt:variant>
        <vt:lpstr>Theme</vt:lpstr>
      </vt:variant>
      <vt:variant>
        <vt:i4>2</vt:i4>
      </vt:variant>
      <vt:variant>
        <vt:lpstr>Slide Titles</vt:lpstr>
      </vt:variant>
      <vt:variant>
        <vt:i4>110</vt:i4>
      </vt:variant>
    </vt:vector>
  </HeadingPairs>
  <TitlesOfParts>
    <vt:vector size="112" baseType="lpstr">
      <vt:lpstr>Office Theme</vt:lpstr>
      <vt:lpstr>1_Office Theme</vt:lpstr>
      <vt:lpstr> GOVT OF INDIA  MINISTRY OF YOUTH AFFAIRS AND SPORTS DEPARTMENT OF YOUTH AFFAIRS   NEHRU YUVA KENDRA SANGHTHAN CHANDIGARH EK BHARAT SHRESHTHA BHARAT (INTER STATE YOUTH EXCHANGE PROGRAMME)    FOR PAIRING STATES : CHANDIGARH AND DADAR &amp; NAGAR HAVELI, SILVASSA  </vt:lpstr>
      <vt:lpstr>HISTORY, PEOPLE AND PLACES OF HISTORICAL IMPORTANCE (tourism ) OF CHANDIGARH</vt:lpstr>
      <vt:lpstr>Slide 3</vt:lpstr>
      <vt:lpstr>Slide 4</vt:lpstr>
      <vt:lpstr>Ek Bharat Shreshtha Bharat</vt:lpstr>
      <vt:lpstr>Ek Bharat Shreshtha Bharat</vt:lpstr>
      <vt:lpstr>Slide 7</vt:lpstr>
      <vt:lpstr>Slide 8</vt:lpstr>
      <vt:lpstr>ABOUT CHANDIGARH</vt:lpstr>
      <vt:lpstr>Slide 10</vt:lpstr>
      <vt:lpstr>Slide 11</vt:lpstr>
      <vt:lpstr>INTERNATIONAL TREASURE: CHANDIGARH’S CAPITOL COMPLEX   UNESCO WORLD HERITAGE LIST </vt:lpstr>
      <vt:lpstr>History of chandigarh</vt:lpstr>
      <vt:lpstr>HISTORY </vt:lpstr>
      <vt:lpstr>NO HIGH RISE BUILDINGS IN NORTHERN SECTORS </vt:lpstr>
      <vt:lpstr>FACT FILE</vt:lpstr>
      <vt:lpstr>Slide 17</vt:lpstr>
      <vt:lpstr>Slide 18</vt:lpstr>
      <vt:lpstr>Slide 19</vt:lpstr>
      <vt:lpstr>Accessibility</vt:lpstr>
      <vt:lpstr>FABULOUS FOUR  </vt:lpstr>
      <vt:lpstr>The 7 V’s</vt:lpstr>
      <vt:lpstr>Slide 23</vt:lpstr>
      <vt:lpstr>ECONOMY OF CHANDIGARH </vt:lpstr>
      <vt:lpstr>Slide 25</vt:lpstr>
      <vt:lpstr>EDUCATIONAL INSTITUTIONS </vt:lpstr>
      <vt:lpstr>Slide 27</vt:lpstr>
      <vt:lpstr>Slide 28</vt:lpstr>
      <vt:lpstr>Slide 29</vt:lpstr>
      <vt:lpstr>Slide 30</vt:lpstr>
      <vt:lpstr>Slide 31</vt:lpstr>
      <vt:lpstr>Slide 32</vt:lpstr>
      <vt:lpstr>Slide 33</vt:lpstr>
      <vt:lpstr>Slide 34</vt:lpstr>
      <vt:lpstr>Slide 35</vt:lpstr>
      <vt:lpstr>Slide 36</vt:lpstr>
      <vt:lpstr>CHANDIGARH TOURISM</vt:lpstr>
      <vt:lpstr>CHANDIGARH TOURISM</vt:lpstr>
      <vt:lpstr>HISTORICAL MONUMENTS/ ARCHITECTURALLY SIGNIFICANT BUILDING / MANSIONS  </vt:lpstr>
      <vt:lpstr>Slide 40</vt:lpstr>
      <vt:lpstr>Slide 41</vt:lpstr>
      <vt:lpstr>PARKS / GARDEN </vt:lpstr>
      <vt:lpstr>Slide 43</vt:lpstr>
      <vt:lpstr>Slide 44</vt:lpstr>
      <vt:lpstr>Slide 45</vt:lpstr>
      <vt:lpstr>Slide 46</vt:lpstr>
      <vt:lpstr>Slide 47</vt:lpstr>
      <vt:lpstr>WILDLIFE SANCTUARY AND NATIONAL PARKS </vt:lpstr>
      <vt:lpstr>Slide 49</vt:lpstr>
      <vt:lpstr>MUSEUMS/ART GALLERIES</vt:lpstr>
      <vt:lpstr>Slide 51</vt:lpstr>
      <vt:lpstr>Slide 52</vt:lpstr>
      <vt:lpstr>Slide 53</vt:lpstr>
      <vt:lpstr>Slide 54</vt:lpstr>
      <vt:lpstr>SPORTS SPOT ( ENTERTAINMENT, GOLF CLUB ETC)</vt:lpstr>
      <vt:lpstr>Slide 56</vt:lpstr>
      <vt:lpstr>Slide 57</vt:lpstr>
      <vt:lpstr>Slide 58</vt:lpstr>
      <vt:lpstr>Slide 59</vt:lpstr>
      <vt:lpstr>TEMPLE, CHURCHES, MOSQUE</vt:lpstr>
      <vt:lpstr>Slide 61</vt:lpstr>
      <vt:lpstr>Slide 62</vt:lpstr>
      <vt:lpstr>Slide 63</vt:lpstr>
      <vt:lpstr>Slide 64</vt:lpstr>
      <vt:lpstr>Slide 65</vt:lpstr>
      <vt:lpstr> SHOPPING / HANDICRAFT / MALLS / BUSINESS CENTERS</vt:lpstr>
      <vt:lpstr>Slide 67</vt:lpstr>
      <vt:lpstr>CUISINE</vt:lpstr>
      <vt:lpstr>FAMOUS CUISINES </vt:lpstr>
      <vt:lpstr>LANGAR- Community Kitchen</vt:lpstr>
      <vt:lpstr>HISTORY BEHIND LANGAR</vt:lpstr>
      <vt:lpstr>LANGAR SEWA</vt:lpstr>
      <vt:lpstr>Slide 73</vt:lpstr>
      <vt:lpstr>PARSHAAD</vt:lpstr>
      <vt:lpstr>CHOLE-BHATURE </vt:lpstr>
      <vt:lpstr>SARSON DA SAAG- MAKKE DI ROTI</vt:lpstr>
      <vt:lpstr>PARANTHA </vt:lpstr>
      <vt:lpstr>KADHI PAKODA</vt:lpstr>
      <vt:lpstr>RAJMA CHAWAL </vt:lpstr>
      <vt:lpstr>AMRITSARI FISH </vt:lpstr>
      <vt:lpstr>DAL MAKHANI</vt:lpstr>
      <vt:lpstr>PANEER TIKKA</vt:lpstr>
      <vt:lpstr>BUTTER CHICKEN</vt:lpstr>
      <vt:lpstr>LASSI</vt:lpstr>
      <vt:lpstr>GAJAR GOBI ACHAAR</vt:lpstr>
      <vt:lpstr>PINNI</vt:lpstr>
      <vt:lpstr>CULTURE AND TRADITIONS OF CHANDIGARH</vt:lpstr>
      <vt:lpstr>ORIGIN AND ETHINICITY</vt:lpstr>
      <vt:lpstr>CULTURE </vt:lpstr>
      <vt:lpstr>Slide 90</vt:lpstr>
      <vt:lpstr>FESTIVALS/DANCE/MUSIC</vt:lpstr>
      <vt:lpstr>Slide 92</vt:lpstr>
      <vt:lpstr>Slide 93</vt:lpstr>
      <vt:lpstr>Slide 94</vt:lpstr>
      <vt:lpstr>Slide 95</vt:lpstr>
      <vt:lpstr>COSTUMES </vt:lpstr>
      <vt:lpstr>Slide 97</vt:lpstr>
      <vt:lpstr>EMINENT PERSONALITIES OF CHANDIGARH</vt:lpstr>
      <vt:lpstr>EMINENT PERSONALITIES OF CHANDIGARH</vt:lpstr>
      <vt:lpstr>Slide 100</vt:lpstr>
      <vt:lpstr>Slide 101</vt:lpstr>
      <vt:lpstr>Slide 102</vt:lpstr>
      <vt:lpstr>Slide 103</vt:lpstr>
      <vt:lpstr>Slide 104</vt:lpstr>
      <vt:lpstr>Slide 105</vt:lpstr>
      <vt:lpstr>Slide 106</vt:lpstr>
      <vt:lpstr>Some more….</vt:lpstr>
      <vt:lpstr>Some more….</vt:lpstr>
      <vt:lpstr>Endless list…</vt:lpstr>
      <vt:lpstr>REFERENCES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SALONI JOSHI</dc:creator>
  <cp:lastModifiedBy>Admin</cp:lastModifiedBy>
  <cp:revision>121</cp:revision>
  <dcterms:created xsi:type="dcterms:W3CDTF">2020-10-13T03:55:58Z</dcterms:created>
  <dcterms:modified xsi:type="dcterms:W3CDTF">2020-10-23T04:32:05Z</dcterms:modified>
</cp:coreProperties>
</file>