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4" r:id="rId2"/>
    <p:sldId id="265" r:id="rId3"/>
    <p:sldId id="272" r:id="rId4"/>
    <p:sldId id="273" r:id="rId5"/>
    <p:sldId id="274" r:id="rId6"/>
    <p:sldId id="276" r:id="rId7"/>
    <p:sldId id="275" r:id="rId8"/>
    <p:sldId id="359" r:id="rId9"/>
    <p:sldId id="360" r:id="rId10"/>
    <p:sldId id="333" r:id="rId11"/>
    <p:sldId id="330" r:id="rId12"/>
    <p:sldId id="277" r:id="rId13"/>
    <p:sldId id="334" r:id="rId14"/>
    <p:sldId id="335" r:id="rId15"/>
    <p:sldId id="336" r:id="rId16"/>
    <p:sldId id="337" r:id="rId17"/>
    <p:sldId id="279" r:id="rId18"/>
    <p:sldId id="278" r:id="rId19"/>
    <p:sldId id="280" r:id="rId20"/>
    <p:sldId id="283" r:id="rId21"/>
    <p:sldId id="284" r:id="rId22"/>
    <p:sldId id="286" r:id="rId23"/>
    <p:sldId id="338" r:id="rId24"/>
    <p:sldId id="339" r:id="rId25"/>
    <p:sldId id="340" r:id="rId26"/>
    <p:sldId id="320" r:id="rId27"/>
    <p:sldId id="287" r:id="rId28"/>
    <p:sldId id="321" r:id="rId29"/>
    <p:sldId id="322" r:id="rId30"/>
    <p:sldId id="323" r:id="rId31"/>
    <p:sldId id="324" r:id="rId32"/>
    <p:sldId id="325" r:id="rId33"/>
    <p:sldId id="326" r:id="rId34"/>
    <p:sldId id="327" r:id="rId35"/>
    <p:sldId id="329" r:id="rId36"/>
    <p:sldId id="341" r:id="rId37"/>
    <p:sldId id="342" r:id="rId38"/>
    <p:sldId id="343" r:id="rId39"/>
    <p:sldId id="344" r:id="rId40"/>
    <p:sldId id="345" r:id="rId41"/>
    <p:sldId id="346" r:id="rId42"/>
    <p:sldId id="347" r:id="rId43"/>
    <p:sldId id="348" r:id="rId44"/>
    <p:sldId id="349" r:id="rId45"/>
    <p:sldId id="350" r:id="rId46"/>
    <p:sldId id="351" r:id="rId47"/>
    <p:sldId id="352" r:id="rId48"/>
    <p:sldId id="353" r:id="rId49"/>
    <p:sldId id="354" r:id="rId50"/>
    <p:sldId id="355" r:id="rId51"/>
    <p:sldId id="356" r:id="rId52"/>
    <p:sldId id="357" r:id="rId53"/>
    <p:sldId id="358"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249" autoAdjust="0"/>
  </p:normalViewPr>
  <p:slideViewPr>
    <p:cSldViewPr snapToGrid="0">
      <p:cViewPr varScale="1">
        <p:scale>
          <a:sx n="67" d="100"/>
          <a:sy n="67" d="100"/>
        </p:scale>
        <p:origin x="64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6F1E41-E822-47A2-837A-AEE0F2F1BF1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F658EDAF-984E-4F32-B25E-B6296E5FA9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15ED1BB4-362C-4FED-97CB-1F2E707C7D68}"/>
              </a:ext>
            </a:extLst>
          </p:cNvPr>
          <p:cNvSpPr>
            <a:spLocks noGrp="1"/>
          </p:cNvSpPr>
          <p:nvPr>
            <p:ph type="dt" sz="half" idx="10"/>
          </p:nvPr>
        </p:nvSpPr>
        <p:spPr/>
        <p:txBody>
          <a:bodyPr/>
          <a:lstStyle/>
          <a:p>
            <a:fld id="{2604A974-0D9E-4406-8110-1F8DAEF721A5}" type="datetimeFigureOut">
              <a:rPr lang="en-IN" smtClean="0"/>
              <a:t>21-10-2020</a:t>
            </a:fld>
            <a:endParaRPr lang="en-IN"/>
          </a:p>
        </p:txBody>
      </p:sp>
      <p:sp>
        <p:nvSpPr>
          <p:cNvPr id="5" name="Footer Placeholder 4">
            <a:extLst>
              <a:ext uri="{FF2B5EF4-FFF2-40B4-BE49-F238E27FC236}">
                <a16:creationId xmlns:a16="http://schemas.microsoft.com/office/drawing/2014/main" id="{6F40DEB0-B325-40A7-812F-F30165F1F51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B321230-7424-4779-86AA-F59AC0A9276E}"/>
              </a:ext>
            </a:extLst>
          </p:cNvPr>
          <p:cNvSpPr>
            <a:spLocks noGrp="1"/>
          </p:cNvSpPr>
          <p:nvPr>
            <p:ph type="sldNum" sz="quarter" idx="12"/>
          </p:nvPr>
        </p:nvSpPr>
        <p:spPr/>
        <p:txBody>
          <a:bodyPr/>
          <a:lstStyle/>
          <a:p>
            <a:fld id="{184051C8-E856-4E2F-A506-C67553948A8B}" type="slidenum">
              <a:rPr lang="en-IN" smtClean="0"/>
              <a:t>‹#›</a:t>
            </a:fld>
            <a:endParaRPr lang="en-IN"/>
          </a:p>
        </p:txBody>
      </p:sp>
    </p:spTree>
    <p:extLst>
      <p:ext uri="{BB962C8B-B14F-4D97-AF65-F5344CB8AC3E}">
        <p14:creationId xmlns:p14="http://schemas.microsoft.com/office/powerpoint/2010/main" val="20216128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9AB70-377C-4A99-B9BD-D17EC5BF42C9}"/>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266CB92A-80B6-4A0D-9F22-530895EAD90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6F489CC-1901-468C-A3A8-6F44920C643D}"/>
              </a:ext>
            </a:extLst>
          </p:cNvPr>
          <p:cNvSpPr>
            <a:spLocks noGrp="1"/>
          </p:cNvSpPr>
          <p:nvPr>
            <p:ph type="dt" sz="half" idx="10"/>
          </p:nvPr>
        </p:nvSpPr>
        <p:spPr/>
        <p:txBody>
          <a:bodyPr/>
          <a:lstStyle/>
          <a:p>
            <a:fld id="{2604A974-0D9E-4406-8110-1F8DAEF721A5}" type="datetimeFigureOut">
              <a:rPr lang="en-IN" smtClean="0"/>
              <a:t>21-10-2020</a:t>
            </a:fld>
            <a:endParaRPr lang="en-IN"/>
          </a:p>
        </p:txBody>
      </p:sp>
      <p:sp>
        <p:nvSpPr>
          <p:cNvPr id="5" name="Footer Placeholder 4">
            <a:extLst>
              <a:ext uri="{FF2B5EF4-FFF2-40B4-BE49-F238E27FC236}">
                <a16:creationId xmlns:a16="http://schemas.microsoft.com/office/drawing/2014/main" id="{420977E6-F523-4CF7-97F8-F1DD5EB0AC4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C123CFC-2A32-429F-87DD-179E02DE8F53}"/>
              </a:ext>
            </a:extLst>
          </p:cNvPr>
          <p:cNvSpPr>
            <a:spLocks noGrp="1"/>
          </p:cNvSpPr>
          <p:nvPr>
            <p:ph type="sldNum" sz="quarter" idx="12"/>
          </p:nvPr>
        </p:nvSpPr>
        <p:spPr/>
        <p:txBody>
          <a:bodyPr/>
          <a:lstStyle/>
          <a:p>
            <a:fld id="{184051C8-E856-4E2F-A506-C67553948A8B}" type="slidenum">
              <a:rPr lang="en-IN" smtClean="0"/>
              <a:t>‹#›</a:t>
            </a:fld>
            <a:endParaRPr lang="en-IN"/>
          </a:p>
        </p:txBody>
      </p:sp>
    </p:spTree>
    <p:extLst>
      <p:ext uri="{BB962C8B-B14F-4D97-AF65-F5344CB8AC3E}">
        <p14:creationId xmlns:p14="http://schemas.microsoft.com/office/powerpoint/2010/main" val="1955635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28E4233-8394-43AC-A172-FCD47615A4E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8539A96A-7D84-4D7D-A86B-DFA54D9627D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FDB2E895-A6F7-43AF-98C1-AAFE74920452}"/>
              </a:ext>
            </a:extLst>
          </p:cNvPr>
          <p:cNvSpPr>
            <a:spLocks noGrp="1"/>
          </p:cNvSpPr>
          <p:nvPr>
            <p:ph type="dt" sz="half" idx="10"/>
          </p:nvPr>
        </p:nvSpPr>
        <p:spPr/>
        <p:txBody>
          <a:bodyPr/>
          <a:lstStyle/>
          <a:p>
            <a:fld id="{2604A974-0D9E-4406-8110-1F8DAEF721A5}" type="datetimeFigureOut">
              <a:rPr lang="en-IN" smtClean="0"/>
              <a:t>21-10-2020</a:t>
            </a:fld>
            <a:endParaRPr lang="en-IN"/>
          </a:p>
        </p:txBody>
      </p:sp>
      <p:sp>
        <p:nvSpPr>
          <p:cNvPr id="5" name="Footer Placeholder 4">
            <a:extLst>
              <a:ext uri="{FF2B5EF4-FFF2-40B4-BE49-F238E27FC236}">
                <a16:creationId xmlns:a16="http://schemas.microsoft.com/office/drawing/2014/main" id="{D4435009-C392-4A1C-B198-79453C4E303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FACB6C7-56F1-4496-8F48-562AFC9E65D2}"/>
              </a:ext>
            </a:extLst>
          </p:cNvPr>
          <p:cNvSpPr>
            <a:spLocks noGrp="1"/>
          </p:cNvSpPr>
          <p:nvPr>
            <p:ph type="sldNum" sz="quarter" idx="12"/>
          </p:nvPr>
        </p:nvSpPr>
        <p:spPr/>
        <p:txBody>
          <a:bodyPr/>
          <a:lstStyle/>
          <a:p>
            <a:fld id="{184051C8-E856-4E2F-A506-C67553948A8B}" type="slidenum">
              <a:rPr lang="en-IN" smtClean="0"/>
              <a:t>‹#›</a:t>
            </a:fld>
            <a:endParaRPr lang="en-IN"/>
          </a:p>
        </p:txBody>
      </p:sp>
    </p:spTree>
    <p:extLst>
      <p:ext uri="{BB962C8B-B14F-4D97-AF65-F5344CB8AC3E}">
        <p14:creationId xmlns:p14="http://schemas.microsoft.com/office/powerpoint/2010/main" val="4169526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7CB8B1-E896-435D-B1D8-4007341C5997}"/>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3E8AF5DF-76FE-48D6-BA9D-F8DBC00871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E38282AD-35ED-4829-A5D7-2690ED5D1DB3}"/>
              </a:ext>
            </a:extLst>
          </p:cNvPr>
          <p:cNvSpPr>
            <a:spLocks noGrp="1"/>
          </p:cNvSpPr>
          <p:nvPr>
            <p:ph type="dt" sz="half" idx="10"/>
          </p:nvPr>
        </p:nvSpPr>
        <p:spPr/>
        <p:txBody>
          <a:bodyPr/>
          <a:lstStyle/>
          <a:p>
            <a:fld id="{2604A974-0D9E-4406-8110-1F8DAEF721A5}" type="datetimeFigureOut">
              <a:rPr lang="en-IN" smtClean="0"/>
              <a:t>21-10-2020</a:t>
            </a:fld>
            <a:endParaRPr lang="en-IN"/>
          </a:p>
        </p:txBody>
      </p:sp>
      <p:sp>
        <p:nvSpPr>
          <p:cNvPr id="5" name="Footer Placeholder 4">
            <a:extLst>
              <a:ext uri="{FF2B5EF4-FFF2-40B4-BE49-F238E27FC236}">
                <a16:creationId xmlns:a16="http://schemas.microsoft.com/office/drawing/2014/main" id="{B5CF9B6F-F979-4195-BE20-3FE5DD8DF08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CFF7BE3-7B66-4320-9F38-315590AFD2BA}"/>
              </a:ext>
            </a:extLst>
          </p:cNvPr>
          <p:cNvSpPr>
            <a:spLocks noGrp="1"/>
          </p:cNvSpPr>
          <p:nvPr>
            <p:ph type="sldNum" sz="quarter" idx="12"/>
          </p:nvPr>
        </p:nvSpPr>
        <p:spPr/>
        <p:txBody>
          <a:bodyPr/>
          <a:lstStyle/>
          <a:p>
            <a:fld id="{184051C8-E856-4E2F-A506-C67553948A8B}" type="slidenum">
              <a:rPr lang="en-IN" smtClean="0"/>
              <a:t>‹#›</a:t>
            </a:fld>
            <a:endParaRPr lang="en-IN"/>
          </a:p>
        </p:txBody>
      </p:sp>
    </p:spTree>
    <p:extLst>
      <p:ext uri="{BB962C8B-B14F-4D97-AF65-F5344CB8AC3E}">
        <p14:creationId xmlns:p14="http://schemas.microsoft.com/office/powerpoint/2010/main" val="3612278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7CA31-FD2F-40B7-9493-665876F166B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58ED83E0-6CB0-4919-BBCD-383A485848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62C6C3-0A31-4ED8-B97F-99412EE68B29}"/>
              </a:ext>
            </a:extLst>
          </p:cNvPr>
          <p:cNvSpPr>
            <a:spLocks noGrp="1"/>
          </p:cNvSpPr>
          <p:nvPr>
            <p:ph type="dt" sz="half" idx="10"/>
          </p:nvPr>
        </p:nvSpPr>
        <p:spPr/>
        <p:txBody>
          <a:bodyPr/>
          <a:lstStyle/>
          <a:p>
            <a:fld id="{2604A974-0D9E-4406-8110-1F8DAEF721A5}" type="datetimeFigureOut">
              <a:rPr lang="en-IN" smtClean="0"/>
              <a:t>21-10-2020</a:t>
            </a:fld>
            <a:endParaRPr lang="en-IN"/>
          </a:p>
        </p:txBody>
      </p:sp>
      <p:sp>
        <p:nvSpPr>
          <p:cNvPr id="5" name="Footer Placeholder 4">
            <a:extLst>
              <a:ext uri="{FF2B5EF4-FFF2-40B4-BE49-F238E27FC236}">
                <a16:creationId xmlns:a16="http://schemas.microsoft.com/office/drawing/2014/main" id="{F88C93CE-52D6-4603-970B-C1736279D92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E405217C-282B-492C-9BDF-1664A710FF72}"/>
              </a:ext>
            </a:extLst>
          </p:cNvPr>
          <p:cNvSpPr>
            <a:spLocks noGrp="1"/>
          </p:cNvSpPr>
          <p:nvPr>
            <p:ph type="sldNum" sz="quarter" idx="12"/>
          </p:nvPr>
        </p:nvSpPr>
        <p:spPr/>
        <p:txBody>
          <a:bodyPr/>
          <a:lstStyle/>
          <a:p>
            <a:fld id="{184051C8-E856-4E2F-A506-C67553948A8B}" type="slidenum">
              <a:rPr lang="en-IN" smtClean="0"/>
              <a:t>‹#›</a:t>
            </a:fld>
            <a:endParaRPr lang="en-IN"/>
          </a:p>
        </p:txBody>
      </p:sp>
    </p:spTree>
    <p:extLst>
      <p:ext uri="{BB962C8B-B14F-4D97-AF65-F5344CB8AC3E}">
        <p14:creationId xmlns:p14="http://schemas.microsoft.com/office/powerpoint/2010/main" val="1914417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853C5-7D98-4E97-A074-A93E8281BD12}"/>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EC7D1E21-45BA-4EBE-9D79-FC43B5E7AE8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B51F226E-B078-4ECA-955F-8E5BE6C55DB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BBB18ECA-AC35-4BDD-AABC-25D96FA2177A}"/>
              </a:ext>
            </a:extLst>
          </p:cNvPr>
          <p:cNvSpPr>
            <a:spLocks noGrp="1"/>
          </p:cNvSpPr>
          <p:nvPr>
            <p:ph type="dt" sz="half" idx="10"/>
          </p:nvPr>
        </p:nvSpPr>
        <p:spPr/>
        <p:txBody>
          <a:bodyPr/>
          <a:lstStyle/>
          <a:p>
            <a:fld id="{2604A974-0D9E-4406-8110-1F8DAEF721A5}" type="datetimeFigureOut">
              <a:rPr lang="en-IN" smtClean="0"/>
              <a:t>21-10-2020</a:t>
            </a:fld>
            <a:endParaRPr lang="en-IN"/>
          </a:p>
        </p:txBody>
      </p:sp>
      <p:sp>
        <p:nvSpPr>
          <p:cNvPr id="6" name="Footer Placeholder 5">
            <a:extLst>
              <a:ext uri="{FF2B5EF4-FFF2-40B4-BE49-F238E27FC236}">
                <a16:creationId xmlns:a16="http://schemas.microsoft.com/office/drawing/2014/main" id="{4A6A776A-55C3-4118-A773-9970E749CEC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2EFF3EB2-F298-4F35-B557-7C1D71781926}"/>
              </a:ext>
            </a:extLst>
          </p:cNvPr>
          <p:cNvSpPr>
            <a:spLocks noGrp="1"/>
          </p:cNvSpPr>
          <p:nvPr>
            <p:ph type="sldNum" sz="quarter" idx="12"/>
          </p:nvPr>
        </p:nvSpPr>
        <p:spPr/>
        <p:txBody>
          <a:bodyPr/>
          <a:lstStyle/>
          <a:p>
            <a:fld id="{184051C8-E856-4E2F-A506-C67553948A8B}" type="slidenum">
              <a:rPr lang="en-IN" smtClean="0"/>
              <a:t>‹#›</a:t>
            </a:fld>
            <a:endParaRPr lang="en-IN"/>
          </a:p>
        </p:txBody>
      </p:sp>
    </p:spTree>
    <p:extLst>
      <p:ext uri="{BB962C8B-B14F-4D97-AF65-F5344CB8AC3E}">
        <p14:creationId xmlns:p14="http://schemas.microsoft.com/office/powerpoint/2010/main" val="2205007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337CE-AA4A-494A-A8F0-3A4FD2DC7F6A}"/>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E44E8761-8E86-4B35-B19E-701FDCEE0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1FA785-A571-4148-B0E7-0602B305F7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EB89AA03-5E42-41E1-A531-1EE262E5A8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45FF0DB-0AD4-4619-8791-1EDED4B609C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0E088586-1E8E-41F0-9861-FFA13E39DE87}"/>
              </a:ext>
            </a:extLst>
          </p:cNvPr>
          <p:cNvSpPr>
            <a:spLocks noGrp="1"/>
          </p:cNvSpPr>
          <p:nvPr>
            <p:ph type="dt" sz="half" idx="10"/>
          </p:nvPr>
        </p:nvSpPr>
        <p:spPr/>
        <p:txBody>
          <a:bodyPr/>
          <a:lstStyle/>
          <a:p>
            <a:fld id="{2604A974-0D9E-4406-8110-1F8DAEF721A5}" type="datetimeFigureOut">
              <a:rPr lang="en-IN" smtClean="0"/>
              <a:t>21-10-2020</a:t>
            </a:fld>
            <a:endParaRPr lang="en-IN"/>
          </a:p>
        </p:txBody>
      </p:sp>
      <p:sp>
        <p:nvSpPr>
          <p:cNvPr id="8" name="Footer Placeholder 7">
            <a:extLst>
              <a:ext uri="{FF2B5EF4-FFF2-40B4-BE49-F238E27FC236}">
                <a16:creationId xmlns:a16="http://schemas.microsoft.com/office/drawing/2014/main" id="{B363E6D3-2FF0-4F84-99D5-B201E735882B}"/>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8215D830-32EB-4537-A5D6-30DAA9AA6C09}"/>
              </a:ext>
            </a:extLst>
          </p:cNvPr>
          <p:cNvSpPr>
            <a:spLocks noGrp="1"/>
          </p:cNvSpPr>
          <p:nvPr>
            <p:ph type="sldNum" sz="quarter" idx="12"/>
          </p:nvPr>
        </p:nvSpPr>
        <p:spPr/>
        <p:txBody>
          <a:bodyPr/>
          <a:lstStyle/>
          <a:p>
            <a:fld id="{184051C8-E856-4E2F-A506-C67553948A8B}" type="slidenum">
              <a:rPr lang="en-IN" smtClean="0"/>
              <a:t>‹#›</a:t>
            </a:fld>
            <a:endParaRPr lang="en-IN"/>
          </a:p>
        </p:txBody>
      </p:sp>
    </p:spTree>
    <p:extLst>
      <p:ext uri="{BB962C8B-B14F-4D97-AF65-F5344CB8AC3E}">
        <p14:creationId xmlns:p14="http://schemas.microsoft.com/office/powerpoint/2010/main" val="1912283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0FDE8-43B1-4DBC-A55D-EFABDC4FB853}"/>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0E02D9EF-C1A0-4C78-840B-FD95F7AA0C52}"/>
              </a:ext>
            </a:extLst>
          </p:cNvPr>
          <p:cNvSpPr>
            <a:spLocks noGrp="1"/>
          </p:cNvSpPr>
          <p:nvPr>
            <p:ph type="dt" sz="half" idx="10"/>
          </p:nvPr>
        </p:nvSpPr>
        <p:spPr/>
        <p:txBody>
          <a:bodyPr/>
          <a:lstStyle/>
          <a:p>
            <a:fld id="{2604A974-0D9E-4406-8110-1F8DAEF721A5}" type="datetimeFigureOut">
              <a:rPr lang="en-IN" smtClean="0"/>
              <a:t>21-10-2020</a:t>
            </a:fld>
            <a:endParaRPr lang="en-IN"/>
          </a:p>
        </p:txBody>
      </p:sp>
      <p:sp>
        <p:nvSpPr>
          <p:cNvPr id="4" name="Footer Placeholder 3">
            <a:extLst>
              <a:ext uri="{FF2B5EF4-FFF2-40B4-BE49-F238E27FC236}">
                <a16:creationId xmlns:a16="http://schemas.microsoft.com/office/drawing/2014/main" id="{87A9376C-8A1E-4665-8C70-BAB79BD339CE}"/>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DFEDFD8B-22C5-4EC5-A64E-511E78F08163}"/>
              </a:ext>
            </a:extLst>
          </p:cNvPr>
          <p:cNvSpPr>
            <a:spLocks noGrp="1"/>
          </p:cNvSpPr>
          <p:nvPr>
            <p:ph type="sldNum" sz="quarter" idx="12"/>
          </p:nvPr>
        </p:nvSpPr>
        <p:spPr/>
        <p:txBody>
          <a:bodyPr/>
          <a:lstStyle/>
          <a:p>
            <a:fld id="{184051C8-E856-4E2F-A506-C67553948A8B}" type="slidenum">
              <a:rPr lang="en-IN" smtClean="0"/>
              <a:t>‹#›</a:t>
            </a:fld>
            <a:endParaRPr lang="en-IN"/>
          </a:p>
        </p:txBody>
      </p:sp>
    </p:spTree>
    <p:extLst>
      <p:ext uri="{BB962C8B-B14F-4D97-AF65-F5344CB8AC3E}">
        <p14:creationId xmlns:p14="http://schemas.microsoft.com/office/powerpoint/2010/main" val="36130527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96E207-BE8A-424F-BB43-5A86D953D4FE}"/>
              </a:ext>
            </a:extLst>
          </p:cNvPr>
          <p:cNvSpPr>
            <a:spLocks noGrp="1"/>
          </p:cNvSpPr>
          <p:nvPr>
            <p:ph type="dt" sz="half" idx="10"/>
          </p:nvPr>
        </p:nvSpPr>
        <p:spPr/>
        <p:txBody>
          <a:bodyPr/>
          <a:lstStyle/>
          <a:p>
            <a:fld id="{2604A974-0D9E-4406-8110-1F8DAEF721A5}" type="datetimeFigureOut">
              <a:rPr lang="en-IN" smtClean="0"/>
              <a:t>21-10-2020</a:t>
            </a:fld>
            <a:endParaRPr lang="en-IN"/>
          </a:p>
        </p:txBody>
      </p:sp>
      <p:sp>
        <p:nvSpPr>
          <p:cNvPr id="3" name="Footer Placeholder 2">
            <a:extLst>
              <a:ext uri="{FF2B5EF4-FFF2-40B4-BE49-F238E27FC236}">
                <a16:creationId xmlns:a16="http://schemas.microsoft.com/office/drawing/2014/main" id="{DB056C5E-CF90-433F-907C-D23529041F27}"/>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18F53F82-EED3-4C3F-B122-B61D9A705768}"/>
              </a:ext>
            </a:extLst>
          </p:cNvPr>
          <p:cNvSpPr>
            <a:spLocks noGrp="1"/>
          </p:cNvSpPr>
          <p:nvPr>
            <p:ph type="sldNum" sz="quarter" idx="12"/>
          </p:nvPr>
        </p:nvSpPr>
        <p:spPr/>
        <p:txBody>
          <a:bodyPr/>
          <a:lstStyle/>
          <a:p>
            <a:fld id="{184051C8-E856-4E2F-A506-C67553948A8B}" type="slidenum">
              <a:rPr lang="en-IN" smtClean="0"/>
              <a:t>‹#›</a:t>
            </a:fld>
            <a:endParaRPr lang="en-IN"/>
          </a:p>
        </p:txBody>
      </p:sp>
    </p:spTree>
    <p:extLst>
      <p:ext uri="{BB962C8B-B14F-4D97-AF65-F5344CB8AC3E}">
        <p14:creationId xmlns:p14="http://schemas.microsoft.com/office/powerpoint/2010/main" val="11967921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F53542-91FD-4C4B-8F25-9BC30E1E9C4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C112DADF-8BEE-48AB-884F-723BF0E70EA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94029F0A-B090-4333-945C-92789E6395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237D78F-DA81-4616-964E-A5CAB73A496E}"/>
              </a:ext>
            </a:extLst>
          </p:cNvPr>
          <p:cNvSpPr>
            <a:spLocks noGrp="1"/>
          </p:cNvSpPr>
          <p:nvPr>
            <p:ph type="dt" sz="half" idx="10"/>
          </p:nvPr>
        </p:nvSpPr>
        <p:spPr/>
        <p:txBody>
          <a:bodyPr/>
          <a:lstStyle/>
          <a:p>
            <a:fld id="{2604A974-0D9E-4406-8110-1F8DAEF721A5}" type="datetimeFigureOut">
              <a:rPr lang="en-IN" smtClean="0"/>
              <a:t>21-10-2020</a:t>
            </a:fld>
            <a:endParaRPr lang="en-IN"/>
          </a:p>
        </p:txBody>
      </p:sp>
      <p:sp>
        <p:nvSpPr>
          <p:cNvPr id="6" name="Footer Placeholder 5">
            <a:extLst>
              <a:ext uri="{FF2B5EF4-FFF2-40B4-BE49-F238E27FC236}">
                <a16:creationId xmlns:a16="http://schemas.microsoft.com/office/drawing/2014/main" id="{A8BF5F73-22F9-4621-8DB0-97D2AD184EA9}"/>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4FB66FFE-2B1C-4F0F-8FBB-05E3693629E8}"/>
              </a:ext>
            </a:extLst>
          </p:cNvPr>
          <p:cNvSpPr>
            <a:spLocks noGrp="1"/>
          </p:cNvSpPr>
          <p:nvPr>
            <p:ph type="sldNum" sz="quarter" idx="12"/>
          </p:nvPr>
        </p:nvSpPr>
        <p:spPr/>
        <p:txBody>
          <a:bodyPr/>
          <a:lstStyle/>
          <a:p>
            <a:fld id="{184051C8-E856-4E2F-A506-C67553948A8B}" type="slidenum">
              <a:rPr lang="en-IN" smtClean="0"/>
              <a:t>‹#›</a:t>
            </a:fld>
            <a:endParaRPr lang="en-IN"/>
          </a:p>
        </p:txBody>
      </p:sp>
    </p:spTree>
    <p:extLst>
      <p:ext uri="{BB962C8B-B14F-4D97-AF65-F5344CB8AC3E}">
        <p14:creationId xmlns:p14="http://schemas.microsoft.com/office/powerpoint/2010/main" val="1987897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90B50-70CC-4D18-A4C4-90A03E1426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8E4396DB-3A22-4ABD-9D05-9321A584A39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7F55D962-89EA-4F00-A0FE-140E937CE0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493CB08-A2BD-4D2D-AB2D-E4CDA05FABAE}"/>
              </a:ext>
            </a:extLst>
          </p:cNvPr>
          <p:cNvSpPr>
            <a:spLocks noGrp="1"/>
          </p:cNvSpPr>
          <p:nvPr>
            <p:ph type="dt" sz="half" idx="10"/>
          </p:nvPr>
        </p:nvSpPr>
        <p:spPr/>
        <p:txBody>
          <a:bodyPr/>
          <a:lstStyle/>
          <a:p>
            <a:fld id="{2604A974-0D9E-4406-8110-1F8DAEF721A5}" type="datetimeFigureOut">
              <a:rPr lang="en-IN" smtClean="0"/>
              <a:t>21-10-2020</a:t>
            </a:fld>
            <a:endParaRPr lang="en-IN"/>
          </a:p>
        </p:txBody>
      </p:sp>
      <p:sp>
        <p:nvSpPr>
          <p:cNvPr id="6" name="Footer Placeholder 5">
            <a:extLst>
              <a:ext uri="{FF2B5EF4-FFF2-40B4-BE49-F238E27FC236}">
                <a16:creationId xmlns:a16="http://schemas.microsoft.com/office/drawing/2014/main" id="{C664AA80-9F59-4A24-B17C-E7BB7562E7E2}"/>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F9DB0D9-2466-41A6-BF1A-C964C5A52344}"/>
              </a:ext>
            </a:extLst>
          </p:cNvPr>
          <p:cNvSpPr>
            <a:spLocks noGrp="1"/>
          </p:cNvSpPr>
          <p:nvPr>
            <p:ph type="sldNum" sz="quarter" idx="12"/>
          </p:nvPr>
        </p:nvSpPr>
        <p:spPr/>
        <p:txBody>
          <a:bodyPr/>
          <a:lstStyle/>
          <a:p>
            <a:fld id="{184051C8-E856-4E2F-A506-C67553948A8B}" type="slidenum">
              <a:rPr lang="en-IN" smtClean="0"/>
              <a:t>‹#›</a:t>
            </a:fld>
            <a:endParaRPr lang="en-IN"/>
          </a:p>
        </p:txBody>
      </p:sp>
    </p:spTree>
    <p:extLst>
      <p:ext uri="{BB962C8B-B14F-4D97-AF65-F5344CB8AC3E}">
        <p14:creationId xmlns:p14="http://schemas.microsoft.com/office/powerpoint/2010/main" val="17755140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FFF5ADB-E746-44F7-9819-653A08B982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E7A4DB4-A6AD-4503-9ABF-875628F5DFE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C21398D-53F5-40FD-AD8C-7C607BA67C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04A974-0D9E-4406-8110-1F8DAEF721A5}" type="datetimeFigureOut">
              <a:rPr lang="en-IN" smtClean="0"/>
              <a:t>21-10-2020</a:t>
            </a:fld>
            <a:endParaRPr lang="en-IN"/>
          </a:p>
        </p:txBody>
      </p:sp>
      <p:sp>
        <p:nvSpPr>
          <p:cNvPr id="5" name="Footer Placeholder 4">
            <a:extLst>
              <a:ext uri="{FF2B5EF4-FFF2-40B4-BE49-F238E27FC236}">
                <a16:creationId xmlns:a16="http://schemas.microsoft.com/office/drawing/2014/main" id="{7FB4CE05-76E4-4AA9-ABF4-65D265E439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6A0C3A87-DB98-43D2-B929-94068540361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4051C8-E856-4E2F-A506-C67553948A8B}" type="slidenum">
              <a:rPr lang="en-IN" smtClean="0"/>
              <a:t>‹#›</a:t>
            </a:fld>
            <a:endParaRPr lang="en-IN"/>
          </a:p>
        </p:txBody>
      </p:sp>
    </p:spTree>
    <p:extLst>
      <p:ext uri="{BB962C8B-B14F-4D97-AF65-F5344CB8AC3E}">
        <p14:creationId xmlns:p14="http://schemas.microsoft.com/office/powerpoint/2010/main" val="1001355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7.xml"/><Relationship Id="rId4" Type="http://schemas.openxmlformats.org/officeDocument/2006/relationships/image" Target="../media/image31.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7.xml"/><Relationship Id="rId5" Type="http://schemas.openxmlformats.org/officeDocument/2006/relationships/image" Target="../media/image36.jpg"/><Relationship Id="rId4" Type="http://schemas.openxmlformats.org/officeDocument/2006/relationships/image" Target="../media/image35.jpg"/></Relationships>
</file>

<file path=ppt/slides/_rels/slide27.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7.xml"/><Relationship Id="rId5" Type="http://schemas.openxmlformats.org/officeDocument/2006/relationships/image" Target="../media/image44.jpg"/><Relationship Id="rId4" Type="http://schemas.openxmlformats.org/officeDocument/2006/relationships/image" Target="../media/image43.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image" Target="../media/image45.jpeg"/><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3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60.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9000"/>
            <a:lum/>
          </a:blip>
          <a:srcRect/>
          <a:stretch>
            <a:fillRect t="-9000" b="-9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525024-657C-476A-867D-F0A03C91F2B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97" y="-417710"/>
            <a:ext cx="2067951" cy="2067951"/>
          </a:xfrm>
          <a:prstGeom prst="rect">
            <a:avLst/>
          </a:prstGeom>
        </p:spPr>
      </p:pic>
      <p:pic>
        <p:nvPicPr>
          <p:cNvPr id="7" name="Picture 6">
            <a:extLst>
              <a:ext uri="{FF2B5EF4-FFF2-40B4-BE49-F238E27FC236}">
                <a16:creationId xmlns:a16="http://schemas.microsoft.com/office/drawing/2014/main" id="{793F08E1-7E7B-4283-980F-82BF11216B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15320" y="10988"/>
            <a:ext cx="1520044" cy="1520044"/>
          </a:xfrm>
          <a:prstGeom prst="rect">
            <a:avLst/>
          </a:prstGeom>
        </p:spPr>
      </p:pic>
      <p:pic>
        <p:nvPicPr>
          <p:cNvPr id="9" name="Picture 8">
            <a:extLst>
              <a:ext uri="{FF2B5EF4-FFF2-40B4-BE49-F238E27FC236}">
                <a16:creationId xmlns:a16="http://schemas.microsoft.com/office/drawing/2014/main" id="{E3D5FAD9-A336-4935-91C2-9A68C94C18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0994" y="-80566"/>
            <a:ext cx="1879283" cy="1758462"/>
          </a:xfrm>
          <a:prstGeom prst="rect">
            <a:avLst/>
          </a:prstGeom>
        </p:spPr>
      </p:pic>
      <p:pic>
        <p:nvPicPr>
          <p:cNvPr id="11" name="Picture 10">
            <a:extLst>
              <a:ext uri="{FF2B5EF4-FFF2-40B4-BE49-F238E27FC236}">
                <a16:creationId xmlns:a16="http://schemas.microsoft.com/office/drawing/2014/main" id="{8C7778A2-3D0F-4F5F-90E2-74B353BEAD2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47993" y="-66299"/>
            <a:ext cx="1595915" cy="1597331"/>
          </a:xfrm>
          <a:prstGeom prst="rect">
            <a:avLst/>
          </a:prstGeom>
        </p:spPr>
      </p:pic>
      <p:sp>
        <p:nvSpPr>
          <p:cNvPr id="14" name="TextBox 13">
            <a:extLst>
              <a:ext uri="{FF2B5EF4-FFF2-40B4-BE49-F238E27FC236}">
                <a16:creationId xmlns:a16="http://schemas.microsoft.com/office/drawing/2014/main" id="{8415306B-652F-4C51-B326-84A82452E9F4}"/>
              </a:ext>
            </a:extLst>
          </p:cNvPr>
          <p:cNvSpPr txBox="1"/>
          <p:nvPr/>
        </p:nvSpPr>
        <p:spPr>
          <a:xfrm>
            <a:off x="407963" y="1814732"/>
            <a:ext cx="11577711" cy="8862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IN"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20253411-151B-4EAE-9990-EED3BA903CD3}"/>
              </a:ext>
            </a:extLst>
          </p:cNvPr>
          <p:cNvSpPr/>
          <p:nvPr/>
        </p:nvSpPr>
        <p:spPr>
          <a:xfrm>
            <a:off x="3050826" y="2961970"/>
            <a:ext cx="4522282" cy="92333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5400" b="1" i="0" u="none" strike="noStrike" kern="1200" cap="none" spc="0" normalizeH="0" baseline="0" noProof="0" dirty="0">
              <a:ln/>
              <a:solidFill>
                <a:srgbClr val="A5A5A5"/>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F26D6D7C-2C31-4248-88AB-620253FF9FEB}"/>
              </a:ext>
            </a:extLst>
          </p:cNvPr>
          <p:cNvSpPr/>
          <p:nvPr/>
        </p:nvSpPr>
        <p:spPr>
          <a:xfrm>
            <a:off x="0" y="1916579"/>
            <a:ext cx="12191999" cy="923330"/>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i-IN" sz="5400" b="1" i="0" u="none" strike="noStrike" kern="1200" cap="none" spc="50" normalizeH="0" baseline="0" noProof="0" dirty="0">
                <a:ln w="9525" cmpd="sng">
                  <a:solidFill>
                    <a:srgbClr val="4472C4"/>
                  </a:solidFill>
                  <a:prstDash val="solid"/>
                </a:ln>
                <a:solidFill>
                  <a:srgbClr val="ED7D31">
                    <a:lumMod val="75000"/>
                  </a:srgbClr>
                </a:solidFill>
                <a:effectLst>
                  <a:glow rad="38100">
                    <a:srgbClr val="4472C4">
                      <a:alpha val="40000"/>
                    </a:srgbClr>
                  </a:glow>
                </a:effectLst>
                <a:uLnTx/>
                <a:uFillTx/>
                <a:latin typeface="Calibri" panose="020F0502020204030204"/>
                <a:ea typeface="+mn-ea"/>
                <a:cs typeface="Mangal" panose="02040503050203030202" pitchFamily="18" charset="0"/>
              </a:rPr>
              <a:t>एक</a:t>
            </a:r>
            <a:r>
              <a:rPr kumimoji="0" lang="hi-IN" sz="5400" b="1" i="0" u="none" strike="noStrike" kern="1200" cap="none" spc="50" normalizeH="0" baseline="0" noProof="0" dirty="0">
                <a:ln w="9525" cmpd="sng">
                  <a:solidFill>
                    <a:srgbClr val="4472C4"/>
                  </a:solidFill>
                  <a:prstDash val="solid"/>
                </a:ln>
                <a:solidFill>
                  <a:srgbClr val="70AD47">
                    <a:tint val="1000"/>
                  </a:srgbClr>
                </a:solidFill>
                <a:effectLst>
                  <a:glow rad="38100">
                    <a:srgbClr val="4472C4">
                      <a:alpha val="40000"/>
                    </a:srgbClr>
                  </a:glow>
                </a:effectLst>
                <a:uLnTx/>
                <a:uFillTx/>
                <a:latin typeface="Calibri" panose="020F0502020204030204"/>
                <a:ea typeface="+mn-ea"/>
                <a:cs typeface="Mangal" panose="02040503050203030202" pitchFamily="18" charset="0"/>
              </a:rPr>
              <a:t> </a:t>
            </a:r>
            <a:r>
              <a:rPr kumimoji="0" lang="hi-IN" sz="5400" b="1" i="0" u="none" strike="noStrike" kern="1200" cap="none" spc="50" normalizeH="0" baseline="0" noProof="0" dirty="0">
                <a:ln w="9525" cmpd="sng">
                  <a:solidFill>
                    <a:srgbClr val="4472C4"/>
                  </a:solidFill>
                  <a:prstDash val="solid"/>
                </a:ln>
                <a:solidFill>
                  <a:srgbClr val="ED7D31">
                    <a:lumMod val="75000"/>
                  </a:srgbClr>
                </a:solidFill>
                <a:effectLst>
                  <a:glow rad="38100">
                    <a:srgbClr val="4472C4">
                      <a:alpha val="40000"/>
                    </a:srgbClr>
                  </a:glow>
                </a:effectLst>
                <a:uLnTx/>
                <a:uFillTx/>
                <a:latin typeface="Calibri" panose="020F0502020204030204"/>
                <a:ea typeface="+mn-ea"/>
                <a:cs typeface="Mangal" panose="02040503050203030202" pitchFamily="18" charset="0"/>
              </a:rPr>
              <a:t>भारत</a:t>
            </a:r>
            <a:r>
              <a:rPr kumimoji="0" lang="hi-IN" sz="5400" b="1" i="0" u="none" strike="noStrike" kern="1200" cap="none" spc="50" normalizeH="0" baseline="0" noProof="0" dirty="0">
                <a:ln w="9525" cmpd="sng">
                  <a:solidFill>
                    <a:srgbClr val="4472C4"/>
                  </a:solidFill>
                  <a:prstDash val="solid"/>
                </a:ln>
                <a:solidFill>
                  <a:srgbClr val="70AD47">
                    <a:tint val="1000"/>
                  </a:srgbClr>
                </a:solidFill>
                <a:effectLst>
                  <a:glow rad="38100">
                    <a:srgbClr val="4472C4">
                      <a:alpha val="40000"/>
                    </a:srgbClr>
                  </a:glow>
                </a:effectLst>
                <a:uLnTx/>
                <a:uFillTx/>
                <a:latin typeface="Calibri" panose="020F0502020204030204"/>
                <a:ea typeface="+mn-ea"/>
                <a:cs typeface="Mangal" panose="02040503050203030202" pitchFamily="18" charset="0"/>
              </a:rPr>
              <a:t> </a:t>
            </a:r>
            <a:r>
              <a:rPr kumimoji="0" lang="hi-IN" sz="5400" b="1" i="0" u="none" strike="noStrike" kern="1200" cap="none" spc="50" normalizeH="0" baseline="0" noProof="0" dirty="0">
                <a:ln w="9525" cmpd="sng">
                  <a:solidFill>
                    <a:srgbClr val="4472C4"/>
                  </a:solidFill>
                  <a:prstDash val="solid"/>
                </a:ln>
                <a:solidFill>
                  <a:srgbClr val="ED7D31">
                    <a:lumMod val="75000"/>
                  </a:srgbClr>
                </a:solidFill>
                <a:effectLst>
                  <a:glow rad="38100">
                    <a:srgbClr val="4472C4">
                      <a:alpha val="40000"/>
                    </a:srgbClr>
                  </a:glow>
                </a:effectLst>
                <a:uLnTx/>
                <a:uFillTx/>
                <a:latin typeface="Calibri" panose="020F0502020204030204"/>
                <a:ea typeface="+mn-ea"/>
                <a:cs typeface="Mangal" panose="02040503050203030202" pitchFamily="18" charset="0"/>
              </a:rPr>
              <a:t>श्रेष्ठ भारत </a:t>
            </a:r>
            <a:endParaRPr kumimoji="0" lang="en-US" sz="5400" b="1" i="0" u="none" strike="noStrike" kern="1200" cap="none" spc="50" normalizeH="0" baseline="0" noProof="0" dirty="0">
              <a:ln w="9525" cmpd="sng">
                <a:solidFill>
                  <a:srgbClr val="4472C4"/>
                </a:solidFill>
                <a:prstDash val="solid"/>
              </a:ln>
              <a:solidFill>
                <a:srgbClr val="ED7D31">
                  <a:lumMod val="75000"/>
                </a:srgbClr>
              </a:solidFill>
              <a:effectLst>
                <a:glow rad="38100">
                  <a:srgbClr val="4472C4">
                    <a:alpha val="40000"/>
                  </a:srgbClr>
                </a:glow>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4E71EF7B-F413-4078-9CBA-023C480399CB}"/>
              </a:ext>
            </a:extLst>
          </p:cNvPr>
          <p:cNvSpPr/>
          <p:nvPr/>
        </p:nvSpPr>
        <p:spPr>
          <a:xfrm>
            <a:off x="34197" y="3064044"/>
            <a:ext cx="12191999" cy="646331"/>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i-IN" sz="3600" b="1" i="0" u="none" strike="noStrike" kern="1200" cap="none" spc="50" normalizeH="0" baseline="0" noProof="0" dirty="0">
                <a:ln w="9525" cmpd="sng">
                  <a:solidFill>
                    <a:srgbClr val="4472C4"/>
                  </a:solidFill>
                  <a:prstDash val="solid"/>
                </a:ln>
                <a:solidFill>
                  <a:srgbClr val="ED7D31">
                    <a:lumMod val="75000"/>
                  </a:srgbClr>
                </a:solidFill>
                <a:effectLst>
                  <a:glow rad="38100">
                    <a:srgbClr val="4472C4">
                      <a:alpha val="40000"/>
                    </a:srgbClr>
                  </a:glow>
                </a:effectLst>
                <a:uLnTx/>
                <a:uFillTx/>
                <a:latin typeface="Calibri" panose="020F0502020204030204"/>
                <a:ea typeface="+mn-ea"/>
                <a:cs typeface="Mangal" panose="02040503050203030202" pitchFamily="18" charset="0"/>
              </a:rPr>
              <a:t>इतिहास, लोग ,व्यंजन ,संस्कृति ,ऐतिहासिक एवं पर्यटन स्थल </a:t>
            </a:r>
            <a:endParaRPr kumimoji="0" lang="en-US" sz="3600" b="1" i="0" u="none" strike="noStrike" kern="1200" cap="none" spc="50" normalizeH="0" baseline="0" noProof="0" dirty="0">
              <a:ln w="9525" cmpd="sng">
                <a:solidFill>
                  <a:srgbClr val="4472C4"/>
                </a:solidFill>
                <a:prstDash val="solid"/>
              </a:ln>
              <a:solidFill>
                <a:srgbClr val="ED7D31">
                  <a:lumMod val="75000"/>
                </a:srgbClr>
              </a:solidFill>
              <a:effectLst>
                <a:glow rad="38100">
                  <a:srgbClr val="4472C4">
                    <a:alpha val="40000"/>
                  </a:srgbClr>
                </a:glow>
              </a:effectLst>
              <a:uLnTx/>
              <a:uFillTx/>
              <a:latin typeface="Calibri" panose="020F0502020204030204"/>
              <a:ea typeface="+mn-ea"/>
              <a:cs typeface="+mn-cs"/>
            </a:endParaRPr>
          </a:p>
        </p:txBody>
      </p:sp>
      <p:sp>
        <p:nvSpPr>
          <p:cNvPr id="2" name="Rectangle 1">
            <a:extLst>
              <a:ext uri="{FF2B5EF4-FFF2-40B4-BE49-F238E27FC236}">
                <a16:creationId xmlns:a16="http://schemas.microsoft.com/office/drawing/2014/main" id="{40B413CA-7853-43E3-AD36-4F50D287A0B3}"/>
              </a:ext>
            </a:extLst>
          </p:cNvPr>
          <p:cNvSpPr/>
          <p:nvPr/>
        </p:nvSpPr>
        <p:spPr>
          <a:xfrm>
            <a:off x="562734" y="3710375"/>
            <a:ext cx="11066530" cy="923330"/>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hi-IN"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दादरा एवं नगर हवेली –</a:t>
            </a:r>
            <a:r>
              <a:rPr lang="hi-IN" sz="5400" b="1" dirty="0" err="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चंडीगढ़</a:t>
            </a:r>
            <a:r>
              <a:rPr lang="hi-IN"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 </a:t>
            </a:r>
            <a:endParaRPr lang="en-US"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4" name="Rectangle 3">
            <a:extLst>
              <a:ext uri="{FF2B5EF4-FFF2-40B4-BE49-F238E27FC236}">
                <a16:creationId xmlns:a16="http://schemas.microsoft.com/office/drawing/2014/main" id="{3853655C-AE27-4684-BD1D-6ECD96E00D30}"/>
              </a:ext>
            </a:extLst>
          </p:cNvPr>
          <p:cNvSpPr/>
          <p:nvPr/>
        </p:nvSpPr>
        <p:spPr>
          <a:xfrm>
            <a:off x="5855306" y="6273225"/>
            <a:ext cx="6823397" cy="58477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hi-IN" sz="3200" b="1" dirty="0">
                <a:ln w="9525">
                  <a:solidFill>
                    <a:schemeClr val="bg1"/>
                  </a:solidFill>
                  <a:prstDash val="solid"/>
                </a:ln>
                <a:effectLst>
                  <a:outerShdw blurRad="12700" dist="38100" dir="2700000" algn="tl" rotWithShape="0">
                    <a:schemeClr val="bg1">
                      <a:lumMod val="50000"/>
                    </a:schemeClr>
                  </a:outerShdw>
                </a:effectLst>
              </a:rPr>
              <a:t>प्रस्तुति – </a:t>
            </a:r>
            <a:r>
              <a:rPr lang="hi-IN" sz="3200" b="1" dirty="0" err="1">
                <a:ln w="9525">
                  <a:solidFill>
                    <a:schemeClr val="bg1"/>
                  </a:solidFill>
                  <a:prstDash val="solid"/>
                </a:ln>
                <a:effectLst>
                  <a:outerShdw blurRad="12700" dist="38100" dir="2700000" algn="tl" rotWithShape="0">
                    <a:schemeClr val="bg1">
                      <a:lumMod val="50000"/>
                    </a:schemeClr>
                  </a:outerShdw>
                </a:effectLst>
              </a:rPr>
              <a:t>नेहरु</a:t>
            </a:r>
            <a:r>
              <a:rPr lang="hi-IN" sz="3200" b="1" dirty="0">
                <a:ln w="9525">
                  <a:solidFill>
                    <a:schemeClr val="bg1"/>
                  </a:solidFill>
                  <a:prstDash val="solid"/>
                </a:ln>
                <a:effectLst>
                  <a:outerShdw blurRad="12700" dist="38100" dir="2700000" algn="tl" rotWithShape="0">
                    <a:schemeClr val="bg1">
                      <a:lumMod val="50000"/>
                    </a:schemeClr>
                  </a:outerShdw>
                </a:effectLst>
              </a:rPr>
              <a:t> युवा केंद्र </a:t>
            </a:r>
            <a:r>
              <a:rPr lang="hi-IN" sz="3200" b="1" dirty="0" err="1">
                <a:ln w="9525">
                  <a:solidFill>
                    <a:schemeClr val="bg1"/>
                  </a:solidFill>
                  <a:prstDash val="solid"/>
                </a:ln>
                <a:effectLst>
                  <a:outerShdw blurRad="12700" dist="38100" dir="2700000" algn="tl" rotWithShape="0">
                    <a:schemeClr val="bg1">
                      <a:lumMod val="50000"/>
                    </a:schemeClr>
                  </a:outerShdw>
                </a:effectLst>
              </a:rPr>
              <a:t>सिलवासा</a:t>
            </a:r>
            <a:r>
              <a:rPr lang="hi-IN" sz="3200" b="1" dirty="0">
                <a:ln w="9525">
                  <a:solidFill>
                    <a:schemeClr val="bg1"/>
                  </a:solidFill>
                  <a:prstDash val="solid"/>
                </a:ln>
                <a:effectLst>
                  <a:outerShdw blurRad="12700" dist="38100" dir="2700000" algn="tl" rotWithShape="0">
                    <a:schemeClr val="bg1">
                      <a:lumMod val="50000"/>
                    </a:schemeClr>
                  </a:outerShdw>
                </a:effectLst>
              </a:rPr>
              <a:t> </a:t>
            </a:r>
            <a:endParaRPr lang="en-US" sz="3200" b="1" dirty="0">
              <a:ln w="9525">
                <a:solidFill>
                  <a:schemeClr val="bg1"/>
                </a:solidFill>
                <a:prstDash val="solid"/>
              </a:ln>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14290549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 name="Picture 1" descr="A picture containing doughnut, indoor, sitting, donut&#10;&#10;Description automatically generated">
            <a:extLst>
              <a:ext uri="{FF2B5EF4-FFF2-40B4-BE49-F238E27FC236}">
                <a16:creationId xmlns:a16="http://schemas.microsoft.com/office/drawing/2014/main" id="{DF2314A2-CF2D-47CB-AABC-114B5BF2CBD8}"/>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t="15730"/>
          <a:stretch/>
        </p:blipFill>
        <p:spPr>
          <a:xfrm>
            <a:off x="20" y="10"/>
            <a:ext cx="12191981" cy="6857990"/>
          </a:xfrm>
          <a:prstGeom prst="rect">
            <a:avLst/>
          </a:prstGeom>
        </p:spPr>
      </p:pic>
      <p:sp>
        <p:nvSpPr>
          <p:cNvPr id="3" name="TextBox 2">
            <a:extLst>
              <a:ext uri="{FF2B5EF4-FFF2-40B4-BE49-F238E27FC236}">
                <a16:creationId xmlns:a16="http://schemas.microsoft.com/office/drawing/2014/main" id="{2B0ABDC9-C248-48E9-89B4-3EA563553D38}"/>
              </a:ext>
            </a:extLst>
          </p:cNvPr>
          <p:cNvSpPr txBox="1"/>
          <p:nvPr/>
        </p:nvSpPr>
        <p:spPr>
          <a:xfrm>
            <a:off x="342900" y="140613"/>
            <a:ext cx="11201400" cy="5760551"/>
          </a:xfrm>
          <a:prstGeom prst="rect">
            <a:avLst/>
          </a:prstGeom>
          <a:noFill/>
        </p:spPr>
        <p:txBody>
          <a:bodyPr wrap="square">
            <a:spAutoFit/>
          </a:bodyPr>
          <a:lstStyle/>
          <a:p>
            <a:pPr indent="457200" algn="just">
              <a:spcBef>
                <a:spcPts val="450"/>
              </a:spcBef>
              <a:spcAft>
                <a:spcPts val="450"/>
              </a:spcAft>
            </a:pPr>
            <a:r>
              <a:rPr lang="en-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CONTINUE</a:t>
            </a:r>
          </a:p>
          <a:p>
            <a:pPr indent="457200" algn="just">
              <a:spcBef>
                <a:spcPts val="450"/>
              </a:spcBef>
              <a:spcAft>
                <a:spcPts val="450"/>
              </a:spcAft>
            </a:pP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सन्‌ </a:t>
            </a:r>
            <a:r>
              <a:rPr lang="en-IN" dirty="0">
                <a:solidFill>
                  <a:srgbClr val="1D2129"/>
                </a:solidFill>
                <a:latin typeface="Helvetica" panose="020B0604020202020204" pitchFamily="34" charset="0"/>
                <a:ea typeface="Times New Roman" panose="02020603050405020304" pitchFamily="18" charset="0"/>
                <a:cs typeface="Mangal" panose="02040503050203030202" pitchFamily="18" charset="0"/>
              </a:rPr>
              <a:t>1947</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भारत आजाद हुआ। अंग्रेज और फ्रांसीसी तो चले गए किन्तु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पुर्तगालियों</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 भारत में अपने पैर जमाए रखे। शेष भारत स्वतंत्र हो जाने के बाद भी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पुर्तगाली</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शासक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सालाजार</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भारत छोड़ने को तैयार नहीं था। छोटे मोटे स्थानीय आंदोलन वे दबा देते थे। गोवा</a:t>
            </a:r>
            <a:r>
              <a:rPr lang="en-IN" dirty="0">
                <a:solidFill>
                  <a:srgbClr val="1D2129"/>
                </a:solidFill>
                <a:effectLst/>
                <a:latin typeface="Helvetica" panose="020B0604020202020204" pitchFamily="34" charset="0"/>
                <a:ea typeface="Times New Roman" panose="02020603050405020304"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दीव</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-दमन और दादरा नगर हवेली के स्वतंत्र होने की उम्मीद आंखों से ओझल होने लगी थी। स्वतंत्रता मिलने के बाद भी हमारी मातृभूमि का कुछ हिस्सा परतंत्र था। इसका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दु:ख</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सबको</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था। कुछ युवाओं ने "आजाद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गोमान्तक</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दल</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 स्थापना कर इस दिशा में प्रयत्न किया तथा स्वतंत्र क्रांति की योजना बनाई। सर्वश्री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शिवशाहीर</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बाबा साहब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पुरन्दरे</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सुधीर फड़के</a:t>
            </a:r>
            <a:r>
              <a:rPr lang="en-IN" dirty="0">
                <a:solidFill>
                  <a:srgbClr val="1D2129"/>
                </a:solidFill>
                <a:effectLst/>
                <a:latin typeface="Helvetica" panose="020B0604020202020204" pitchFamily="34" charset="0"/>
                <a:ea typeface="Times New Roman" panose="02020603050405020304"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राजाभाऊ</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वाकणकर</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विश्वनाथ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नरवणे</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मुक्ति के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पश्चात्</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दादरा नगर हवेली के पुलिस अधिकारी बने नाना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काजरेकर</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श्रीकृष्ण भिड़े</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प्रभाकर कुलकर्णी</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बिन्दु माधव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जोशी</a:t>
            </a:r>
            <a:r>
              <a:rPr lang="en-IN" dirty="0">
                <a:solidFill>
                  <a:srgbClr val="1D2129"/>
                </a:solidFill>
                <a:effectLst/>
                <a:latin typeface="Helvetica" panose="020B0604020202020204" pitchFamily="34" charset="0"/>
                <a:ea typeface="Times New Roman" panose="02020603050405020304"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पुणे</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विश्वविद्यालय के पूर्व कुलपति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श्रीधर</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गुप्ते</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आदि प्रमुख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क्रांतिवीर</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थे। ये लोग श्री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बाबाराव</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भिड़े व श्री विनायक राव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आप्टे</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 मिले और उनके सम्मुख सशस्त्र क्रांति की योजना रखी।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अप्पासाहेब</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कर्माकर</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 नेशनल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लिबरेशन</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मूवमेंट</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संगठन (</a:t>
            </a:r>
            <a:r>
              <a:rPr lang="en-IN" dirty="0">
                <a:solidFill>
                  <a:srgbClr val="1D2129"/>
                </a:solidFill>
                <a:effectLst/>
                <a:latin typeface="Helvetica" panose="020B0604020202020204" pitchFamily="34" charset="0"/>
                <a:ea typeface="Times New Roman" panose="02020603050405020304" pitchFamily="18" charset="0"/>
              </a:rPr>
              <a:t>NLMO)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 बागडोर संभाली ताकि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पुर्तगाली</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-शासित प्रदेशों को मुक्ति दिला सकें। साथ ही विश्वनाथ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लावंडे</a:t>
            </a:r>
            <a:r>
              <a:rPr lang="en-IN" dirty="0">
                <a:solidFill>
                  <a:srgbClr val="1D2129"/>
                </a:solidFill>
                <a:effectLst/>
                <a:latin typeface="Helvetica" panose="020B0604020202020204" pitchFamily="34" charset="0"/>
                <a:ea typeface="Times New Roman" panose="02020603050405020304"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दत्तात्रेय</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देशपांडे</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प्रभाकर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सीनरी</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श्री. गोले के नेतृत्व में आजाद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गोमान्तक</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दल तथा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राजाभाऊ</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वाकणकर</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नाना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कजरेकर</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नेतृत्व में राष्ट्रीय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स्वयंसेवक</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संघ ने अप्रैल</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१९५४ में एक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युनाइटेड</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फ्रंट</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बनाया। एक अन्य संगठन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युनाइटेड</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फ्रंट</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ऑफ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गोअन्स</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 भी इसी तरह की एक योजना बनाई।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मुक्तिवीरों</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विष्णु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भोपले</a:t>
            </a:r>
            <a:r>
              <a:rPr lang="en-IN" dirty="0">
                <a:solidFill>
                  <a:srgbClr val="1D2129"/>
                </a:solidFill>
                <a:effectLst/>
                <a:latin typeface="Helvetica" panose="020B0604020202020204" pitchFamily="34" charset="0"/>
                <a:ea typeface="Times New Roman" panose="02020603050405020304"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धनाजी</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बुरुंगुले</a:t>
            </a:r>
            <a:r>
              <a:rPr lang="en-IN" dirty="0">
                <a:solidFill>
                  <a:srgbClr val="1D2129"/>
                </a:solidFill>
                <a:effectLst/>
                <a:latin typeface="Helvetica" panose="020B0604020202020204" pitchFamily="34" charset="0"/>
                <a:ea typeface="Times New Roman" panose="02020603050405020304"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पिलाजी</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जाधव</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मनोहर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निरगुड़े</a:t>
            </a:r>
            <a:r>
              <a:rPr lang="en-IN" dirty="0">
                <a:solidFill>
                  <a:srgbClr val="1D2129"/>
                </a:solidFill>
                <a:effectLst/>
                <a:latin typeface="Helvetica" panose="020B0604020202020204" pitchFamily="34" charset="0"/>
                <a:ea typeface="Times New Roman" panose="02020603050405020304"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शान्ताराम</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वैद्य</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प्रभाकर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सिनारी</a:t>
            </a:r>
            <a:r>
              <a:rPr lang="en-IN" dirty="0">
                <a:solidFill>
                  <a:srgbClr val="1D2129"/>
                </a:solidFill>
                <a:effectLst/>
                <a:latin typeface="Helvetica" panose="020B0604020202020204" pitchFamily="34" charset="0"/>
                <a:ea typeface="Times New Roman" panose="02020603050405020304"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बालकोबा</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साने</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नाना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सोमण</a:t>
            </a:r>
            <a:r>
              <a:rPr lang="en-IN" dirty="0">
                <a:solidFill>
                  <a:srgbClr val="1D2129"/>
                </a:solidFill>
                <a:effectLst/>
                <a:latin typeface="Helvetica" panose="020B0604020202020204" pitchFamily="34" charset="0"/>
                <a:ea typeface="Times New Roman" panose="02020603050405020304"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गोविन्द</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मालेश</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बसंत प्रसाद</a:t>
            </a:r>
            <a:r>
              <a:rPr lang="en-IN" dirty="0">
                <a:solidFill>
                  <a:srgbClr val="1D2129"/>
                </a:solidFill>
                <a:effectLst/>
                <a:latin typeface="Helvetica" panose="020B0604020202020204" pitchFamily="34" charset="0"/>
                <a:ea typeface="Times New Roman" panose="02020603050405020304"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बनमाली</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दास</a:t>
            </a:r>
            <a:r>
              <a:rPr lang="en-IN" dirty="0">
                <a:solidFill>
                  <a:srgbClr val="1D2129"/>
                </a:solidFill>
                <a:effectLst/>
                <a:latin typeface="Helvetica" panose="020B0604020202020204" pitchFamily="34" charset="0"/>
                <a:ea typeface="Times New Roman" panose="02020603050405020304"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घेलभाई</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भावसार</a:t>
            </a:r>
            <a:r>
              <a:rPr lang="en-IN" dirty="0">
                <a:solidFill>
                  <a:srgbClr val="1D2129"/>
                </a:solidFill>
                <a:effectLst/>
                <a:latin typeface="Helvetica" panose="020B0604020202020204" pitchFamily="34" charset="0"/>
                <a:ea typeface="Times New Roman" panose="02020603050405020304"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हरवदन</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वैद्य</a:t>
            </a:r>
            <a:r>
              <a:rPr lang="en-IN" dirty="0">
                <a:solidFill>
                  <a:srgbClr val="1D2129"/>
                </a:solidFill>
                <a:effectLst/>
                <a:latin typeface="Helvetica" panose="020B0604020202020204" pitchFamily="34" charset="0"/>
                <a:ea typeface="Times New Roman" panose="02020603050405020304"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भीखूभाई</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पण्ड्या</a:t>
            </a:r>
            <a:r>
              <a:rPr lang="en-IN" dirty="0">
                <a:solidFill>
                  <a:srgbClr val="1D2129"/>
                </a:solidFill>
                <a:effectLst/>
                <a:latin typeface="Helvetica" panose="020B0604020202020204" pitchFamily="34" charset="0"/>
                <a:ea typeface="Times New Roman" panose="02020603050405020304"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सनजीभाई</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रुपजीभाई</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डेलकर</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दारा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मंचेरजी</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अन्य उल्लेखनीय नाम हैं। अन्य कितने ही जाने-अनजाने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मुक्तिवीरों</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 प्रदेश के मुक्ति-यज्ञ में अपनी आहुति दी। ये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क्रांतिवीर</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प्रदेश के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अलावे</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पड़ोसी राज्य महाराष्ट्र तथा गुजरात को अपनी शरणस्थली बनाकर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दानह</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मुक्ति दिलाने हेतु संघर्ष करते रहे। इस क्रम में महाराष्ट्र के तत्कालीन मुख्यमंत्री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स्व</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मोरारजी</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देसाई</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पूर्ण सहयोग इन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क्रांतिवीरों</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मिला। दो महिला - श्रीमती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हेमवतीबाई</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नाटेकर</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श्रीमती ललिता फड़के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मुक्तिदूतों</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खूब मदद करतीं।</a:t>
            </a:r>
            <a:endParaRPr lang="en-IN"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459072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 name="Picture 1" descr="A picture containing doughnut, indoor, sitting, donut&#10;&#10;Description automatically generated">
            <a:extLst>
              <a:ext uri="{FF2B5EF4-FFF2-40B4-BE49-F238E27FC236}">
                <a16:creationId xmlns:a16="http://schemas.microsoft.com/office/drawing/2014/main" id="{529DCA54-B861-434C-8C55-D5BBA629B280}"/>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t="15730"/>
          <a:stretch/>
        </p:blipFill>
        <p:spPr>
          <a:xfrm>
            <a:off x="20" y="-28565"/>
            <a:ext cx="12191981" cy="6857990"/>
          </a:xfrm>
          <a:prstGeom prst="rect">
            <a:avLst/>
          </a:prstGeom>
        </p:spPr>
      </p:pic>
      <p:sp>
        <p:nvSpPr>
          <p:cNvPr id="3" name="TextBox 2">
            <a:extLst>
              <a:ext uri="{FF2B5EF4-FFF2-40B4-BE49-F238E27FC236}">
                <a16:creationId xmlns:a16="http://schemas.microsoft.com/office/drawing/2014/main" id="{C90A339C-6685-49D6-B74B-9CA2B3ECB962}"/>
              </a:ext>
            </a:extLst>
          </p:cNvPr>
          <p:cNvSpPr txBox="1"/>
          <p:nvPr/>
        </p:nvSpPr>
        <p:spPr>
          <a:xfrm>
            <a:off x="1057275" y="1325860"/>
            <a:ext cx="9010650" cy="4206280"/>
          </a:xfrm>
          <a:prstGeom prst="rect">
            <a:avLst/>
          </a:prstGeom>
          <a:noFill/>
        </p:spPr>
        <p:txBody>
          <a:bodyPr wrap="square">
            <a:spAutoFit/>
          </a:bodyPr>
          <a:lstStyle/>
          <a:p>
            <a:pPr algn="just">
              <a:spcBef>
                <a:spcPts val="450"/>
              </a:spcBef>
              <a:spcAft>
                <a:spcPts val="450"/>
              </a:spcAft>
            </a:pPr>
            <a:endParaRPr lang="en-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algn="just">
              <a:spcBef>
                <a:spcPts val="450"/>
              </a:spcBef>
              <a:spcAft>
                <a:spcPts val="450"/>
              </a:spcAft>
            </a:pPr>
            <a:r>
              <a:rPr lang="en-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CONTINUE</a:t>
            </a:r>
          </a:p>
          <a:p>
            <a:pPr marL="285750" indent="-285750" algn="just">
              <a:spcBef>
                <a:spcPts val="450"/>
              </a:spcBef>
              <a:spcAft>
                <a:spcPts val="450"/>
              </a:spcAft>
              <a:buFont typeface="Wingdings" panose="05000000000000000000" pitchFamily="2" charset="2"/>
              <a:buChar char="Ø"/>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पूर्व में पूर्तगाली उपनिवेश का केन्द्र रहे तथा आज की तारीख में लगभग साढ़े तीन लाख की जनसंख्या वाला संघ शासित प्रदेश दादरा एवं नगर हवेली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अनुमानत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४९१ वर्ग किलोमीटर के क्षेत्र में फैला हुआ है।</a:t>
            </a:r>
            <a:endParaRPr lang="en-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marL="285750" indent="-285750" algn="just">
              <a:spcBef>
                <a:spcPts val="450"/>
              </a:spcBef>
              <a:spcAft>
                <a:spcPts val="450"/>
              </a:spcAft>
              <a:buFont typeface="Wingdings" panose="05000000000000000000" pitchFamily="2" charset="2"/>
              <a:buChar char="Ø"/>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सीमावर्ती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राज्य महाराष्ट्र व गुजरात राज्य के केंद्रस्थ ७०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गांवो</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२ शहरी विस्तार वाला यह शांत</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सुरम्य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हरे भरे वनों से आच्छादित</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सर्पीली</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नदियों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विशाल तटीय भाग</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प्रपात</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झरनों</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सुंदर पहाड़ों</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हृदय को छू लेने वाली वनस्पतियों से अलंकृत प्रदेश प्रकृति का वरदान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स्वरुप</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 </a:t>
            </a:r>
            <a:endParaRPr lang="en-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marL="285750" indent="-285750" algn="just">
              <a:spcBef>
                <a:spcPts val="450"/>
              </a:spcBef>
              <a:spcAft>
                <a:spcPts val="450"/>
              </a:spcAft>
              <a:buFont typeface="Wingdings" panose="05000000000000000000" pitchFamily="2" charset="2"/>
              <a:buChar char="Ø"/>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प्राकृतिक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अवदानों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 परिपूर्ण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दानह</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स्वच्छ भूमि मन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आह्लादित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करने वाले प्राकृतिक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सौदंर्य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तथा औद्योगिक क्षेत्रों के सरताज के रुप में जाना जाता है। सामान्य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किंतु बहुरंगी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भूमिपुत्र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आदिवासियों के संस्कृति के चित्र को प्रदर्शित करने वाली इस धरा पर जो भी आता है</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वह बिना आकर्षित हुए नहीं रहता।</a:t>
            </a:r>
            <a:endParaRPr lang="en-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p:txBody>
      </p:sp>
    </p:spTree>
    <p:extLst>
      <p:ext uri="{BB962C8B-B14F-4D97-AF65-F5344CB8AC3E}">
        <p14:creationId xmlns:p14="http://schemas.microsoft.com/office/powerpoint/2010/main" val="17357024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9">
            <a:extLst>
              <a:ext uri="{FF2B5EF4-FFF2-40B4-BE49-F238E27FC236}">
                <a16:creationId xmlns:a16="http://schemas.microsoft.com/office/drawing/2014/main" id="{D99D2C73-08B0-4F6B-A8E9-4651E6BDBE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1">
            <a:extLst>
              <a:ext uri="{FF2B5EF4-FFF2-40B4-BE49-F238E27FC236}">
                <a16:creationId xmlns:a16="http://schemas.microsoft.com/office/drawing/2014/main" id="{968DB88C-7EF2-487C-85D1-848F61F13E3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998170F-0405-4AF5-89DB-18EE5DF8D674}"/>
              </a:ext>
            </a:extLst>
          </p:cNvPr>
          <p:cNvPicPr>
            <a:picLocks noChangeAspect="1"/>
          </p:cNvPicPr>
          <p:nvPr/>
        </p:nvPicPr>
        <p:blipFill rotWithShape="1">
          <a:blip r:embed="rId2">
            <a:extLst>
              <a:ext uri="{28A0092B-C50C-407E-A947-70E740481C1C}">
                <a14:useLocalDpi xmlns:a14="http://schemas.microsoft.com/office/drawing/2010/main" val="0"/>
              </a:ext>
            </a:extLst>
          </a:blip>
          <a:srcRect l="809" r="2036" b="2"/>
          <a:stretch/>
        </p:blipFill>
        <p:spPr>
          <a:xfrm>
            <a:off x="643467" y="643467"/>
            <a:ext cx="5372099" cy="5571066"/>
          </a:xfrm>
          <a:prstGeom prst="rect">
            <a:avLst/>
          </a:prstGeom>
        </p:spPr>
      </p:pic>
      <p:pic>
        <p:nvPicPr>
          <p:cNvPr id="3" name="Picture 2" descr="A group of people standing around each other&#10;&#10;Description automatically generated">
            <a:extLst>
              <a:ext uri="{FF2B5EF4-FFF2-40B4-BE49-F238E27FC236}">
                <a16:creationId xmlns:a16="http://schemas.microsoft.com/office/drawing/2014/main" id="{9EC4CC99-81DD-4491-B73F-C0A64990B8BD}"/>
              </a:ext>
            </a:extLst>
          </p:cNvPr>
          <p:cNvPicPr>
            <a:picLocks noChangeAspect="1"/>
          </p:cNvPicPr>
          <p:nvPr/>
        </p:nvPicPr>
        <p:blipFill rotWithShape="1">
          <a:blip r:embed="rId3">
            <a:extLst>
              <a:ext uri="{28A0092B-C50C-407E-A947-70E740481C1C}">
                <a14:useLocalDpi xmlns:a14="http://schemas.microsoft.com/office/drawing/2010/main" val="0"/>
              </a:ext>
            </a:extLst>
          </a:blip>
          <a:srcRect t="20407" r="2" b="2"/>
          <a:stretch/>
        </p:blipFill>
        <p:spPr>
          <a:xfrm>
            <a:off x="6176432" y="643467"/>
            <a:ext cx="5372100" cy="5571066"/>
          </a:xfrm>
          <a:prstGeom prst="rect">
            <a:avLst/>
          </a:prstGeom>
        </p:spPr>
      </p:pic>
      <p:sp>
        <p:nvSpPr>
          <p:cNvPr id="6" name="TextBox 5">
            <a:extLst>
              <a:ext uri="{FF2B5EF4-FFF2-40B4-BE49-F238E27FC236}">
                <a16:creationId xmlns:a16="http://schemas.microsoft.com/office/drawing/2014/main" id="{A312FF02-4CEB-4953-9967-EFA422E45BF1}"/>
              </a:ext>
            </a:extLst>
          </p:cNvPr>
          <p:cNvSpPr txBox="1"/>
          <p:nvPr/>
        </p:nvSpPr>
        <p:spPr>
          <a:xfrm>
            <a:off x="7659757" y="6394837"/>
            <a:ext cx="2902226" cy="400110"/>
          </a:xfrm>
          <a:prstGeom prst="rect">
            <a:avLst/>
          </a:prstGeom>
          <a:noFill/>
        </p:spPr>
        <p:txBody>
          <a:bodyPr wrap="square" rtlCol="0">
            <a:spAutoFit/>
          </a:bodyPr>
          <a:lstStyle/>
          <a:p>
            <a:r>
              <a:rPr lang="hi-IN" sz="2000" dirty="0">
                <a:solidFill>
                  <a:schemeClr val="bg1"/>
                </a:solidFill>
                <a:latin typeface="Aparajita" panose="02020603050405020304" pitchFamily="18" charset="0"/>
                <a:cs typeface="Aparajita" panose="02020603050405020304" pitchFamily="18" charset="0"/>
              </a:rPr>
              <a:t>सीमा सुरक्षा पर </a:t>
            </a:r>
            <a:r>
              <a:rPr lang="hi-IN" sz="2000" dirty="0" err="1">
                <a:solidFill>
                  <a:schemeClr val="bg1"/>
                </a:solidFill>
                <a:latin typeface="Aparajita" panose="02020603050405020304" pitchFamily="18" charset="0"/>
                <a:cs typeface="Aparajita" panose="02020603050405020304" pitchFamily="18" charset="0"/>
              </a:rPr>
              <a:t>पुर्तगाली</a:t>
            </a:r>
            <a:r>
              <a:rPr lang="hi-IN" sz="2000" dirty="0">
                <a:solidFill>
                  <a:schemeClr val="bg1"/>
                </a:solidFill>
                <a:latin typeface="Aparajita" panose="02020603050405020304" pitchFamily="18" charset="0"/>
                <a:cs typeface="Aparajita" panose="02020603050405020304" pitchFamily="18" charset="0"/>
              </a:rPr>
              <a:t> सैनिक </a:t>
            </a:r>
            <a:endParaRPr lang="en-IN" sz="2000" dirty="0">
              <a:solidFill>
                <a:schemeClr val="bg1"/>
              </a:solidFill>
              <a:latin typeface="Aparajita" panose="02020603050405020304" pitchFamily="18" charset="0"/>
              <a:cs typeface="Aparajita" panose="02020603050405020304" pitchFamily="18" charset="0"/>
            </a:endParaRPr>
          </a:p>
        </p:txBody>
      </p:sp>
      <p:sp>
        <p:nvSpPr>
          <p:cNvPr id="7" name="TextBox 6">
            <a:extLst>
              <a:ext uri="{FF2B5EF4-FFF2-40B4-BE49-F238E27FC236}">
                <a16:creationId xmlns:a16="http://schemas.microsoft.com/office/drawing/2014/main" id="{2045A6C0-6F9E-4FF2-8824-11674CEB2EA2}"/>
              </a:ext>
            </a:extLst>
          </p:cNvPr>
          <p:cNvSpPr txBox="1"/>
          <p:nvPr/>
        </p:nvSpPr>
        <p:spPr>
          <a:xfrm>
            <a:off x="1486516" y="6387931"/>
            <a:ext cx="3275489" cy="400110"/>
          </a:xfrm>
          <a:prstGeom prst="rect">
            <a:avLst/>
          </a:prstGeom>
          <a:noFill/>
        </p:spPr>
        <p:txBody>
          <a:bodyPr wrap="square" rtlCol="0">
            <a:spAutoFit/>
          </a:bodyPr>
          <a:lstStyle/>
          <a:p>
            <a:r>
              <a:rPr lang="hi-IN" sz="2000" dirty="0" err="1">
                <a:solidFill>
                  <a:schemeClr val="bg1"/>
                </a:solidFill>
                <a:latin typeface="Aparajita" panose="02020603050405020304" pitchFamily="18" charset="0"/>
                <a:cs typeface="Aparajita" panose="02020603050405020304" pitchFamily="18" charset="0"/>
              </a:rPr>
              <a:t>पुर्तगाली</a:t>
            </a:r>
            <a:r>
              <a:rPr lang="hi-IN" sz="2000" dirty="0">
                <a:solidFill>
                  <a:schemeClr val="bg1"/>
                </a:solidFill>
                <a:latin typeface="Aparajita" panose="02020603050405020304" pitchFamily="18" charset="0"/>
                <a:cs typeface="Aparajita" panose="02020603050405020304" pitchFamily="18" charset="0"/>
              </a:rPr>
              <a:t> शासन में दादरा नगर हवेली </a:t>
            </a:r>
            <a:endParaRPr lang="en-IN" sz="2000" dirty="0">
              <a:solidFill>
                <a:schemeClr val="bg1"/>
              </a:solidFill>
              <a:latin typeface="Aparajita" panose="02020603050405020304" pitchFamily="18" charset="0"/>
              <a:cs typeface="Aparajita" panose="02020603050405020304" pitchFamily="18" charset="0"/>
            </a:endParaRPr>
          </a:p>
        </p:txBody>
      </p:sp>
    </p:spTree>
    <p:extLst>
      <p:ext uri="{BB962C8B-B14F-4D97-AF65-F5344CB8AC3E}">
        <p14:creationId xmlns:p14="http://schemas.microsoft.com/office/powerpoint/2010/main" val="5141696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7F61BBB6-C8FA-4F15-927B-7E5DEC3F7D9F}"/>
              </a:ext>
            </a:extLst>
          </p:cNvPr>
          <p:cNvSpPr txBox="1">
            <a:spLocks/>
          </p:cNvSpPr>
          <p:nvPr/>
        </p:nvSpPr>
        <p:spPr>
          <a:xfrm>
            <a:off x="6096000" y="1160463"/>
            <a:ext cx="5445369" cy="111478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IN"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67</a:t>
            </a:r>
            <a:r>
              <a:rPr lang="hi-IN" sz="4400" b="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वीं</a:t>
            </a:r>
            <a:r>
              <a:rPr lang="hi-IN"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 वर्षगांठ</a:t>
            </a:r>
            <a:endParaRPr lang="en-IN" sz="3200" b="1"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endParaRPr lang="en-US" dirty="0"/>
          </a:p>
        </p:txBody>
      </p:sp>
      <p:sp>
        <p:nvSpPr>
          <p:cNvPr id="3" name="Content Placeholder 4">
            <a:extLst>
              <a:ext uri="{FF2B5EF4-FFF2-40B4-BE49-F238E27FC236}">
                <a16:creationId xmlns:a16="http://schemas.microsoft.com/office/drawing/2014/main" id="{A6A16AAC-8DCE-451D-A03B-B423362862AB}"/>
              </a:ext>
            </a:extLst>
          </p:cNvPr>
          <p:cNvSpPr txBox="1">
            <a:spLocks/>
          </p:cNvSpPr>
          <p:nvPr/>
        </p:nvSpPr>
        <p:spPr>
          <a:xfrm>
            <a:off x="5708406" y="2007423"/>
            <a:ext cx="5920154" cy="345452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just">
              <a:spcBef>
                <a:spcPts val="450"/>
              </a:spcBef>
              <a:spcAft>
                <a:spcPts val="450"/>
              </a:spcAft>
              <a:buFont typeface="Wingdings" panose="05000000000000000000" pitchFamily="2" charset="2"/>
              <a:buChar char="Ø"/>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अपनी मुक्ति की ६७वीं वर्षगांठ मना रहे दादरा एवं नगर हवेली आज विकास के पथ पर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अग्रसरित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होते हुए देश के मुख्य धारा के साथ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कदमताल</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मिलाकर चल रहा है</a:t>
            </a:r>
            <a:r>
              <a:rPr lang="hi-IN" sz="1800" dirty="0">
                <a:solidFill>
                  <a:srgbClr val="1D2129"/>
                </a:solidFill>
                <a:effectLst/>
                <a:latin typeface="Times New Roman" panose="02020603050405020304" pitchFamily="18" charset="0"/>
                <a:ea typeface="Times New Roman" panose="02020603050405020304" pitchFamily="18" charset="0"/>
                <a:cs typeface="Mangal" panose="02040503050203030202" pitchFamily="18" charset="0"/>
              </a:rPr>
              <a:t>। किन्तु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दादरा एवं नगर हवेली के बीते हुए समय की ओर नजर फेरें तो पता चलता है कि यह प्रदेश कई ऐतिहासिक दस्तावेजों</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धरोहरों को समेटे हुए है।</a:t>
            </a:r>
            <a:endParaRPr lang="en-IN" sz="1800" dirty="0">
              <a:effectLst/>
              <a:latin typeface="Times New Roman" panose="02020603050405020304" pitchFamily="18" charset="0"/>
              <a:ea typeface="Times New Roman" panose="02020603050405020304" pitchFamily="18" charset="0"/>
            </a:endParaRPr>
          </a:p>
          <a:p>
            <a:pPr marL="285750" indent="-285750" algn="just">
              <a:spcBef>
                <a:spcPts val="450"/>
              </a:spcBef>
              <a:spcAft>
                <a:spcPts val="450"/>
              </a:spcAft>
              <a:buFont typeface="Wingdings" panose="05000000000000000000" pitchFamily="2" charset="2"/>
              <a:buChar char="Ø"/>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१६वीं सदी के अंतिम हिस्से में यूरोपीय देशों के बीच उपनिवेश और साम्राज्य को लेकर जंग छिड़ी हुई थी। उस समय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ब्रिटेन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सहित अन्य यूरोपीय देशों के नाविक समुद्री लहरों के ऊपर अपना प्रभुत्व जमाए हुए थे।</a:t>
            </a:r>
            <a:endParaRPr lang="en-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marL="285750" indent="-285750" algn="just">
              <a:spcBef>
                <a:spcPts val="450"/>
              </a:spcBef>
              <a:spcAft>
                <a:spcPts val="450"/>
              </a:spcAft>
              <a:buFont typeface="Wingdings" panose="05000000000000000000" pitchFamily="2" charset="2"/>
              <a:buChar char="Ø"/>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नए साम्राज्यों और उपनिवेशों की तलाश में जहाँ अंग्रेजों ने बंगाल की खाड़ी के सीने को चीरते हुए तत्कालीन कलकत्ता में प्रवेश किया वही अनंत लिप्सा लिए पूर्तगाली नाविक गोवा</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पांडिचेरी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होते हुए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दमण-दीव</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व दादरा नगर हवेली पहुंचे</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और उसके बाद की गतिविधियों से इतिहास अछूता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नही</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a:t>
            </a:r>
            <a:endParaRPr lang="en-IN" sz="1800" dirty="0">
              <a:effectLst/>
              <a:latin typeface="Times New Roman" panose="02020603050405020304" pitchFamily="18" charset="0"/>
              <a:ea typeface="Times New Roman" panose="02020603050405020304" pitchFamily="18" charset="0"/>
            </a:endParaRPr>
          </a:p>
        </p:txBody>
      </p:sp>
      <p:sp>
        <p:nvSpPr>
          <p:cNvPr id="4" name="Content Placeholder 5">
            <a:extLst>
              <a:ext uri="{FF2B5EF4-FFF2-40B4-BE49-F238E27FC236}">
                <a16:creationId xmlns:a16="http://schemas.microsoft.com/office/drawing/2014/main" id="{6C489789-F0CB-40AD-AD54-4BE84FD51FEB}"/>
              </a:ext>
            </a:extLst>
          </p:cNvPr>
          <p:cNvSpPr txBox="1">
            <a:spLocks/>
          </p:cNvSpPr>
          <p:nvPr/>
        </p:nvSpPr>
        <p:spPr>
          <a:xfrm>
            <a:off x="363416" y="6615113"/>
            <a:ext cx="2262187" cy="24923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dirty="0"/>
          </a:p>
        </p:txBody>
      </p:sp>
      <p:sp>
        <p:nvSpPr>
          <p:cNvPr id="5" name="Slide Number Placeholder 7">
            <a:extLst>
              <a:ext uri="{FF2B5EF4-FFF2-40B4-BE49-F238E27FC236}">
                <a16:creationId xmlns:a16="http://schemas.microsoft.com/office/drawing/2014/main" id="{A77EA887-ECD5-4E5D-B464-6411C4C1EB7C}"/>
              </a:ext>
            </a:extLst>
          </p:cNvPr>
          <p:cNvSpPr>
            <a:spLocks noGrp="1"/>
          </p:cNvSpPr>
          <p:nvPr>
            <p:ph type="sldNum" sz="quarter" idx="12"/>
          </p:nvPr>
        </p:nvSpPr>
        <p:spPr>
          <a:xfrm>
            <a:off x="9085384" y="6615607"/>
            <a:ext cx="2743200" cy="249385"/>
          </a:xfrm>
        </p:spPr>
        <p:txBody>
          <a:bodyPr/>
          <a:lstStyle/>
          <a:p>
            <a:fld id="{48BB047D-A6CD-43AB-96F0-683C726B586B}" type="slidenum">
              <a:rPr lang="en-US" smtClean="0"/>
              <a:pPr/>
              <a:t>13</a:t>
            </a:fld>
            <a:endParaRPr lang="en-US" dirty="0"/>
          </a:p>
        </p:txBody>
      </p:sp>
      <p:pic>
        <p:nvPicPr>
          <p:cNvPr id="6" name="Picture 5">
            <a:extLst>
              <a:ext uri="{FF2B5EF4-FFF2-40B4-BE49-F238E27FC236}">
                <a16:creationId xmlns:a16="http://schemas.microsoft.com/office/drawing/2014/main" id="{D7D3A496-8DE5-4B00-A957-E34258E20B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 y="1552575"/>
            <a:ext cx="4581525" cy="4364220"/>
          </a:xfrm>
          <a:prstGeom prst="rect">
            <a:avLst/>
          </a:prstGeom>
        </p:spPr>
      </p:pic>
    </p:spTree>
    <p:extLst>
      <p:ext uri="{BB962C8B-B14F-4D97-AF65-F5344CB8AC3E}">
        <p14:creationId xmlns:p14="http://schemas.microsoft.com/office/powerpoint/2010/main" val="14713790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144EC5C-D963-434F-8231-7EC8FC14F086}"/>
              </a:ext>
            </a:extLst>
          </p:cNvPr>
          <p:cNvSpPr txBox="1"/>
          <p:nvPr/>
        </p:nvSpPr>
        <p:spPr>
          <a:xfrm>
            <a:off x="5981700" y="1409699"/>
            <a:ext cx="5229225" cy="4319131"/>
          </a:xfrm>
          <a:prstGeom prst="rect">
            <a:avLst/>
          </a:prstGeom>
          <a:noFill/>
        </p:spPr>
        <p:txBody>
          <a:bodyPr wrap="square">
            <a:spAutoFit/>
          </a:bodyPr>
          <a:lstStyle/>
          <a:p>
            <a:pPr indent="457200">
              <a:spcBef>
                <a:spcPts val="450"/>
              </a:spcBef>
              <a:spcAft>
                <a:spcPts val="450"/>
              </a:spcAft>
            </a:pPr>
            <a:r>
              <a:rPr lang="hi-IN" sz="2400" b="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मुक्तिवीरों</a:t>
            </a:r>
            <a:endParaRPr lang="en-IN" sz="1800" b="1"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indent="457200" algn="just">
              <a:spcBef>
                <a:spcPts val="450"/>
              </a:spcBef>
              <a:spcAft>
                <a:spcPts val="450"/>
              </a:spcAft>
            </a:pPr>
            <a:endParaRPr lang="en-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indent="457200" algn="just">
              <a:spcBef>
                <a:spcPts val="450"/>
              </a:spcBef>
              <a:spcAft>
                <a:spcPts val="450"/>
              </a:spcAft>
            </a:pP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मुक्तिवीरों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सबसे पहली बैठक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लवाछा</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हुई</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जिसमें क्रांति के मसले पर ठोस निर्णय लिया गया। इस बैठक में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पूर्तगालियों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लिए सिरदर्द बने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अप्पा</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कमलाकर छिपते छिपाते पहुंचे। बैठक में लिए गए निर्णय के अनुसार जून १९५४ में नाना साहब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काजरेकर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 भिक्षुक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भेष</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बदलकर समस्त दादरा नगर हवेली का सर्वेक्षण किया। इस क्रम में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फ्रांसिस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मैस्करेनहास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विमान देसी के नेतृत्व में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युनाइटेड</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फ्रंट</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ऑफ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गोअन्स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करीब १५ सदस्यों ने २२ जुलाई १९५४ की रात को दादरा पुलिस स्टेशन में हमला बोला। पुलिस चौकी पर भारतीय तिरंगा फहराया गया और दादरा को मुक्त प्रान्त घोषित कर दिया गया।</a:t>
            </a:r>
            <a:endParaRPr lang="en-IN" sz="1800" dirty="0">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E826E173-782C-444F-88D0-7537EFF33E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900" y="1409699"/>
            <a:ext cx="4486275" cy="4468437"/>
          </a:xfrm>
          <a:prstGeom prst="rect">
            <a:avLst/>
          </a:prstGeom>
        </p:spPr>
      </p:pic>
    </p:spTree>
    <p:extLst>
      <p:ext uri="{BB962C8B-B14F-4D97-AF65-F5344CB8AC3E}">
        <p14:creationId xmlns:p14="http://schemas.microsoft.com/office/powerpoint/2010/main" val="19993644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D5ED85-5E16-44D6-8B0B-26576BCB6E50}"/>
              </a:ext>
            </a:extLst>
          </p:cNvPr>
          <p:cNvSpPr txBox="1"/>
          <p:nvPr/>
        </p:nvSpPr>
        <p:spPr>
          <a:xfrm>
            <a:off x="5238750" y="1408708"/>
            <a:ext cx="6134100" cy="4596130"/>
          </a:xfrm>
          <a:prstGeom prst="rect">
            <a:avLst/>
          </a:prstGeom>
          <a:noFill/>
        </p:spPr>
        <p:txBody>
          <a:bodyPr wrap="square">
            <a:spAutoFit/>
          </a:bodyPr>
          <a:lstStyle/>
          <a:p>
            <a:pPr indent="457200" algn="just">
              <a:spcBef>
                <a:spcPts val="450"/>
              </a:spcBef>
              <a:spcAft>
                <a:spcPts val="450"/>
              </a:spcAft>
            </a:pPr>
            <a:r>
              <a:rPr lang="hi-IN"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स्वतंत्रता सेनानियों</a:t>
            </a:r>
            <a:endParaRPr lang="en-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indent="457200" algn="just">
              <a:spcBef>
                <a:spcPts val="450"/>
              </a:spcBef>
              <a:spcAft>
                <a:spcPts val="450"/>
              </a:spcAft>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अंत में राष्ट्रीय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स्वयंसेवक</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संघ और आज़ाद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गोमान्तक</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दल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स्वयंसेवकों</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 मौका देखते ही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सिलवासा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परिधि में स्थित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पिपरिया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पर कब्जा जमा लिया। करीब आते देख कप्तान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फिदाल्गो</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 स्वतंत्रता सेनानियों को आत्मसमर्पण करने की चेतावनी दी परन्तु वे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सिलवासा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और बढ़ चले। अपने निश्चित पराजय को देखते हुए कप्तान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फिदाल्गो</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१५० सैन्य कर्मचारियों के साथ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सिलवासा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 भाग गए। २ अगस्त १९५४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सिलवासा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मुक्त घोषित कर दिया गया।</a:t>
            </a:r>
            <a:endParaRPr lang="en-IN" sz="1800" dirty="0">
              <a:effectLst/>
              <a:latin typeface="Times New Roman" panose="02020603050405020304" pitchFamily="18" charset="0"/>
              <a:ea typeface="Times New Roman" panose="02020603050405020304" pitchFamily="18" charset="0"/>
            </a:endParaRPr>
          </a:p>
          <a:p>
            <a:pPr indent="457200" algn="just">
              <a:spcBef>
                <a:spcPts val="450"/>
              </a:spcBef>
              <a:spcAft>
                <a:spcPts val="450"/>
              </a:spcAft>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दादरा एवं नगर हवेली की मुक्ति का इतिहास भी अनूठा है। काफी हद तक यहाँ की मुक्ति संघर्ष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रक्तपातहीन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था। छिटपुट गोलीबारी और धारदार हथियारों के इस्तेमाल को अगर अनदेखा करें तो ऐसे रक्तपात के बगैर इस प्रदेश</a:t>
            </a:r>
            <a:r>
              <a:rPr lang="hi-IN" sz="1800" dirty="0">
                <a:solidFill>
                  <a:srgbClr val="1D2129"/>
                </a:solidFill>
                <a:effectLst/>
                <a:latin typeface="Times New Roman" panose="02020603050405020304" pitchFamily="18" charset="0"/>
                <a:ea typeface="Times New Roman" panose="02020603050405020304" pitchFamily="18" charset="0"/>
                <a:cs typeface="Helvetica" panose="020B0604020202020204" pitchFamily="34"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 वह मुक्ति हासिल हुई जो सामान्य तौर पर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हिंसायुक्त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क्रांति का पर्याय मानी जाती है।</a:t>
            </a:r>
            <a:endParaRPr lang="en-IN" sz="1800" dirty="0">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B84B941C-ED40-427A-B9F7-F421EB3C8C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749" y="2033587"/>
            <a:ext cx="4380657" cy="3652838"/>
          </a:xfrm>
          <a:prstGeom prst="rect">
            <a:avLst/>
          </a:prstGeom>
        </p:spPr>
      </p:pic>
    </p:spTree>
    <p:extLst>
      <p:ext uri="{BB962C8B-B14F-4D97-AF65-F5344CB8AC3E}">
        <p14:creationId xmlns:p14="http://schemas.microsoft.com/office/powerpoint/2010/main" val="854778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C8331F-7D6C-4BCD-A919-1C586D850CD1}"/>
              </a:ext>
            </a:extLst>
          </p:cNvPr>
          <p:cNvSpPr txBox="1"/>
          <p:nvPr/>
        </p:nvSpPr>
        <p:spPr>
          <a:xfrm>
            <a:off x="5715000" y="2275131"/>
            <a:ext cx="6096000" cy="3483005"/>
          </a:xfrm>
          <a:prstGeom prst="rect">
            <a:avLst/>
          </a:prstGeom>
          <a:noFill/>
        </p:spPr>
        <p:txBody>
          <a:bodyPr wrap="square">
            <a:spAutoFit/>
          </a:bodyPr>
          <a:lstStyle/>
          <a:p>
            <a:pPr indent="457200" algn="just">
              <a:spcBef>
                <a:spcPts val="450"/>
              </a:spcBef>
              <a:spcAft>
                <a:spcPts val="450"/>
              </a:spcAft>
            </a:pPr>
            <a:r>
              <a:rPr lang="en-IN"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2</a:t>
            </a:r>
            <a:r>
              <a:rPr lang="hi-IN"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 अगस्त </a:t>
            </a:r>
            <a:r>
              <a:rPr lang="en-IN"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1954</a:t>
            </a:r>
            <a:endParaRPr lang="en-IN" sz="2800" dirty="0">
              <a:solidFill>
                <a:srgbClr val="1D2129"/>
              </a:solidFill>
              <a:latin typeface="Helvetica" panose="020B0604020202020204" pitchFamily="34" charset="0"/>
              <a:ea typeface="Times New Roman" panose="02020603050405020304" pitchFamily="18" charset="0"/>
              <a:cs typeface="Mangal" panose="02040503050203030202" pitchFamily="18" charset="0"/>
            </a:endParaRPr>
          </a:p>
          <a:p>
            <a:pPr indent="457200" algn="just">
              <a:spcBef>
                <a:spcPts val="450"/>
              </a:spcBef>
              <a:spcAft>
                <a:spcPts val="450"/>
              </a:spcAft>
            </a:pPr>
            <a:r>
              <a:rPr lang="en-IN" dirty="0">
                <a:solidFill>
                  <a:srgbClr val="1D2129"/>
                </a:solidFill>
                <a:latin typeface="Helvetica" panose="020B0604020202020204" pitchFamily="34" charset="0"/>
                <a:ea typeface="Times New Roman" panose="02020603050405020304" pitchFamily="18" charset="0"/>
                <a:cs typeface="Mangal" panose="02040503050203030202" pitchFamily="18" charset="0"/>
              </a:rPr>
              <a:t>2</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अगस्त </a:t>
            </a:r>
            <a:r>
              <a:rPr lang="en-IN" dirty="0">
                <a:solidFill>
                  <a:srgbClr val="1D2129"/>
                </a:solidFill>
                <a:latin typeface="Helvetica" panose="020B0604020202020204" pitchFamily="34" charset="0"/>
                <a:ea typeface="Times New Roman" panose="02020603050405020304" pitchFamily="18" charset="0"/>
                <a:cs typeface="Mangal" panose="02040503050203030202" pitchFamily="18" charset="0"/>
              </a:rPr>
              <a:t>1954</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मुक्ति पाने के बाद दादरा एवं नगर-हवेली ११ अगस्त १९६१ तक पूरे सात सालों तक स्वतंत्र बनी रही। इस दौरान अपनी पंचायती तंत्र की देख-रेख में यह अपने को सहेजने में जुटी थी। इसी बीच पूर्तगाली सरकार ने भारत सरकार द्वारा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दानह</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स्थापित सत्ता से बेदखल किए जाने को लेकर सन् १९५४ से लेकर १९६१ तक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हेग</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स्थित अंतर्राष्ट्रीय न्यायालय में तब तक मुकदमा लड़ा</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जब तक उनका दावा खारिज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नही</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कर दिया गया। इसी बीच यहाँ ३५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सदस्यीय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शीर्ष पंचायत गठित कर विकास कार्यों को गति देने का प्रयास जारी रहा।</a:t>
            </a:r>
            <a:endParaRPr lang="en-IN" sz="1800" dirty="0">
              <a:effectLst/>
              <a:latin typeface="Times New Roman" panose="02020603050405020304" pitchFamily="18" charset="0"/>
              <a:ea typeface="Times New Roman" panose="02020603050405020304" pitchFamily="18" charset="0"/>
            </a:endParaRPr>
          </a:p>
        </p:txBody>
      </p:sp>
      <p:pic>
        <p:nvPicPr>
          <p:cNvPr id="4" name="Picture 3">
            <a:extLst>
              <a:ext uri="{FF2B5EF4-FFF2-40B4-BE49-F238E27FC236}">
                <a16:creationId xmlns:a16="http://schemas.microsoft.com/office/drawing/2014/main" id="{83009FDA-C5E6-437F-AEA4-D199BC80A4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2506783"/>
            <a:ext cx="4029075" cy="3019699"/>
          </a:xfrm>
          <a:prstGeom prst="rect">
            <a:avLst/>
          </a:prstGeom>
        </p:spPr>
      </p:pic>
    </p:spTree>
    <p:extLst>
      <p:ext uri="{BB962C8B-B14F-4D97-AF65-F5344CB8AC3E}">
        <p14:creationId xmlns:p14="http://schemas.microsoft.com/office/powerpoint/2010/main" val="11375090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17">
            <a:extLst>
              <a:ext uri="{FF2B5EF4-FFF2-40B4-BE49-F238E27FC236}">
                <a16:creationId xmlns:a16="http://schemas.microsoft.com/office/drawing/2014/main" id="{2A0E4E09-FC02-4ADC-951A-3FFA90B6FE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large body of water&#10;&#10;Description automatically generated">
            <a:extLst>
              <a:ext uri="{FF2B5EF4-FFF2-40B4-BE49-F238E27FC236}">
                <a16:creationId xmlns:a16="http://schemas.microsoft.com/office/drawing/2014/main" id="{7E6C3344-72FF-4318-B3B3-46278B87BB6D}"/>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l="891" r="-1" b="-1"/>
          <a:stretch/>
        </p:blipFill>
        <p:spPr>
          <a:xfrm>
            <a:off x="3132160" y="1021"/>
            <a:ext cx="9059839" cy="6855958"/>
          </a:xfrm>
          <a:prstGeom prst="rect">
            <a:avLst/>
          </a:prstGeom>
        </p:spPr>
      </p:pic>
      <p:sp>
        <p:nvSpPr>
          <p:cNvPr id="6" name="TextBox 5">
            <a:extLst>
              <a:ext uri="{FF2B5EF4-FFF2-40B4-BE49-F238E27FC236}">
                <a16:creationId xmlns:a16="http://schemas.microsoft.com/office/drawing/2014/main" id="{54AE5602-E639-4EDC-B576-5FA6BBDF9A9E}"/>
              </a:ext>
            </a:extLst>
          </p:cNvPr>
          <p:cNvSpPr txBox="1"/>
          <p:nvPr/>
        </p:nvSpPr>
        <p:spPr>
          <a:xfrm>
            <a:off x="7259905" y="2586211"/>
            <a:ext cx="3935899" cy="2436361"/>
          </a:xfrm>
          <a:prstGeom prst="rect">
            <a:avLst/>
          </a:prstGeom>
        </p:spPr>
        <p:txBody>
          <a:bodyPr vert="horz" lIns="91440" tIns="45720" rIns="91440" bIns="45720" rtlCol="0" anchor="b">
            <a:normAutofit fontScale="92500" lnSpcReduction="10000"/>
          </a:bodyPr>
          <a:lstStyle/>
          <a:p>
            <a:pPr algn="ctr">
              <a:lnSpc>
                <a:spcPct val="90000"/>
              </a:lnSpc>
              <a:spcBef>
                <a:spcPct val="0"/>
              </a:spcBef>
              <a:spcAft>
                <a:spcPts val="600"/>
              </a:spcAft>
            </a:pPr>
            <a:r>
              <a:rPr lang="hi-IN" sz="6600" dirty="0">
                <a:ln w="0"/>
                <a:effectLst>
                  <a:outerShdw blurRad="38100" dist="19050" dir="2700000" algn="tl" rotWithShape="0">
                    <a:schemeClr val="dk1">
                      <a:alpha val="40000"/>
                    </a:schemeClr>
                  </a:outerShdw>
                </a:effectLst>
                <a:latin typeface="Aparajita" panose="02020603050405020304" pitchFamily="18" charset="0"/>
                <a:cs typeface="Aparajita" panose="02020603050405020304" pitchFamily="18" charset="0"/>
              </a:rPr>
              <a:t>दादरा एवं नगर हवेली का भूगोल </a:t>
            </a:r>
            <a:endParaRPr lang="en-IN" sz="6600" dirty="0">
              <a:ln w="0"/>
              <a:effectLst>
                <a:outerShdw blurRad="38100" dist="19050" dir="2700000" algn="tl" rotWithShape="0">
                  <a:schemeClr val="dk1">
                    <a:alpha val="40000"/>
                  </a:schemeClr>
                </a:outerShdw>
              </a:effectLst>
              <a:latin typeface="Aparajita" panose="02020603050405020304" pitchFamily="18" charset="0"/>
              <a:cs typeface="Aparajita" panose="02020603050405020304" pitchFamily="18" charset="0"/>
            </a:endParaRPr>
          </a:p>
        </p:txBody>
      </p:sp>
      <p:sp>
        <p:nvSpPr>
          <p:cNvPr id="20" name="Freeform: Shape 19">
            <a:extLst>
              <a:ext uri="{FF2B5EF4-FFF2-40B4-BE49-F238E27FC236}">
                <a16:creationId xmlns:a16="http://schemas.microsoft.com/office/drawing/2014/main" id="{9453FF84-60C1-4EA8-B49B-1B8C2D0C58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5859484" cy="6857997"/>
          </a:xfrm>
          <a:custGeom>
            <a:avLst/>
            <a:gdLst>
              <a:gd name="connsiteX0" fmla="*/ 3198825 w 5859484"/>
              <a:gd name="connsiteY0" fmla="*/ 0 h 6857997"/>
              <a:gd name="connsiteX1" fmla="*/ 3962351 w 5859484"/>
              <a:gd name="connsiteY1" fmla="*/ 0 h 6857997"/>
              <a:gd name="connsiteX2" fmla="*/ 4129776 w 5859484"/>
              <a:gd name="connsiteY2" fmla="*/ 128761 h 6857997"/>
              <a:gd name="connsiteX3" fmla="*/ 5859484 w 5859484"/>
              <a:gd name="connsiteY3" fmla="*/ 3718209 h 6857997"/>
              <a:gd name="connsiteX4" fmla="*/ 4624700 w 5859484"/>
              <a:gd name="connsiteY4" fmla="*/ 6845880 h 6857997"/>
              <a:gd name="connsiteX5" fmla="*/ 4612896 w 5859484"/>
              <a:gd name="connsiteY5" fmla="*/ 6857997 h 6857997"/>
              <a:gd name="connsiteX6" fmla="*/ 4017658 w 5859484"/>
              <a:gd name="connsiteY6" fmla="*/ 6857997 h 6857997"/>
              <a:gd name="connsiteX7" fmla="*/ 4173230 w 5859484"/>
              <a:gd name="connsiteY7" fmla="*/ 6719623 h 6857997"/>
              <a:gd name="connsiteX8" fmla="*/ 5443583 w 5859484"/>
              <a:gd name="connsiteY8" fmla="*/ 3718209 h 6857997"/>
              <a:gd name="connsiteX9" fmla="*/ 3355352 w 5859484"/>
              <a:gd name="connsiteY9" fmla="*/ 88079 h 6857997"/>
              <a:gd name="connsiteX10" fmla="*/ 0 w 5859484"/>
              <a:gd name="connsiteY10" fmla="*/ 0 h 6857997"/>
              <a:gd name="connsiteX11" fmla="*/ 2941255 w 5859484"/>
              <a:gd name="connsiteY11" fmla="*/ 0 h 6857997"/>
              <a:gd name="connsiteX12" fmla="*/ 3117080 w 5859484"/>
              <a:gd name="connsiteY12" fmla="*/ 88129 h 6857997"/>
              <a:gd name="connsiteX13" fmla="*/ 5324754 w 5859484"/>
              <a:gd name="connsiteY13" fmla="*/ 3718209 h 6857997"/>
              <a:gd name="connsiteX14" fmla="*/ 4089206 w 5859484"/>
              <a:gd name="connsiteY14" fmla="*/ 6637392 h 6857997"/>
              <a:gd name="connsiteX15" fmla="*/ 3841183 w 5859484"/>
              <a:gd name="connsiteY15" fmla="*/ 6857997 h 6857997"/>
              <a:gd name="connsiteX16" fmla="*/ 0 w 5859484"/>
              <a:gd name="connsiteY16"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59484" h="6857997">
                <a:moveTo>
                  <a:pt x="3198825" y="0"/>
                </a:moveTo>
                <a:lnTo>
                  <a:pt x="3962351" y="0"/>
                </a:lnTo>
                <a:lnTo>
                  <a:pt x="4129776" y="128761"/>
                </a:lnTo>
                <a:cubicBezTo>
                  <a:pt x="5186152" y="981944"/>
                  <a:pt x="5859484" y="2273123"/>
                  <a:pt x="5859484" y="3718209"/>
                </a:cubicBezTo>
                <a:cubicBezTo>
                  <a:pt x="5859484" y="4922447"/>
                  <a:pt x="5391893" y="6019805"/>
                  <a:pt x="4624700" y="6845880"/>
                </a:cubicBezTo>
                <a:lnTo>
                  <a:pt x="4612896" y="6857997"/>
                </a:lnTo>
                <a:lnTo>
                  <a:pt x="4017658" y="6857997"/>
                </a:lnTo>
                <a:lnTo>
                  <a:pt x="4173230" y="6719623"/>
                </a:lnTo>
                <a:cubicBezTo>
                  <a:pt x="4958119" y="5951494"/>
                  <a:pt x="5443583" y="4890334"/>
                  <a:pt x="5443583" y="3718209"/>
                </a:cubicBezTo>
                <a:cubicBezTo>
                  <a:pt x="5443583" y="2179795"/>
                  <a:pt x="4607295" y="832535"/>
                  <a:pt x="3355352" y="88079"/>
                </a:cubicBezTo>
                <a:close/>
                <a:moveTo>
                  <a:pt x="0" y="0"/>
                </a:moveTo>
                <a:lnTo>
                  <a:pt x="2941255" y="0"/>
                </a:lnTo>
                <a:lnTo>
                  <a:pt x="3117080" y="88129"/>
                </a:lnTo>
                <a:cubicBezTo>
                  <a:pt x="4432070" y="787221"/>
                  <a:pt x="5324754" y="2150692"/>
                  <a:pt x="5324754" y="3718209"/>
                </a:cubicBezTo>
                <a:cubicBezTo>
                  <a:pt x="5324754" y="4858221"/>
                  <a:pt x="4852591" y="5890308"/>
                  <a:pt x="4089206" y="6637392"/>
                </a:cubicBezTo>
                <a:lnTo>
                  <a:pt x="3841183" y="6857997"/>
                </a:lnTo>
                <a:lnTo>
                  <a:pt x="0" y="6857997"/>
                </a:lnTo>
                <a:close/>
              </a:path>
            </a:pathLst>
          </a:cu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Picture 2" descr="A tree with a mountain in the background&#10;&#10;Description automatically generated">
            <a:extLst>
              <a:ext uri="{FF2B5EF4-FFF2-40B4-BE49-F238E27FC236}">
                <a16:creationId xmlns:a16="http://schemas.microsoft.com/office/drawing/2014/main" id="{4EF76330-7851-4EEB-849F-ABAA39B7C925}"/>
              </a:ext>
            </a:extLst>
          </p:cNvPr>
          <p:cNvPicPr>
            <a:picLocks noChangeAspect="1"/>
          </p:cNvPicPr>
          <p:nvPr/>
        </p:nvPicPr>
        <p:blipFill rotWithShape="1">
          <a:blip r:embed="rId3">
            <a:extLst>
              <a:ext uri="{28A0092B-C50C-407E-A947-70E740481C1C}">
                <a14:useLocalDpi xmlns:a14="http://schemas.microsoft.com/office/drawing/2010/main" val="0"/>
              </a:ext>
            </a:extLst>
          </a:blip>
          <a:srcRect l="19658" r="13679"/>
          <a:stretch/>
        </p:blipFill>
        <p:spPr>
          <a:xfrm>
            <a:off x="1" y="2"/>
            <a:ext cx="6095695" cy="6857997"/>
          </a:xfrm>
          <a:custGeom>
            <a:avLst/>
            <a:gdLst/>
            <a:ahLst/>
            <a:cxnLst/>
            <a:rect l="l" t="t" r="r" b="b"/>
            <a:pathLst>
              <a:path w="6095695" h="6857997">
                <a:moveTo>
                  <a:pt x="3435036" y="0"/>
                </a:moveTo>
                <a:lnTo>
                  <a:pt x="4198562" y="0"/>
                </a:lnTo>
                <a:lnTo>
                  <a:pt x="4365987" y="128761"/>
                </a:lnTo>
                <a:cubicBezTo>
                  <a:pt x="5422363" y="981944"/>
                  <a:pt x="6095695" y="2273123"/>
                  <a:pt x="6095695" y="3718209"/>
                </a:cubicBezTo>
                <a:cubicBezTo>
                  <a:pt x="6095695" y="4922447"/>
                  <a:pt x="5628104" y="6019805"/>
                  <a:pt x="4860911" y="6845880"/>
                </a:cubicBezTo>
                <a:lnTo>
                  <a:pt x="4849107" y="6857997"/>
                </a:lnTo>
                <a:lnTo>
                  <a:pt x="4253869" y="6857997"/>
                </a:lnTo>
                <a:lnTo>
                  <a:pt x="4409441" y="6719623"/>
                </a:lnTo>
                <a:cubicBezTo>
                  <a:pt x="5194330" y="5951494"/>
                  <a:pt x="5679794" y="4890334"/>
                  <a:pt x="5679794" y="3718209"/>
                </a:cubicBezTo>
                <a:cubicBezTo>
                  <a:pt x="5679794" y="2179795"/>
                  <a:pt x="4843506" y="832535"/>
                  <a:pt x="3591563" y="88079"/>
                </a:cubicBezTo>
                <a:close/>
                <a:moveTo>
                  <a:pt x="0" y="0"/>
                </a:moveTo>
                <a:lnTo>
                  <a:pt x="3177466" y="0"/>
                </a:lnTo>
                <a:lnTo>
                  <a:pt x="3353291" y="88129"/>
                </a:lnTo>
                <a:cubicBezTo>
                  <a:pt x="4668281" y="787221"/>
                  <a:pt x="5560965" y="2150692"/>
                  <a:pt x="5560965" y="3718209"/>
                </a:cubicBezTo>
                <a:cubicBezTo>
                  <a:pt x="5560965" y="4858221"/>
                  <a:pt x="5088802" y="5890308"/>
                  <a:pt x="4325417" y="6637392"/>
                </a:cubicBezTo>
                <a:lnTo>
                  <a:pt x="4077394" y="6857997"/>
                </a:lnTo>
                <a:lnTo>
                  <a:pt x="0" y="6857997"/>
                </a:lnTo>
                <a:close/>
              </a:path>
            </a:pathLst>
          </a:custGeom>
        </p:spPr>
      </p:pic>
    </p:spTree>
    <p:extLst>
      <p:ext uri="{BB962C8B-B14F-4D97-AF65-F5344CB8AC3E}">
        <p14:creationId xmlns:p14="http://schemas.microsoft.com/office/powerpoint/2010/main" val="2972395121"/>
      </p:ext>
    </p:extLst>
  </p:cSld>
  <p:clrMapOvr>
    <a:overrideClrMapping bg1="dk1" tx1="lt1" bg2="dk2" tx2="lt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20D5D19D-0789-4518-B5DC-D47ADF69D2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93E2E80F-2073-4643-80CD-5CF5A7475FDB}"/>
              </a:ext>
            </a:extLst>
          </p:cNvPr>
          <p:cNvSpPr txBox="1"/>
          <p:nvPr/>
        </p:nvSpPr>
        <p:spPr>
          <a:xfrm>
            <a:off x="597605" y="723928"/>
            <a:ext cx="4954288" cy="6207697"/>
          </a:xfrm>
          <a:prstGeom prst="rect">
            <a:avLst/>
          </a:prstGeom>
        </p:spPr>
        <p:txBody>
          <a:bodyPr vert="horz" lIns="91440" tIns="45720" rIns="91440" bIns="45720" rtlCol="0" anchor="t">
            <a:normAutofit fontScale="32500" lnSpcReduction="20000"/>
          </a:bodyPr>
          <a:lstStyle/>
          <a:p>
            <a:pPr marL="685800" indent="-685800" algn="just">
              <a:lnSpc>
                <a:spcPct val="107000"/>
              </a:lnSpc>
              <a:spcAft>
                <a:spcPts val="800"/>
              </a:spcAft>
              <a:buFont typeface="Arial" panose="020B0604020202020204" pitchFamily="34" charset="0"/>
              <a:buChar char="•"/>
            </a:pPr>
            <a:r>
              <a:rPr kumimoji="0" lang="hi-IN" altLang="en-US" sz="7400" i="0" u="none" strike="noStrike" cap="none" normalizeH="0" baseline="0" dirty="0">
                <a:ln>
                  <a:noFill/>
                </a:ln>
                <a:solidFill>
                  <a:srgbClr val="222222"/>
                </a:solidFill>
                <a:effectLst/>
                <a:latin typeface="Aparajita" panose="02020603050405020304" pitchFamily="18" charset="0"/>
                <a:cs typeface="Aparajita" panose="02020603050405020304" pitchFamily="18" charset="0"/>
              </a:rPr>
              <a:t>केंद्र शासित प्रदेश दादरा और नगर हवेली दो परिक्षेत्रों - दादरा और नगर हवेली से बना है</a:t>
            </a:r>
            <a:r>
              <a:rPr kumimoji="0" lang="en-IN" altLang="en-US" sz="7400" i="0" u="none" strike="noStrike" cap="none" normalizeH="0" baseline="0" dirty="0">
                <a:ln>
                  <a:noFill/>
                </a:ln>
                <a:solidFill>
                  <a:srgbClr val="222222"/>
                </a:solidFill>
                <a:effectLst/>
                <a:latin typeface="Aparajita" panose="02020603050405020304" pitchFamily="18" charset="0"/>
                <a:cs typeface="Aparajita" panose="02020603050405020304" pitchFamily="18" charset="0"/>
              </a:rPr>
              <a:t>|</a:t>
            </a:r>
            <a:r>
              <a:rPr kumimoji="0" lang="hi-IN" altLang="en-US" sz="7400" i="0" u="none" strike="noStrike" cap="none" normalizeH="0" baseline="0" dirty="0">
                <a:ln>
                  <a:noFill/>
                </a:ln>
                <a:solidFill>
                  <a:srgbClr val="222222"/>
                </a:solidFill>
                <a:effectLst/>
                <a:latin typeface="Aparajita" panose="02020603050405020304" pitchFamily="18" charset="0"/>
                <a:cs typeface="Aparajita" panose="02020603050405020304" pitchFamily="18" charset="0"/>
              </a:rPr>
              <a:t> </a:t>
            </a:r>
            <a:endParaRPr kumimoji="0" lang="en-IN" altLang="en-US" sz="7400" i="0" u="none" strike="noStrike" cap="none" normalizeH="0" baseline="0" dirty="0">
              <a:ln>
                <a:noFill/>
              </a:ln>
              <a:solidFill>
                <a:srgbClr val="222222"/>
              </a:solidFill>
              <a:effectLst/>
              <a:latin typeface="Aparajita" panose="02020603050405020304" pitchFamily="18" charset="0"/>
              <a:cs typeface="Aparajita" panose="02020603050405020304" pitchFamily="18" charset="0"/>
            </a:endParaRPr>
          </a:p>
          <a:p>
            <a:pPr marL="685800" indent="-685800" algn="just">
              <a:lnSpc>
                <a:spcPct val="107000"/>
              </a:lnSpc>
              <a:spcAft>
                <a:spcPts val="800"/>
              </a:spcAft>
              <a:buFont typeface="Arial" panose="020B0604020202020204" pitchFamily="34" charset="0"/>
              <a:buChar char="•"/>
            </a:pPr>
            <a:r>
              <a:rPr kumimoji="0" lang="hi-IN" altLang="en-US" sz="7200" b="0" i="0" u="none" strike="noStrike" cap="none" normalizeH="0" baseline="0" dirty="0">
                <a:ln>
                  <a:noFill/>
                </a:ln>
                <a:solidFill>
                  <a:srgbClr val="222222"/>
                </a:solidFill>
                <a:effectLst/>
                <a:latin typeface="Aparajita" panose="02020603050405020304" pitchFamily="18" charset="0"/>
                <a:cs typeface="Aparajita" panose="02020603050405020304" pitchFamily="18" charset="0"/>
              </a:rPr>
              <a:t>इनमें से, दादरा गुजरात राज्य से घिरा हुआ है, और नागर हवेली महाराष्ट्र और गुजरात की सीमा पर स्थित है।</a:t>
            </a:r>
            <a:endParaRPr kumimoji="0" lang="hi-IN" altLang="en-US" sz="7400" i="0" u="none" strike="noStrike" cap="none" normalizeH="0" baseline="0" dirty="0">
              <a:ln>
                <a:noFill/>
              </a:ln>
              <a:solidFill>
                <a:srgbClr val="222222"/>
              </a:solidFill>
              <a:effectLst/>
              <a:latin typeface="Aparajita" panose="02020603050405020304" pitchFamily="18" charset="0"/>
              <a:cs typeface="Aparajita" panose="02020603050405020304" pitchFamily="18" charset="0"/>
            </a:endParaRPr>
          </a:p>
          <a:p>
            <a:pPr marL="685800" indent="-685800" algn="just">
              <a:lnSpc>
                <a:spcPct val="107000"/>
              </a:lnSpc>
              <a:spcAft>
                <a:spcPts val="800"/>
              </a:spcAft>
              <a:buFont typeface="Arial" panose="020B0604020202020204" pitchFamily="34" charset="0"/>
              <a:buChar char="•"/>
            </a:pPr>
            <a:r>
              <a:rPr kumimoji="0" lang="hi-IN" altLang="en-US" sz="7400" i="0" u="none" strike="noStrike" cap="none" normalizeH="0" baseline="0" dirty="0">
                <a:ln>
                  <a:noFill/>
                </a:ln>
                <a:solidFill>
                  <a:srgbClr val="222222"/>
                </a:solidFill>
                <a:effectLst/>
                <a:latin typeface="Aparajita" panose="02020603050405020304" pitchFamily="18" charset="0"/>
                <a:cs typeface="Aparajita" panose="02020603050405020304" pitchFamily="18" charset="0"/>
              </a:rPr>
              <a:t>पश्चिमी घाट की पश्चिमी तलहटी में स्थित, इसमें गुजरात और महाराष्ट्र राज्यों के बीच 72 छोटे गांव शामिल हैं।</a:t>
            </a:r>
            <a:r>
              <a:rPr kumimoji="0" lang="hi-IN" altLang="en-US" sz="7400" i="0" u="none" strike="noStrike" cap="none" normalizeH="0" baseline="0" dirty="0">
                <a:ln>
                  <a:noFill/>
                </a:ln>
                <a:solidFill>
                  <a:schemeClr val="tx1"/>
                </a:solidFill>
                <a:effectLst/>
                <a:latin typeface="Aparajita" panose="02020603050405020304" pitchFamily="18" charset="0"/>
                <a:cs typeface="Aparajita" panose="02020603050405020304" pitchFamily="18" charset="0"/>
              </a:rPr>
              <a:t> </a:t>
            </a:r>
            <a:endParaRPr kumimoji="0" lang="en-US" altLang="en-US" sz="7400" i="0" u="none" strike="noStrike" cap="none" normalizeH="0" baseline="0" dirty="0">
              <a:ln>
                <a:noFill/>
              </a:ln>
              <a:solidFill>
                <a:schemeClr val="tx1"/>
              </a:solidFill>
              <a:effectLst/>
              <a:latin typeface="Aparajita" panose="02020603050405020304" pitchFamily="18" charset="0"/>
              <a:cs typeface="Aparajita" panose="02020603050405020304" pitchFamily="18" charset="0"/>
            </a:endParaRPr>
          </a:p>
          <a:p>
            <a:pPr marL="685800" indent="-685800" algn="just">
              <a:lnSpc>
                <a:spcPct val="107000"/>
              </a:lnSpc>
              <a:spcAft>
                <a:spcPts val="800"/>
              </a:spcAft>
              <a:buFont typeface="Arial" panose="020B0604020202020204" pitchFamily="34" charset="0"/>
              <a:buChar char="•"/>
            </a:pPr>
            <a:r>
              <a:rPr lang="en-IN" altLang="en-US" sz="7400" dirty="0">
                <a:solidFill>
                  <a:srgbClr val="222222"/>
                </a:solidFill>
                <a:latin typeface="Aparajita" panose="02020603050405020304" pitchFamily="18" charset="0"/>
                <a:cs typeface="Aparajita" panose="02020603050405020304" pitchFamily="18" charset="0"/>
              </a:rPr>
              <a:t>41</a:t>
            </a:r>
            <a:r>
              <a:rPr kumimoji="0" lang="hi-IN" altLang="en-US" sz="7400" i="0" u="none" strike="noStrike" cap="none" normalizeH="0" baseline="0" dirty="0">
                <a:ln>
                  <a:noFill/>
                </a:ln>
                <a:solidFill>
                  <a:srgbClr val="222222"/>
                </a:solidFill>
                <a:effectLst/>
                <a:latin typeface="Aparajita" panose="02020603050405020304" pitchFamily="18" charset="0"/>
                <a:cs typeface="Aparajita" panose="02020603050405020304" pitchFamily="18" charset="0"/>
              </a:rPr>
              <a:t>% क्षेत्र वनों से घिरा हुआ है, और समृद्ध </a:t>
            </a:r>
            <a:r>
              <a:rPr kumimoji="0" lang="hi-IN" altLang="en-US" sz="7400" i="0" u="none" strike="noStrike" cap="none" normalizeH="0" baseline="0" dirty="0" err="1">
                <a:ln>
                  <a:noFill/>
                </a:ln>
                <a:solidFill>
                  <a:srgbClr val="222222"/>
                </a:solidFill>
                <a:effectLst/>
                <a:latin typeface="Aparajita" panose="02020603050405020304" pitchFamily="18" charset="0"/>
                <a:cs typeface="Aparajita" panose="02020603050405020304" pitchFamily="18" charset="0"/>
              </a:rPr>
              <a:t>जैव</a:t>
            </a:r>
            <a:r>
              <a:rPr kumimoji="0" lang="hi-IN" altLang="en-US" sz="7400" i="0" u="none" strike="noStrike" cap="none" normalizeH="0" baseline="0" dirty="0">
                <a:ln>
                  <a:noFill/>
                </a:ln>
                <a:solidFill>
                  <a:srgbClr val="222222"/>
                </a:solidFill>
                <a:effectLst/>
                <a:latin typeface="Aparajita" panose="02020603050405020304" pitchFamily="18" charset="0"/>
                <a:cs typeface="Aparajita" panose="02020603050405020304" pitchFamily="18" charset="0"/>
              </a:rPr>
              <a:t>-विविधता इसे विभिन्न पक्षियों और जानवरों के लिए एक आदर्श निवास स्थान बनाती है। </a:t>
            </a:r>
          </a:p>
          <a:p>
            <a:pPr marL="685800" indent="-685800" algn="just">
              <a:lnSpc>
                <a:spcPct val="107000"/>
              </a:lnSpc>
              <a:spcAft>
                <a:spcPts val="800"/>
              </a:spcAft>
              <a:buFont typeface="Arial" panose="020B0604020202020204" pitchFamily="34" charset="0"/>
              <a:buChar char="•"/>
            </a:pPr>
            <a:r>
              <a:rPr kumimoji="0" lang="hi-IN" altLang="en-US" sz="7400" i="0" u="none" strike="noStrike" cap="none" normalizeH="0" baseline="0" dirty="0">
                <a:ln>
                  <a:noFill/>
                </a:ln>
                <a:solidFill>
                  <a:srgbClr val="222222"/>
                </a:solidFill>
                <a:effectLst/>
                <a:latin typeface="Aparajita" panose="02020603050405020304" pitchFamily="18" charset="0"/>
                <a:cs typeface="Aparajita" panose="02020603050405020304" pitchFamily="18" charset="0"/>
              </a:rPr>
              <a:t>दमन गंगा और उसकी सहायक नदियाँ इस क्षेत्र से बहती है तथा </a:t>
            </a:r>
            <a:r>
              <a:rPr lang="hi-IN" altLang="en-US" sz="7400" dirty="0">
                <a:solidFill>
                  <a:srgbClr val="222222"/>
                </a:solidFill>
                <a:latin typeface="Aparajita" panose="02020603050405020304" pitchFamily="18" charset="0"/>
                <a:cs typeface="Aparajita" panose="02020603050405020304" pitchFamily="18" charset="0"/>
              </a:rPr>
              <a:t>अंत में अरब सागर में गिरती </a:t>
            </a:r>
            <a:r>
              <a:rPr kumimoji="0" lang="hi-IN" altLang="en-US" sz="7400" i="0" u="none" strike="noStrike" cap="none" normalizeH="0" baseline="0" dirty="0">
                <a:ln>
                  <a:noFill/>
                </a:ln>
                <a:solidFill>
                  <a:srgbClr val="222222"/>
                </a:solidFill>
                <a:effectLst/>
                <a:latin typeface="Aparajita" panose="02020603050405020304" pitchFamily="18" charset="0"/>
                <a:cs typeface="Aparajita" panose="02020603050405020304" pitchFamily="18" charset="0"/>
              </a:rPr>
              <a:t>हैं।</a:t>
            </a:r>
            <a:r>
              <a:rPr kumimoji="0" lang="hi-IN" altLang="en-US" sz="7400" i="0" u="none" strike="noStrike" cap="none" normalizeH="0" baseline="0" dirty="0">
                <a:ln>
                  <a:noFill/>
                </a:ln>
                <a:solidFill>
                  <a:schemeClr val="tx1"/>
                </a:solidFill>
                <a:effectLst/>
                <a:latin typeface="Aparajita" panose="02020603050405020304" pitchFamily="18" charset="0"/>
                <a:cs typeface="Aparajita" panose="02020603050405020304" pitchFamily="18" charset="0"/>
              </a:rPr>
              <a:t> </a:t>
            </a:r>
            <a:endParaRPr kumimoji="0" lang="en-US" altLang="en-US" sz="7400" i="0" u="none" strike="noStrike" cap="none" normalizeH="0" baseline="0" dirty="0">
              <a:ln>
                <a:noFill/>
              </a:ln>
              <a:solidFill>
                <a:schemeClr val="tx1"/>
              </a:solidFill>
              <a:effectLst/>
              <a:latin typeface="Aparajita" panose="02020603050405020304" pitchFamily="18" charset="0"/>
              <a:cs typeface="Aparajita" panose="02020603050405020304" pitchFamily="18" charset="0"/>
            </a:endParaRPr>
          </a:p>
        </p:txBody>
      </p:sp>
      <p:grpSp>
        <p:nvGrpSpPr>
          <p:cNvPr id="17" name="Group 16">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154317"/>
            <a:ext cx="731521" cy="673460"/>
            <a:chOff x="3940602" y="308034"/>
            <a:chExt cx="2116791" cy="3428999"/>
          </a:xfrm>
          <a:solidFill>
            <a:schemeClr val="accent4"/>
          </a:solidFill>
        </p:grpSpPr>
        <p:sp>
          <p:nvSpPr>
            <p:cNvPr id="18" name="Rectangle 17">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Rectangle 21">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Map&#10;&#10;Description automatically generated">
            <a:extLst>
              <a:ext uri="{FF2B5EF4-FFF2-40B4-BE49-F238E27FC236}">
                <a16:creationId xmlns:a16="http://schemas.microsoft.com/office/drawing/2014/main" id="{F78B3467-D949-4932-A904-6DFC95ABE8D7}"/>
              </a:ext>
            </a:extLst>
          </p:cNvPr>
          <p:cNvPicPr>
            <a:picLocks noChangeAspect="1"/>
          </p:cNvPicPr>
          <p:nvPr/>
        </p:nvPicPr>
        <p:blipFill rotWithShape="1">
          <a:blip r:embed="rId2">
            <a:extLst>
              <a:ext uri="{28A0092B-C50C-407E-A947-70E740481C1C}">
                <a14:useLocalDpi xmlns:a14="http://schemas.microsoft.com/office/drawing/2010/main" val="0"/>
              </a:ext>
            </a:extLst>
          </a:blip>
          <a:srcRect l="-5517" r="-5517"/>
          <a:stretch/>
        </p:blipFill>
        <p:spPr>
          <a:xfrm>
            <a:off x="5922492" y="666728"/>
            <a:ext cx="5536001" cy="5465791"/>
          </a:xfrm>
          <a:prstGeom prst="rect">
            <a:avLst/>
          </a:prstGeom>
        </p:spPr>
      </p:pic>
    </p:spTree>
    <p:extLst>
      <p:ext uri="{BB962C8B-B14F-4D97-AF65-F5344CB8AC3E}">
        <p14:creationId xmlns:p14="http://schemas.microsoft.com/office/powerpoint/2010/main" val="28923574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descr="An empty parking lot in front of a building&#10;&#10;Description automatically generated">
            <a:extLst>
              <a:ext uri="{FF2B5EF4-FFF2-40B4-BE49-F238E27FC236}">
                <a16:creationId xmlns:a16="http://schemas.microsoft.com/office/drawing/2014/main" id="{4F0A1BDF-4D58-478D-9051-FF2D7279B77C}"/>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b="15755"/>
          <a:stretch/>
        </p:blipFill>
        <p:spPr>
          <a:xfrm>
            <a:off x="-1" y="-30"/>
            <a:ext cx="12192000" cy="6855958"/>
          </a:xfrm>
          <a:prstGeom prst="rect">
            <a:avLst/>
          </a:prstGeom>
        </p:spPr>
      </p:pic>
      <p:sp>
        <p:nvSpPr>
          <p:cNvPr id="5" name="TextBox 4">
            <a:extLst>
              <a:ext uri="{FF2B5EF4-FFF2-40B4-BE49-F238E27FC236}">
                <a16:creationId xmlns:a16="http://schemas.microsoft.com/office/drawing/2014/main" id="{013CB481-8BFC-47E6-9743-E4B85B75086F}"/>
              </a:ext>
            </a:extLst>
          </p:cNvPr>
          <p:cNvSpPr txBox="1"/>
          <p:nvPr/>
        </p:nvSpPr>
        <p:spPr>
          <a:xfrm>
            <a:off x="643468" y="3320859"/>
            <a:ext cx="4666470" cy="2076333"/>
          </a:xfrm>
          <a:prstGeom prst="rect">
            <a:avLst/>
          </a:prstGeom>
        </p:spPr>
        <p:txBody>
          <a:bodyPr vert="horz" lIns="91440" tIns="45720" rIns="91440" bIns="45720" rtlCol="0" anchor="t">
            <a:normAutofit/>
          </a:bodyPr>
          <a:lstStyle/>
          <a:p>
            <a:pPr>
              <a:lnSpc>
                <a:spcPct val="90000"/>
              </a:lnSpc>
              <a:spcBef>
                <a:spcPct val="0"/>
              </a:spcBef>
              <a:spcAft>
                <a:spcPts val="600"/>
              </a:spcAft>
            </a:pPr>
            <a:r>
              <a:rPr lang="en-US" sz="4800" kern="1200">
                <a:solidFill>
                  <a:schemeClr val="tx1"/>
                </a:solidFill>
                <a:latin typeface="+mj-lt"/>
                <a:ea typeface="+mj-ea"/>
                <a:cs typeface="+mj-cs"/>
              </a:rPr>
              <a:t>दादरा एवं नगर हवेली - परिचय</a:t>
            </a:r>
          </a:p>
        </p:txBody>
      </p:sp>
      <p:sp>
        <p:nvSpPr>
          <p:cNvPr id="26" name="Freeform: Shape 25">
            <a:extLst>
              <a:ext uri="{FF2B5EF4-FFF2-40B4-BE49-F238E27FC236}">
                <a16:creationId xmlns:a16="http://schemas.microsoft.com/office/drawing/2014/main" id="{BCC55ACC-A2F6-403C-A3A4-D59B3734D4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57312" y="381000"/>
            <a:ext cx="6334689" cy="6477000"/>
          </a:xfrm>
          <a:custGeom>
            <a:avLst/>
            <a:gdLst>
              <a:gd name="connsiteX0" fmla="*/ 3561588 w 6334689"/>
              <a:gd name="connsiteY0" fmla="*/ 0 h 6477000"/>
              <a:gd name="connsiteX1" fmla="*/ 6309883 w 6334689"/>
              <a:gd name="connsiteY1" fmla="*/ 1296087 h 6477000"/>
              <a:gd name="connsiteX2" fmla="*/ 6334689 w 6334689"/>
              <a:gd name="connsiteY2" fmla="*/ 1329261 h 6477000"/>
              <a:gd name="connsiteX3" fmla="*/ 6334689 w 6334689"/>
              <a:gd name="connsiteY3" fmla="*/ 5793916 h 6477000"/>
              <a:gd name="connsiteX4" fmla="*/ 6309883 w 6334689"/>
              <a:gd name="connsiteY4" fmla="*/ 5827089 h 6477000"/>
              <a:gd name="connsiteX5" fmla="*/ 5760467 w 6334689"/>
              <a:gd name="connsiteY5" fmla="*/ 6363539 h 6477000"/>
              <a:gd name="connsiteX6" fmla="*/ 5607796 w 6334689"/>
              <a:gd name="connsiteY6" fmla="*/ 6477000 h 6477000"/>
              <a:gd name="connsiteX7" fmla="*/ 1519571 w 6334689"/>
              <a:gd name="connsiteY7" fmla="*/ 6477000 h 6477000"/>
              <a:gd name="connsiteX8" fmla="*/ 1296088 w 6334689"/>
              <a:gd name="connsiteY8" fmla="*/ 6309883 h 6477000"/>
              <a:gd name="connsiteX9" fmla="*/ 0 w 6334689"/>
              <a:gd name="connsiteY9" fmla="*/ 3561588 h 6477000"/>
              <a:gd name="connsiteX10" fmla="*/ 3561588 w 6334689"/>
              <a:gd name="connsiteY10" fmla="*/ 0 h 647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34689" h="6477000">
                <a:moveTo>
                  <a:pt x="3561588" y="0"/>
                </a:moveTo>
                <a:cubicBezTo>
                  <a:pt x="4668032" y="0"/>
                  <a:pt x="5656635" y="504534"/>
                  <a:pt x="6309883" y="1296087"/>
                </a:cubicBezTo>
                <a:lnTo>
                  <a:pt x="6334689" y="1329261"/>
                </a:lnTo>
                <a:lnTo>
                  <a:pt x="6334689" y="5793916"/>
                </a:lnTo>
                <a:lnTo>
                  <a:pt x="6309883" y="5827089"/>
                </a:lnTo>
                <a:cubicBezTo>
                  <a:pt x="6146571" y="6024977"/>
                  <a:pt x="5962299" y="6204927"/>
                  <a:pt x="5760467" y="6363539"/>
                </a:cubicBezTo>
                <a:lnTo>
                  <a:pt x="5607796" y="6477000"/>
                </a:lnTo>
                <a:lnTo>
                  <a:pt x="1519571" y="6477000"/>
                </a:lnTo>
                <a:lnTo>
                  <a:pt x="1296088" y="6309883"/>
                </a:lnTo>
                <a:cubicBezTo>
                  <a:pt x="504535" y="5656635"/>
                  <a:pt x="0" y="4668032"/>
                  <a:pt x="0" y="3561588"/>
                </a:cubicBezTo>
                <a:cubicBezTo>
                  <a:pt x="0" y="1594577"/>
                  <a:pt x="1594577" y="0"/>
                  <a:pt x="3561588"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A bridge over a road&#10;&#10;Description automatically generated">
            <a:extLst>
              <a:ext uri="{FF2B5EF4-FFF2-40B4-BE49-F238E27FC236}">
                <a16:creationId xmlns:a16="http://schemas.microsoft.com/office/drawing/2014/main" id="{0AA072F4-2162-4763-B84B-5D8F04F99172}"/>
              </a:ext>
            </a:extLst>
          </p:cNvPr>
          <p:cNvPicPr>
            <a:picLocks noChangeAspect="1"/>
          </p:cNvPicPr>
          <p:nvPr/>
        </p:nvPicPr>
        <p:blipFill rotWithShape="1">
          <a:blip r:embed="rId3">
            <a:extLst>
              <a:ext uri="{28A0092B-C50C-407E-A947-70E740481C1C}">
                <a14:useLocalDpi xmlns:a14="http://schemas.microsoft.com/office/drawing/2010/main" val="0"/>
              </a:ext>
            </a:extLst>
          </a:blip>
          <a:srcRect l="20676" r="20676"/>
          <a:stretch/>
        </p:blipFill>
        <p:spPr>
          <a:xfrm>
            <a:off x="6021086" y="544804"/>
            <a:ext cx="6170914" cy="6313225"/>
          </a:xfrm>
          <a:custGeom>
            <a:avLst/>
            <a:gdLst/>
            <a:ahLst/>
            <a:cxnLst/>
            <a:rect l="l" t="t" r="r" b="b"/>
            <a:pathLst>
              <a:path w="6170914" h="6313225">
                <a:moveTo>
                  <a:pt x="3397813" y="0"/>
                </a:moveTo>
                <a:cubicBezTo>
                  <a:pt x="4453378" y="0"/>
                  <a:pt x="5396522" y="481334"/>
                  <a:pt x="6019731" y="1236489"/>
                </a:cubicBezTo>
                <a:lnTo>
                  <a:pt x="6170914" y="1438663"/>
                </a:lnTo>
                <a:lnTo>
                  <a:pt x="6170914" y="5356963"/>
                </a:lnTo>
                <a:lnTo>
                  <a:pt x="6019731" y="5559138"/>
                </a:lnTo>
                <a:cubicBezTo>
                  <a:pt x="5786028" y="5842321"/>
                  <a:pt x="5507333" y="6086998"/>
                  <a:pt x="5194591" y="6282226"/>
                </a:cubicBezTo>
                <a:lnTo>
                  <a:pt x="5141791" y="6313225"/>
                </a:lnTo>
                <a:lnTo>
                  <a:pt x="1659199" y="6313225"/>
                </a:lnTo>
                <a:lnTo>
                  <a:pt x="1498064" y="6215333"/>
                </a:lnTo>
                <a:cubicBezTo>
                  <a:pt x="594240" y="5604721"/>
                  <a:pt x="0" y="4570663"/>
                  <a:pt x="0" y="3397813"/>
                </a:cubicBezTo>
                <a:cubicBezTo>
                  <a:pt x="0" y="1521253"/>
                  <a:pt x="1521253" y="0"/>
                  <a:pt x="3397813" y="0"/>
                </a:cubicBezTo>
                <a:close/>
              </a:path>
            </a:pathLst>
          </a:custGeom>
        </p:spPr>
      </p:pic>
    </p:spTree>
    <p:extLst>
      <p:ext uri="{BB962C8B-B14F-4D97-AF65-F5344CB8AC3E}">
        <p14:creationId xmlns:p14="http://schemas.microsoft.com/office/powerpoint/2010/main" val="3687843488"/>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Map&#10;&#10;Description automatically generated">
            <a:extLst>
              <a:ext uri="{FF2B5EF4-FFF2-40B4-BE49-F238E27FC236}">
                <a16:creationId xmlns:a16="http://schemas.microsoft.com/office/drawing/2014/main" id="{6207681F-F909-43ED-B5EF-08C289DC58A5}"/>
              </a:ext>
            </a:extLst>
          </p:cNvPr>
          <p:cNvPicPr>
            <a:picLocks noChangeAspect="1"/>
          </p:cNvPicPr>
          <p:nvPr/>
        </p:nvPicPr>
        <p:blipFill rotWithShape="1">
          <a:blip r:embed="rId2">
            <a:extLst>
              <a:ext uri="{28A0092B-C50C-407E-A947-70E740481C1C}">
                <a14:useLocalDpi xmlns:a14="http://schemas.microsoft.com/office/drawing/2010/main" val="0"/>
              </a:ext>
            </a:extLst>
          </a:blip>
          <a:srcRect b="19"/>
          <a:stretch/>
        </p:blipFill>
        <p:spPr>
          <a:xfrm>
            <a:off x="0" y="0"/>
            <a:ext cx="12192000" cy="6858000"/>
          </a:xfrm>
          <a:prstGeom prst="rect">
            <a:avLst/>
          </a:prstGeom>
        </p:spPr>
      </p:pic>
    </p:spTree>
    <p:extLst>
      <p:ext uri="{BB962C8B-B14F-4D97-AF65-F5344CB8AC3E}">
        <p14:creationId xmlns:p14="http://schemas.microsoft.com/office/powerpoint/2010/main" val="38798548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1FC6821-498B-4420-9825-3FE7F3E91911}"/>
              </a:ext>
            </a:extLst>
          </p:cNvPr>
          <p:cNvSpPr txBox="1"/>
          <p:nvPr/>
        </p:nvSpPr>
        <p:spPr>
          <a:xfrm>
            <a:off x="184392" y="544777"/>
            <a:ext cx="5836693" cy="6014111"/>
          </a:xfrm>
          <a:prstGeom prst="rect">
            <a:avLst/>
          </a:prstGeom>
        </p:spPr>
        <p:txBody>
          <a:bodyPr vert="horz" lIns="91440" tIns="45720" rIns="91440" bIns="45720" rtlCol="0" anchor="t">
            <a:normAutofit/>
          </a:bodyPr>
          <a:lstStyle/>
          <a:p>
            <a:pPr marL="285750" indent="-285750" algn="just">
              <a:buFont typeface="Wingdings" panose="05000000000000000000" pitchFamily="2" charset="2"/>
              <a:buChar char="Ø"/>
            </a:pPr>
            <a:r>
              <a:rPr lang="hi-IN" sz="2000" dirty="0">
                <a:effectLst/>
                <a:latin typeface="Helvetica" panose="020B0604020202020204" pitchFamily="34" charset="0"/>
                <a:ea typeface="Times New Roman" panose="02020603050405020304" pitchFamily="18" charset="0"/>
                <a:cs typeface="Mangal" panose="02040503050203030202" pitchFamily="18" charset="0"/>
              </a:rPr>
              <a:t>पूर्व में दादरा एवं नगर हवेली तथा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दमण</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एवं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दीव</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दो अलग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अलग</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संघ प्रदेश हुआ करते थे। दादरा एवं नगर हवेली प्रशासनिक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मुख्यालय</a:t>
            </a:r>
            <a:r>
              <a:rPr lang="hi-IN" sz="2000" dirty="0">
                <a:effectLst/>
                <a:latin typeface="Helvetica" panose="020B0604020202020204" pitchFamily="34" charset="0"/>
                <a:ea typeface="Times New Roman" panose="02020603050405020304" pitchFamily="18" charset="0"/>
                <a:cs typeface="Mangal" panose="02040503050203030202" pitchFamily="18" charset="0"/>
              </a:rPr>
              <a:t>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सिलवासा</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तथा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दमण</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एवं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दीव</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का प्रशासनिक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मुख्यालय</a:t>
            </a:r>
            <a:r>
              <a:rPr lang="hi-IN" sz="2000" dirty="0">
                <a:effectLst/>
                <a:latin typeface="Helvetica" panose="020B0604020202020204" pitchFamily="34" charset="0"/>
                <a:ea typeface="Times New Roman" panose="02020603050405020304" pitchFamily="18" charset="0"/>
                <a:cs typeface="Mangal" panose="02040503050203030202" pitchFamily="18" charset="0"/>
              </a:rPr>
              <a:t>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दमण</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हुआ करता था।</a:t>
            </a:r>
            <a:endParaRPr lang="en-IN" sz="2000" dirty="0">
              <a:effectLst/>
              <a:latin typeface="Helvetica" panose="020B0604020202020204" pitchFamily="34" charset="0"/>
              <a:ea typeface="Times New Roman" panose="02020603050405020304" pitchFamily="18" charset="0"/>
              <a:cs typeface="Mangal" panose="02040503050203030202" pitchFamily="18" charset="0"/>
            </a:endParaRPr>
          </a:p>
          <a:p>
            <a:pPr algn="just"/>
            <a:endParaRPr lang="en-IN" sz="1600" dirty="0">
              <a:latin typeface="Helvetica" panose="020B0604020202020204" pitchFamily="34" charset="0"/>
              <a:ea typeface="Times New Roman" panose="02020603050405020304" pitchFamily="18" charset="0"/>
              <a:cs typeface="Mangal" panose="02040503050203030202" pitchFamily="18" charset="0"/>
            </a:endParaRPr>
          </a:p>
          <a:p>
            <a:pPr marL="285750" indent="-285750" algn="just">
              <a:buFont typeface="Wingdings" panose="05000000000000000000" pitchFamily="2" charset="2"/>
              <a:buChar char="Ø"/>
            </a:pPr>
            <a:r>
              <a:rPr lang="hi-IN" sz="2000" dirty="0">
                <a:effectLst/>
                <a:latin typeface="Helvetica" panose="020B0604020202020204" pitchFamily="34" charset="0"/>
                <a:ea typeface="Times New Roman" panose="02020603050405020304" pitchFamily="18" charset="0"/>
                <a:cs typeface="Mangal" panose="02040503050203030202" pitchFamily="18" charset="0"/>
              </a:rPr>
              <a:t>दोनों ही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संघप्रदेशों</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के प्रशासनिक प्रमुख एक ही प्रशासक हुआ करते थे। २६ जनवरी</a:t>
            </a:r>
            <a:r>
              <a:rPr lang="en-IN" sz="2000" dirty="0">
                <a:effectLst/>
                <a:latin typeface="Helvetica" panose="020B0604020202020204" pitchFamily="34" charset="0"/>
                <a:ea typeface="Times New Roman" panose="02020603050405020304" pitchFamily="18" charset="0"/>
                <a:cs typeface="Mangal" panose="02040503050203030202" pitchFamily="18" charset="0"/>
              </a:rPr>
              <a:t>,</a:t>
            </a:r>
            <a:r>
              <a:rPr lang="hi-IN" sz="2000" dirty="0">
                <a:effectLst/>
                <a:latin typeface="Helvetica" panose="020B0604020202020204" pitchFamily="34" charset="0"/>
                <a:ea typeface="Times New Roman" panose="02020603050405020304" pitchFamily="18" charset="0"/>
                <a:cs typeface="Mangal" panose="02040503050203030202" pitchFamily="18" charset="0"/>
              </a:rPr>
              <a:t> २०२० को संघ प्रदेश दादरा एवं नगर हवेली और संघ प्रदेश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दमण</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एवं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दीव</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का विलय हो गया और अब ये एकीकृत रूप से संघ प्रदेश दादरा एवं नगर हवेली और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दमण</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और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दीव</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कहलाता है। </a:t>
            </a:r>
            <a:endParaRPr lang="en-IN" sz="2000" dirty="0">
              <a:effectLst/>
              <a:latin typeface="Helvetica" panose="020B0604020202020204" pitchFamily="34" charset="0"/>
              <a:ea typeface="Times New Roman" panose="02020603050405020304" pitchFamily="18" charset="0"/>
              <a:cs typeface="Mangal" panose="02040503050203030202" pitchFamily="18" charset="0"/>
            </a:endParaRPr>
          </a:p>
          <a:p>
            <a:pPr algn="just"/>
            <a:endParaRPr lang="en-IN" sz="2000" dirty="0">
              <a:effectLst/>
              <a:latin typeface="Helvetica" panose="020B0604020202020204" pitchFamily="34" charset="0"/>
              <a:ea typeface="Times New Roman" panose="02020603050405020304" pitchFamily="18" charset="0"/>
              <a:cs typeface="Mangal" panose="02040503050203030202" pitchFamily="18" charset="0"/>
            </a:endParaRPr>
          </a:p>
          <a:p>
            <a:pPr marL="285750" indent="-285750" algn="just">
              <a:buFont typeface="Wingdings" panose="05000000000000000000" pitchFamily="2" charset="2"/>
              <a:buChar char="Ø"/>
            </a:pPr>
            <a:r>
              <a:rPr lang="hi-IN" sz="2000" dirty="0">
                <a:effectLst/>
                <a:latin typeface="Helvetica" panose="020B0604020202020204" pitchFamily="34" charset="0"/>
                <a:ea typeface="Times New Roman" panose="02020603050405020304" pitchFamily="18" charset="0"/>
                <a:cs typeface="Mangal" panose="02040503050203030202" pitchFamily="18" charset="0"/>
              </a:rPr>
              <a:t>दादरा एवं नगर हवेली</a:t>
            </a:r>
            <a:r>
              <a:rPr lang="en-IN" sz="2000" dirty="0">
                <a:effectLst/>
                <a:latin typeface="Helvetica" panose="020B0604020202020204" pitchFamily="34" charset="0"/>
                <a:ea typeface="Times New Roman" panose="02020603050405020304" pitchFamily="18" charset="0"/>
                <a:cs typeface="Mangal" panose="02040503050203030202" pitchFamily="18" charset="0"/>
              </a:rPr>
              <a:t>,</a:t>
            </a:r>
            <a:r>
              <a:rPr lang="hi-IN" sz="2000" dirty="0">
                <a:effectLst/>
                <a:latin typeface="Helvetica" panose="020B0604020202020204" pitchFamily="34" charset="0"/>
                <a:ea typeface="Times New Roman" panose="02020603050405020304" pitchFamily="18" charset="0"/>
                <a:cs typeface="Mangal" panose="02040503050203030202" pitchFamily="18" charset="0"/>
              </a:rPr>
              <a:t>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दमण</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और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दीव</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तीन जिले घोषित किए गए। एकीकृत संघ प्रदेश दादरा एवं नगर हवेली और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दमण</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और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दीव</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की राजधानी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दमण</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है और प्रशासनिक प्रमुख यहाँ के माननीय प्रशासक श्री </a:t>
            </a:r>
            <a:r>
              <a:rPr lang="hi-IN" sz="2000" dirty="0" err="1">
                <a:effectLst/>
                <a:latin typeface="Helvetica" panose="020B0604020202020204" pitchFamily="34" charset="0"/>
                <a:ea typeface="Times New Roman" panose="02020603050405020304" pitchFamily="18" charset="0"/>
                <a:cs typeface="Mangal" panose="02040503050203030202" pitchFamily="18" charset="0"/>
              </a:rPr>
              <a:t>प्रफुल</a:t>
            </a:r>
            <a:r>
              <a:rPr lang="hi-IN" sz="2000" dirty="0">
                <a:effectLst/>
                <a:latin typeface="Helvetica" panose="020B0604020202020204" pitchFamily="34" charset="0"/>
                <a:ea typeface="Times New Roman" panose="02020603050405020304" pitchFamily="18" charset="0"/>
                <a:cs typeface="Mangal" panose="02040503050203030202" pitchFamily="18" charset="0"/>
              </a:rPr>
              <a:t> भाई पटेल हैं। </a:t>
            </a:r>
            <a:endParaRPr lang="en-IN" sz="2000" dirty="0">
              <a:effectLst/>
              <a:latin typeface="Times New Roman" panose="02020603050405020304" pitchFamily="18" charset="0"/>
              <a:ea typeface="Times New Roman" panose="02020603050405020304" pitchFamily="18" charset="0"/>
            </a:endParaRPr>
          </a:p>
        </p:txBody>
      </p:sp>
      <p:sp>
        <p:nvSpPr>
          <p:cNvPr id="13" name="Freeform: Shape 10">
            <a:extLst>
              <a:ext uri="{FF2B5EF4-FFF2-40B4-BE49-F238E27FC236}">
                <a16:creationId xmlns:a16="http://schemas.microsoft.com/office/drawing/2014/main" id="{BCC55ACC-A2F6-403C-A3A4-D59B3734D4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57312" y="381000"/>
            <a:ext cx="6334689" cy="6477000"/>
          </a:xfrm>
          <a:custGeom>
            <a:avLst/>
            <a:gdLst>
              <a:gd name="connsiteX0" fmla="*/ 3561588 w 6334689"/>
              <a:gd name="connsiteY0" fmla="*/ 0 h 6477000"/>
              <a:gd name="connsiteX1" fmla="*/ 6309883 w 6334689"/>
              <a:gd name="connsiteY1" fmla="*/ 1296087 h 6477000"/>
              <a:gd name="connsiteX2" fmla="*/ 6334689 w 6334689"/>
              <a:gd name="connsiteY2" fmla="*/ 1329261 h 6477000"/>
              <a:gd name="connsiteX3" fmla="*/ 6334689 w 6334689"/>
              <a:gd name="connsiteY3" fmla="*/ 5793916 h 6477000"/>
              <a:gd name="connsiteX4" fmla="*/ 6309883 w 6334689"/>
              <a:gd name="connsiteY4" fmla="*/ 5827089 h 6477000"/>
              <a:gd name="connsiteX5" fmla="*/ 5760467 w 6334689"/>
              <a:gd name="connsiteY5" fmla="*/ 6363539 h 6477000"/>
              <a:gd name="connsiteX6" fmla="*/ 5607796 w 6334689"/>
              <a:gd name="connsiteY6" fmla="*/ 6477000 h 6477000"/>
              <a:gd name="connsiteX7" fmla="*/ 1519571 w 6334689"/>
              <a:gd name="connsiteY7" fmla="*/ 6477000 h 6477000"/>
              <a:gd name="connsiteX8" fmla="*/ 1296088 w 6334689"/>
              <a:gd name="connsiteY8" fmla="*/ 6309883 h 6477000"/>
              <a:gd name="connsiteX9" fmla="*/ 0 w 6334689"/>
              <a:gd name="connsiteY9" fmla="*/ 3561588 h 6477000"/>
              <a:gd name="connsiteX10" fmla="*/ 3561588 w 6334689"/>
              <a:gd name="connsiteY10" fmla="*/ 0 h 647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34689" h="6477000">
                <a:moveTo>
                  <a:pt x="3561588" y="0"/>
                </a:moveTo>
                <a:cubicBezTo>
                  <a:pt x="4668032" y="0"/>
                  <a:pt x="5656635" y="504534"/>
                  <a:pt x="6309883" y="1296087"/>
                </a:cubicBezTo>
                <a:lnTo>
                  <a:pt x="6334689" y="1329261"/>
                </a:lnTo>
                <a:lnTo>
                  <a:pt x="6334689" y="5793916"/>
                </a:lnTo>
                <a:lnTo>
                  <a:pt x="6309883" y="5827089"/>
                </a:lnTo>
                <a:cubicBezTo>
                  <a:pt x="6146571" y="6024977"/>
                  <a:pt x="5962299" y="6204927"/>
                  <a:pt x="5760467" y="6363539"/>
                </a:cubicBezTo>
                <a:lnTo>
                  <a:pt x="5607796" y="6477000"/>
                </a:lnTo>
                <a:lnTo>
                  <a:pt x="1519571" y="6477000"/>
                </a:lnTo>
                <a:lnTo>
                  <a:pt x="1296088" y="6309883"/>
                </a:lnTo>
                <a:cubicBezTo>
                  <a:pt x="504535" y="5656635"/>
                  <a:pt x="0" y="4668032"/>
                  <a:pt x="0" y="3561588"/>
                </a:cubicBezTo>
                <a:cubicBezTo>
                  <a:pt x="0" y="1594577"/>
                  <a:pt x="1594577" y="0"/>
                  <a:pt x="3561588"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icon&#10;&#10;Description automatically generated">
            <a:extLst>
              <a:ext uri="{FF2B5EF4-FFF2-40B4-BE49-F238E27FC236}">
                <a16:creationId xmlns:a16="http://schemas.microsoft.com/office/drawing/2014/main" id="{B9E25BBF-61A6-4C1F-9414-C5F3AC038C7E}"/>
              </a:ext>
            </a:extLst>
          </p:cNvPr>
          <p:cNvPicPr>
            <a:picLocks noChangeAspect="1"/>
          </p:cNvPicPr>
          <p:nvPr/>
        </p:nvPicPr>
        <p:blipFill rotWithShape="1">
          <a:blip r:embed="rId2">
            <a:extLst>
              <a:ext uri="{28A0092B-C50C-407E-A947-70E740481C1C}">
                <a14:useLocalDpi xmlns:a14="http://schemas.microsoft.com/office/drawing/2010/main" val="0"/>
              </a:ext>
            </a:extLst>
          </a:blip>
          <a:srcRect l="970" r="1284"/>
          <a:stretch/>
        </p:blipFill>
        <p:spPr>
          <a:xfrm>
            <a:off x="6021086" y="544777"/>
            <a:ext cx="6099794" cy="6240465"/>
          </a:xfrm>
          <a:custGeom>
            <a:avLst/>
            <a:gdLst/>
            <a:ahLst/>
            <a:cxnLst/>
            <a:rect l="l" t="t" r="r" b="b"/>
            <a:pathLst>
              <a:path w="6170914" h="6313225">
                <a:moveTo>
                  <a:pt x="3397813" y="0"/>
                </a:moveTo>
                <a:cubicBezTo>
                  <a:pt x="4453378" y="0"/>
                  <a:pt x="5396522" y="481334"/>
                  <a:pt x="6019731" y="1236489"/>
                </a:cubicBezTo>
                <a:lnTo>
                  <a:pt x="6170914" y="1438663"/>
                </a:lnTo>
                <a:lnTo>
                  <a:pt x="6170914" y="5356963"/>
                </a:lnTo>
                <a:lnTo>
                  <a:pt x="6019731" y="5559138"/>
                </a:lnTo>
                <a:cubicBezTo>
                  <a:pt x="5786028" y="5842321"/>
                  <a:pt x="5507333" y="6086998"/>
                  <a:pt x="5194591" y="6282226"/>
                </a:cubicBezTo>
                <a:lnTo>
                  <a:pt x="5141791" y="6313225"/>
                </a:lnTo>
                <a:lnTo>
                  <a:pt x="1659199" y="6313225"/>
                </a:lnTo>
                <a:lnTo>
                  <a:pt x="1498064" y="6215333"/>
                </a:lnTo>
                <a:cubicBezTo>
                  <a:pt x="594240" y="5604721"/>
                  <a:pt x="0" y="4570663"/>
                  <a:pt x="0" y="3397813"/>
                </a:cubicBezTo>
                <a:cubicBezTo>
                  <a:pt x="0" y="1521253"/>
                  <a:pt x="1521253" y="0"/>
                  <a:pt x="3397813" y="0"/>
                </a:cubicBezTo>
                <a:close/>
              </a:path>
            </a:pathLst>
          </a:custGeom>
        </p:spPr>
      </p:pic>
    </p:spTree>
    <p:extLst>
      <p:ext uri="{BB962C8B-B14F-4D97-AF65-F5344CB8AC3E}">
        <p14:creationId xmlns:p14="http://schemas.microsoft.com/office/powerpoint/2010/main" val="1879321375"/>
      </p:ext>
    </p:extLst>
  </p:cSld>
  <p:clrMapOvr>
    <a:overrideClrMapping bg1="dk1" tx1="lt1" bg2="dk2" tx2="lt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0BDA41D8-5093-46ED-B7AB-4437717E62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outdoor, person, grass, person&#10;&#10;Description automatically generated">
            <a:extLst>
              <a:ext uri="{FF2B5EF4-FFF2-40B4-BE49-F238E27FC236}">
                <a16:creationId xmlns:a16="http://schemas.microsoft.com/office/drawing/2014/main" id="{8E6E0115-E495-49B3-A991-9D0D64E50BC5}"/>
              </a:ext>
            </a:extLst>
          </p:cNvPr>
          <p:cNvPicPr>
            <a:picLocks noChangeAspect="1"/>
          </p:cNvPicPr>
          <p:nvPr/>
        </p:nvPicPr>
        <p:blipFill rotWithShape="1">
          <a:blip r:embed="rId2">
            <a:extLst>
              <a:ext uri="{28A0092B-C50C-407E-A947-70E740481C1C}">
                <a14:useLocalDpi xmlns:a14="http://schemas.microsoft.com/office/drawing/2010/main" val="0"/>
              </a:ext>
            </a:extLst>
          </a:blip>
          <a:srcRect l="13114" r="21663" b="1"/>
          <a:stretch/>
        </p:blipFill>
        <p:spPr>
          <a:xfrm>
            <a:off x="20" y="10"/>
            <a:ext cx="3350507" cy="6857989"/>
          </a:xfrm>
          <a:prstGeom prst="rect">
            <a:avLst/>
          </a:prstGeom>
        </p:spPr>
      </p:pic>
      <p:sp>
        <p:nvSpPr>
          <p:cNvPr id="15" name="Rectangle 14">
            <a:extLst>
              <a:ext uri="{FF2B5EF4-FFF2-40B4-BE49-F238E27FC236}">
                <a16:creationId xmlns:a16="http://schemas.microsoft.com/office/drawing/2014/main" id="{2A4E0407-A637-4681-B905-C53E4216CE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9744" y="685800"/>
            <a:ext cx="4232512" cy="54864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B178E4A-DE64-4E08-B0B3-0F6E2857D50A}"/>
              </a:ext>
            </a:extLst>
          </p:cNvPr>
          <p:cNvSpPr txBox="1"/>
          <p:nvPr/>
        </p:nvSpPr>
        <p:spPr>
          <a:xfrm>
            <a:off x="4489597" y="1195378"/>
            <a:ext cx="3212806" cy="4755046"/>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hi-IN" sz="8000" kern="1200">
                <a:solidFill>
                  <a:srgbClr val="595959"/>
                </a:solidFill>
                <a:latin typeface="Aparajita" panose="02020603050405020304" pitchFamily="18" charset="0"/>
                <a:ea typeface="+mj-ea"/>
                <a:cs typeface="Aparajita" panose="02020603050405020304" pitchFamily="18" charset="0"/>
              </a:rPr>
              <a:t>दादरा एवं नगर हवेली के लोग </a:t>
            </a:r>
            <a:endParaRPr lang="en-US" sz="8000" kern="1200" dirty="0">
              <a:solidFill>
                <a:srgbClr val="595959"/>
              </a:solidFill>
              <a:latin typeface="Aparajita" panose="02020603050405020304" pitchFamily="18" charset="0"/>
              <a:ea typeface="+mj-ea"/>
              <a:cs typeface="Aparajita" panose="02020603050405020304" pitchFamily="18" charset="0"/>
            </a:endParaRPr>
          </a:p>
        </p:txBody>
      </p:sp>
      <p:pic>
        <p:nvPicPr>
          <p:cNvPr id="3" name="Picture 2" descr="A person posing for the camera&#10;&#10;Description automatically generated">
            <a:extLst>
              <a:ext uri="{FF2B5EF4-FFF2-40B4-BE49-F238E27FC236}">
                <a16:creationId xmlns:a16="http://schemas.microsoft.com/office/drawing/2014/main" id="{8A97170E-9B7A-43C2-82B7-7F59EDC46E97}"/>
              </a:ext>
            </a:extLst>
          </p:cNvPr>
          <p:cNvPicPr>
            <a:picLocks noChangeAspect="1"/>
          </p:cNvPicPr>
          <p:nvPr/>
        </p:nvPicPr>
        <p:blipFill rotWithShape="1">
          <a:blip r:embed="rId3">
            <a:extLst>
              <a:ext uri="{28A0092B-C50C-407E-A947-70E740481C1C}">
                <a14:useLocalDpi xmlns:a14="http://schemas.microsoft.com/office/drawing/2010/main" val="0"/>
              </a:ext>
            </a:extLst>
          </a:blip>
          <a:srcRect t="17121" r="-3" b="14621"/>
          <a:stretch/>
        </p:blipFill>
        <p:spPr>
          <a:xfrm>
            <a:off x="8838633" y="10"/>
            <a:ext cx="3353367" cy="3428989"/>
          </a:xfrm>
          <a:prstGeom prst="rect">
            <a:avLst/>
          </a:prstGeom>
        </p:spPr>
      </p:pic>
      <p:pic>
        <p:nvPicPr>
          <p:cNvPr id="5" name="Picture 4" descr="A group of people standing in a field&#10;&#10;Description automatically generated">
            <a:extLst>
              <a:ext uri="{FF2B5EF4-FFF2-40B4-BE49-F238E27FC236}">
                <a16:creationId xmlns:a16="http://schemas.microsoft.com/office/drawing/2014/main" id="{BE3263A6-A0AE-4A5C-B26C-72D094898423}"/>
              </a:ext>
            </a:extLst>
          </p:cNvPr>
          <p:cNvPicPr>
            <a:picLocks noChangeAspect="1"/>
          </p:cNvPicPr>
          <p:nvPr/>
        </p:nvPicPr>
        <p:blipFill rotWithShape="1">
          <a:blip r:embed="rId4">
            <a:extLst>
              <a:ext uri="{28A0092B-C50C-407E-A947-70E740481C1C}">
                <a14:useLocalDpi xmlns:a14="http://schemas.microsoft.com/office/drawing/2010/main" val="0"/>
              </a:ext>
            </a:extLst>
          </a:blip>
          <a:srcRect l="11845" r="24590" b="2"/>
          <a:stretch/>
        </p:blipFill>
        <p:spPr>
          <a:xfrm>
            <a:off x="8838633" y="3428999"/>
            <a:ext cx="3353367" cy="3428999"/>
          </a:xfrm>
          <a:prstGeom prst="rect">
            <a:avLst/>
          </a:prstGeom>
        </p:spPr>
      </p:pic>
    </p:spTree>
    <p:extLst>
      <p:ext uri="{BB962C8B-B14F-4D97-AF65-F5344CB8AC3E}">
        <p14:creationId xmlns:p14="http://schemas.microsoft.com/office/powerpoint/2010/main" val="17161006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1C1F03AD-616B-4111-81EA-AF72BDBEA69C}"/>
              </a:ext>
            </a:extLst>
          </p:cNvPr>
          <p:cNvSpPr txBox="1"/>
          <p:nvPr/>
        </p:nvSpPr>
        <p:spPr>
          <a:xfrm>
            <a:off x="470247" y="2899053"/>
            <a:ext cx="10905066" cy="4393982"/>
          </a:xfrm>
          <a:prstGeom prst="rect">
            <a:avLst/>
          </a:prstGeom>
        </p:spPr>
        <p:txBody>
          <a:bodyPr vert="horz" lIns="91440" tIns="45720" rIns="91440" bIns="45720" rtlCol="0">
            <a:normAutofit/>
          </a:bodyPr>
          <a:lstStyle/>
          <a:p>
            <a:pPr indent="457200" algn="just">
              <a:spcBef>
                <a:spcPts val="450"/>
              </a:spcBef>
              <a:spcAft>
                <a:spcPts val="450"/>
              </a:spcAft>
            </a:pPr>
            <a:r>
              <a:rPr lang="hi-IN" sz="20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दादरा एवं नगर हवेली की तरक्की व उन्नति का यह प्रमाण है कि १९५४ में यहाँ की आबादी लगभग ४१ हजार थी</a:t>
            </a:r>
            <a:r>
              <a:rPr lang="en-IN" sz="2000" dirty="0">
                <a:solidFill>
                  <a:srgbClr val="1D2129"/>
                </a:solidFill>
                <a:effectLst/>
                <a:latin typeface="Helvetica" panose="020B0604020202020204" pitchFamily="34" charset="0"/>
                <a:ea typeface="Times New Roman" panose="02020603050405020304" pitchFamily="18" charset="0"/>
              </a:rPr>
              <a:t>, </a:t>
            </a:r>
            <a:r>
              <a:rPr lang="hi-IN" sz="20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वही २०११ के राष्ट्रीय जनगणना के अनुसार यह ३</a:t>
            </a:r>
            <a:r>
              <a:rPr lang="en-IN" sz="2000" dirty="0">
                <a:solidFill>
                  <a:srgbClr val="1D2129"/>
                </a:solidFill>
                <a:effectLst/>
                <a:latin typeface="Helvetica" panose="020B0604020202020204" pitchFamily="34" charset="0"/>
                <a:ea typeface="Times New Roman" panose="02020603050405020304" pitchFamily="18" charset="0"/>
              </a:rPr>
              <a:t>,</a:t>
            </a:r>
            <a:r>
              <a:rPr lang="hi-IN" sz="20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४२</a:t>
            </a:r>
            <a:r>
              <a:rPr lang="en-IN" sz="2000" dirty="0">
                <a:solidFill>
                  <a:srgbClr val="1D2129"/>
                </a:solidFill>
                <a:effectLst/>
                <a:latin typeface="Helvetica" panose="020B0604020202020204" pitchFamily="34" charset="0"/>
                <a:ea typeface="Times New Roman" panose="02020603050405020304" pitchFamily="18" charset="0"/>
              </a:rPr>
              <a:t>,</a:t>
            </a:r>
            <a:r>
              <a:rPr lang="hi-IN" sz="20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८५३ लाख हो गई। २०११ की जनगणना में </a:t>
            </a:r>
            <a:r>
              <a:rPr lang="hi-IN" sz="20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जनसंख्यां</a:t>
            </a:r>
            <a:r>
              <a:rPr lang="hi-IN" sz="20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वृद्धि में यह देश में </a:t>
            </a:r>
            <a:r>
              <a:rPr lang="hi-IN" sz="20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पांडिचेरी</a:t>
            </a:r>
            <a:r>
              <a:rPr lang="hi-IN" sz="20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साथ संयुक्त रुप से प्रथम स्थान पर है। ५५ </a:t>
            </a:r>
            <a:r>
              <a:rPr lang="hi-IN" sz="20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प्रतिशत</a:t>
            </a:r>
            <a:r>
              <a:rPr lang="hi-IN" sz="20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दर से यहाँ की </a:t>
            </a:r>
            <a:r>
              <a:rPr lang="hi-IN" sz="20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जनसंख्यां</a:t>
            </a:r>
            <a:r>
              <a:rPr lang="hi-IN" sz="20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वृद्धि </a:t>
            </a:r>
            <a:r>
              <a:rPr lang="hi-IN" sz="20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पूर्णत</a:t>
            </a:r>
            <a:r>
              <a:rPr lang="hi-IN" sz="20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20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औद्योगिकीकरण</a:t>
            </a:r>
            <a:r>
              <a:rPr lang="hi-IN" sz="20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कारण ही है।</a:t>
            </a:r>
            <a:endParaRPr lang="en-IN" sz="2000" dirty="0">
              <a:effectLst/>
              <a:latin typeface="Times New Roman" panose="02020603050405020304" pitchFamily="18" charset="0"/>
              <a:ea typeface="Times New Roman" panose="02020603050405020304" pitchFamily="18" charset="0"/>
            </a:endParaRPr>
          </a:p>
        </p:txBody>
      </p:sp>
      <p:sp>
        <p:nvSpPr>
          <p:cNvPr id="24" name="Rectangle 2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Isosceles Triangle 2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0" name="Rectangle 29">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29770856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3DA3471-AF1F-49AE-9CFF-AE02DC432065}"/>
              </a:ext>
            </a:extLst>
          </p:cNvPr>
          <p:cNvSpPr txBox="1"/>
          <p:nvPr/>
        </p:nvSpPr>
        <p:spPr>
          <a:xfrm>
            <a:off x="5105400" y="574499"/>
            <a:ext cx="6419850" cy="5917004"/>
          </a:xfrm>
          <a:prstGeom prst="rect">
            <a:avLst/>
          </a:prstGeom>
          <a:noFill/>
        </p:spPr>
        <p:txBody>
          <a:bodyPr wrap="square">
            <a:spAutoFit/>
          </a:bodyPr>
          <a:lstStyle/>
          <a:p>
            <a:pPr indent="457200" algn="just">
              <a:spcBef>
                <a:spcPts val="450"/>
              </a:spcBef>
              <a:spcAft>
                <a:spcPts val="450"/>
              </a:spcAft>
            </a:pPr>
            <a:r>
              <a:rPr lang="hi-IN"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पंचायत</a:t>
            </a:r>
            <a:r>
              <a:rPr lang="en-IN"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 </a:t>
            </a:r>
            <a:r>
              <a:rPr lang="hi-IN"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तंत्र </a:t>
            </a:r>
            <a:endParaRPr lang="en-IN"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endParaRPr>
          </a:p>
          <a:p>
            <a:pPr indent="457200" algn="just">
              <a:spcBef>
                <a:spcPts val="450"/>
              </a:spcBef>
              <a:spcAft>
                <a:spcPts val="450"/>
              </a:spcAft>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इसी पंचायत में प्रस्ताव पारित कर भारत सरकार से इसे भारतीय संघ का हिस्सा बनाने की मांग की गई। इस संदर्भ में भारत सरकार के द्वारा यहां भेजे गए एक काबिल अधिकारी श्री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एच</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एल</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कपूर ने स्थानीय लोगों से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रुबरु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जानकारी के आधार पर भारत सरकार को एक रिपोर्ट सौंपी</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जिसके आधार पर भारत सरकार ने एक वरिष्ठ प्रशासनिक अधिकारी श्री के.जी.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बादलाणी</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यहाँ के प्रशासक का दायित्व सौंपा। श्री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बादलानी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 २१ सदस्यों का हाथ उठाकर कराए गए चुनाव के बाद शीर्ष पंचायत द्वारा पास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गए प्रस्ताव को केंद्र के पास भेजकर पुन: मुझे भारतीय संघ में समावेशित करने की मांग की</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जिसके आधार पर तत्कालीन प्रधानमंत्री पंडित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जवाहरलाल</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नेहरू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 ११ अगस्त १९६१ को संसद में विलय प्रस्ताव पास करा कर इसे विधिवत भारतीय गणराज्य का हिस्सा मानते हुए केंद्र शासित प्रदेश का दर्जा दिया। </a:t>
            </a:r>
            <a:endParaRPr lang="en-IN" sz="1800" dirty="0">
              <a:effectLst/>
              <a:latin typeface="Times New Roman" panose="02020603050405020304" pitchFamily="18" charset="0"/>
              <a:ea typeface="Times New Roman" panose="02020603050405020304" pitchFamily="18" charset="0"/>
            </a:endParaRPr>
          </a:p>
          <a:p>
            <a:r>
              <a:rPr lang="hi-IN" sz="1800" dirty="0">
                <a:solidFill>
                  <a:srgbClr val="050505"/>
                </a:solidFill>
                <a:effectLst/>
                <a:latin typeface="inherit"/>
                <a:ea typeface="Times New Roman" panose="02020603050405020304" pitchFamily="18" charset="0"/>
                <a:cs typeface="Mangal" panose="02040503050203030202" pitchFamily="18" charset="0"/>
              </a:rPr>
              <a:t>दादरा एवं नगर हवेली </a:t>
            </a:r>
            <a:r>
              <a:rPr lang="hi-IN" sz="1800" dirty="0">
                <a:solidFill>
                  <a:srgbClr val="050505"/>
                </a:solidFill>
                <a:effectLst/>
                <a:ea typeface="Times New Roman" panose="02020603050405020304" pitchFamily="18" charset="0"/>
                <a:cs typeface="Mangal" panose="02040503050203030202" pitchFamily="18" charset="0"/>
              </a:rPr>
              <a:t>का भारत में विलय से संबंधित </a:t>
            </a:r>
            <a:r>
              <a:rPr lang="hi-IN" sz="1800" dirty="0">
                <a:solidFill>
                  <a:srgbClr val="050505"/>
                </a:solidFill>
                <a:effectLst/>
                <a:latin typeface="inherit"/>
                <a:ea typeface="Times New Roman" panose="02020603050405020304" pitchFamily="18" charset="0"/>
                <a:cs typeface="Mangal" panose="02040503050203030202" pitchFamily="18" charset="0"/>
              </a:rPr>
              <a:t>एक बहुत ही अनोखा किस्सा है। दरअसल</a:t>
            </a:r>
            <a:r>
              <a:rPr lang="en-IN" sz="1800" dirty="0">
                <a:solidFill>
                  <a:srgbClr val="050505"/>
                </a:solidFill>
                <a:effectLst/>
                <a:latin typeface="inherit"/>
                <a:ea typeface="Times New Roman" panose="02020603050405020304" pitchFamily="18" charset="0"/>
                <a:cs typeface="Segoe UI" panose="020B0502040204020203" pitchFamily="34" charset="0"/>
              </a:rPr>
              <a:t>, </a:t>
            </a:r>
            <a:r>
              <a:rPr lang="hi-IN" sz="1800" dirty="0">
                <a:solidFill>
                  <a:srgbClr val="050505"/>
                </a:solidFill>
                <a:effectLst/>
                <a:latin typeface="inherit"/>
                <a:ea typeface="Times New Roman" panose="02020603050405020304" pitchFamily="18" charset="0"/>
                <a:cs typeface="Mangal" panose="02040503050203030202" pitchFamily="18" charset="0"/>
              </a:rPr>
              <a:t>साल </a:t>
            </a:r>
            <a:r>
              <a:rPr lang="en-IN" sz="1800" dirty="0">
                <a:solidFill>
                  <a:srgbClr val="050505"/>
                </a:solidFill>
                <a:effectLst/>
                <a:latin typeface="inherit"/>
                <a:ea typeface="Times New Roman" panose="02020603050405020304" pitchFamily="18" charset="0"/>
                <a:cs typeface="Segoe UI" panose="020B0502040204020203" pitchFamily="34" charset="0"/>
              </a:rPr>
              <a:t>1961 </a:t>
            </a:r>
            <a:r>
              <a:rPr lang="hi-IN" sz="1800" dirty="0">
                <a:solidFill>
                  <a:srgbClr val="050505"/>
                </a:solidFill>
                <a:effectLst/>
                <a:latin typeface="inherit"/>
                <a:ea typeface="Times New Roman" panose="02020603050405020304" pitchFamily="18" charset="0"/>
                <a:cs typeface="Mangal" panose="02040503050203030202" pitchFamily="18" charset="0"/>
              </a:rPr>
              <a:t>में पूरे एक दिन के लिए दादरा और नगर हवेली को भारत के नहीं बल्कि इस प्रदेश के अपने प्रधानमंत्री ने चलाया था।</a:t>
            </a:r>
            <a:r>
              <a:rPr lang="hi-IN" sz="1800" dirty="0">
                <a:solidFill>
                  <a:srgbClr val="050505"/>
                </a:solidFill>
                <a:effectLst/>
                <a:ea typeface="Times New Roman" panose="02020603050405020304" pitchFamily="18" charset="0"/>
                <a:cs typeface="inherit"/>
              </a:rPr>
              <a:t> </a:t>
            </a:r>
            <a:r>
              <a:rPr lang="hi-IN" sz="1800" dirty="0">
                <a:solidFill>
                  <a:srgbClr val="050505"/>
                </a:solidFill>
                <a:effectLst/>
                <a:latin typeface="inherit"/>
                <a:ea typeface="Times New Roman" panose="02020603050405020304" pitchFamily="18" charset="0"/>
                <a:cs typeface="Mangal" panose="02040503050203030202" pitchFamily="18" charset="0"/>
              </a:rPr>
              <a:t>प्रसंगवश जानते हैं कि आखिर भारत के प्रधानमंत्री </a:t>
            </a:r>
            <a:r>
              <a:rPr lang="hi-IN" sz="1800" dirty="0" err="1">
                <a:solidFill>
                  <a:srgbClr val="050505"/>
                </a:solidFill>
                <a:effectLst/>
                <a:latin typeface="inherit"/>
                <a:ea typeface="Times New Roman" panose="02020603050405020304" pitchFamily="18" charset="0"/>
                <a:cs typeface="Mangal" panose="02040503050203030202" pitchFamily="18" charset="0"/>
              </a:rPr>
              <a:t>पं</a:t>
            </a:r>
            <a:r>
              <a:rPr lang="hi-IN" sz="1800" dirty="0">
                <a:solidFill>
                  <a:srgbClr val="050505"/>
                </a:solidFill>
                <a:effectLst/>
                <a:latin typeface="inherit"/>
                <a:ea typeface="Times New Roman" panose="02020603050405020304" pitchFamily="18" charset="0"/>
                <a:cs typeface="Mangal" panose="02040503050203030202" pitchFamily="18" charset="0"/>
              </a:rPr>
              <a:t>. </a:t>
            </a:r>
            <a:r>
              <a:rPr lang="hi-IN" sz="1800" dirty="0" err="1">
                <a:solidFill>
                  <a:srgbClr val="050505"/>
                </a:solidFill>
                <a:effectLst/>
                <a:latin typeface="inherit"/>
                <a:ea typeface="Times New Roman" panose="02020603050405020304" pitchFamily="18" charset="0"/>
                <a:cs typeface="Mangal" panose="02040503050203030202" pitchFamily="18" charset="0"/>
              </a:rPr>
              <a:t>जवाहरलाल</a:t>
            </a:r>
            <a:r>
              <a:rPr lang="hi-IN" sz="1800" dirty="0">
                <a:solidFill>
                  <a:srgbClr val="050505"/>
                </a:solidFill>
                <a:effectLst/>
                <a:latin typeface="inherit"/>
                <a:ea typeface="Times New Roman" panose="02020603050405020304" pitchFamily="18" charset="0"/>
                <a:cs typeface="Mangal" panose="02040503050203030202" pitchFamily="18" charset="0"/>
              </a:rPr>
              <a:t> </a:t>
            </a:r>
            <a:r>
              <a:rPr lang="hi-IN" sz="1800" dirty="0" err="1">
                <a:solidFill>
                  <a:srgbClr val="050505"/>
                </a:solidFill>
                <a:effectLst/>
                <a:latin typeface="inherit"/>
                <a:ea typeface="Times New Roman" panose="02020603050405020304" pitchFamily="18" charset="0"/>
                <a:cs typeface="Mangal" panose="02040503050203030202" pitchFamily="18" charset="0"/>
              </a:rPr>
              <a:t>नेहरु</a:t>
            </a:r>
            <a:r>
              <a:rPr lang="hi-IN" sz="1800" dirty="0">
                <a:solidFill>
                  <a:srgbClr val="050505"/>
                </a:solidFill>
                <a:effectLst/>
                <a:latin typeface="inherit"/>
                <a:ea typeface="Times New Roman" panose="02020603050405020304" pitchFamily="18" charset="0"/>
                <a:cs typeface="Mangal" panose="02040503050203030202" pitchFamily="18" charset="0"/>
              </a:rPr>
              <a:t> के होते हुए भी दादरा एवं नगर हवेली में अलग से प्रधानमंत्री की जरूरत क्यों पड़ी!</a:t>
            </a:r>
            <a:endParaRPr lang="en-IN" sz="1800" dirty="0"/>
          </a:p>
        </p:txBody>
      </p:sp>
      <p:pic>
        <p:nvPicPr>
          <p:cNvPr id="5" name="Picture 4">
            <a:extLst>
              <a:ext uri="{FF2B5EF4-FFF2-40B4-BE49-F238E27FC236}">
                <a16:creationId xmlns:a16="http://schemas.microsoft.com/office/drawing/2014/main" id="{703EFE5C-75EB-4E9B-8AC1-26956D53E6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750" y="1095376"/>
            <a:ext cx="4143375" cy="4524374"/>
          </a:xfrm>
          <a:prstGeom prst="rect">
            <a:avLst/>
          </a:prstGeom>
        </p:spPr>
      </p:pic>
    </p:spTree>
    <p:extLst>
      <p:ext uri="{BB962C8B-B14F-4D97-AF65-F5344CB8AC3E}">
        <p14:creationId xmlns:p14="http://schemas.microsoft.com/office/powerpoint/2010/main" val="38292269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7512408-AA7A-410B-9527-64AFD473481B}"/>
              </a:ext>
            </a:extLst>
          </p:cNvPr>
          <p:cNvSpPr txBox="1"/>
          <p:nvPr/>
        </p:nvSpPr>
        <p:spPr>
          <a:xfrm>
            <a:off x="733425" y="881286"/>
            <a:ext cx="9896475" cy="5037276"/>
          </a:xfrm>
          <a:prstGeom prst="rect">
            <a:avLst/>
          </a:prstGeom>
          <a:noFill/>
        </p:spPr>
        <p:txBody>
          <a:bodyPr wrap="square">
            <a:spAutoFit/>
          </a:bodyPr>
          <a:lstStyle/>
          <a:p>
            <a:pPr indent="457200" algn="just">
              <a:spcAft>
                <a:spcPts val="1000"/>
              </a:spcAft>
            </a:pPr>
            <a:r>
              <a:rPr lang="en-IN" sz="1800" dirty="0">
                <a:solidFill>
                  <a:srgbClr val="050505"/>
                </a:solidFill>
                <a:effectLst/>
                <a:latin typeface="inherit"/>
                <a:ea typeface="Times New Roman" panose="02020603050405020304" pitchFamily="18" charset="0"/>
                <a:cs typeface="Mangal" panose="02040503050203030202" pitchFamily="18" charset="0"/>
              </a:rPr>
              <a:t>CONTINUE</a:t>
            </a:r>
          </a:p>
          <a:p>
            <a:pPr indent="457200" algn="just">
              <a:spcAft>
                <a:spcPts val="1000"/>
              </a:spcAft>
            </a:pPr>
            <a:r>
              <a:rPr lang="hi-IN" sz="1800" dirty="0">
                <a:solidFill>
                  <a:srgbClr val="050505"/>
                </a:solidFill>
                <a:effectLst/>
                <a:latin typeface="inherit"/>
                <a:ea typeface="Times New Roman" panose="02020603050405020304" pitchFamily="18" charset="0"/>
                <a:cs typeface="Mangal" panose="02040503050203030202" pitchFamily="18" charset="0"/>
              </a:rPr>
              <a:t>हुआ यूँ कि </a:t>
            </a:r>
            <a:r>
              <a:rPr lang="en-IN" sz="1800" dirty="0">
                <a:solidFill>
                  <a:srgbClr val="050505"/>
                </a:solidFill>
                <a:effectLst/>
                <a:latin typeface="inherit"/>
                <a:ea typeface="Times New Roman" panose="02020603050405020304" pitchFamily="18" charset="0"/>
                <a:cs typeface="Segoe UI" panose="020B0502040204020203" pitchFamily="34" charset="0"/>
              </a:rPr>
              <a:t>15 </a:t>
            </a:r>
            <a:r>
              <a:rPr lang="hi-IN" sz="1800" dirty="0">
                <a:solidFill>
                  <a:srgbClr val="050505"/>
                </a:solidFill>
                <a:effectLst/>
                <a:latin typeface="inherit"/>
                <a:ea typeface="Times New Roman" panose="02020603050405020304" pitchFamily="18" charset="0"/>
                <a:cs typeface="Mangal" panose="02040503050203030202" pitchFamily="18" charset="0"/>
              </a:rPr>
              <a:t>अगस्त </a:t>
            </a:r>
            <a:r>
              <a:rPr lang="en-IN" sz="1800" dirty="0">
                <a:solidFill>
                  <a:srgbClr val="050505"/>
                </a:solidFill>
                <a:effectLst/>
                <a:latin typeface="inherit"/>
                <a:ea typeface="Times New Roman" panose="02020603050405020304" pitchFamily="18" charset="0"/>
                <a:cs typeface="Segoe UI" panose="020B0502040204020203" pitchFamily="34" charset="0"/>
              </a:rPr>
              <a:t>1947 </a:t>
            </a:r>
            <a:r>
              <a:rPr lang="hi-IN" sz="1800" dirty="0">
                <a:solidFill>
                  <a:srgbClr val="050505"/>
                </a:solidFill>
                <a:effectLst/>
                <a:latin typeface="inherit"/>
                <a:ea typeface="Times New Roman" panose="02020603050405020304" pitchFamily="18" charset="0"/>
                <a:cs typeface="Mangal" panose="02040503050203030202" pitchFamily="18" charset="0"/>
              </a:rPr>
              <a:t>को भारत के स्वतंत्र होने के </a:t>
            </a:r>
            <a:r>
              <a:rPr lang="hi-IN" sz="1800" dirty="0" err="1">
                <a:solidFill>
                  <a:srgbClr val="050505"/>
                </a:solidFill>
                <a:effectLst/>
                <a:latin typeface="inherit"/>
                <a:ea typeface="Times New Roman" panose="02020603050405020304" pitchFamily="18" charset="0"/>
                <a:cs typeface="Mangal" panose="02040503050203030202" pitchFamily="18" charset="0"/>
              </a:rPr>
              <a:t>पश्चात्</a:t>
            </a:r>
            <a:r>
              <a:rPr lang="hi-IN" sz="1800" dirty="0">
                <a:solidFill>
                  <a:srgbClr val="050505"/>
                </a:solidFill>
                <a:effectLst/>
                <a:latin typeface="inherit"/>
                <a:ea typeface="Times New Roman" panose="02020603050405020304" pitchFamily="18" charset="0"/>
                <a:cs typeface="Mangal" panose="02040503050203030202" pitchFamily="18" charset="0"/>
              </a:rPr>
              <a:t> भी गोवा तथा दादरा और नगर हवेली पर </a:t>
            </a:r>
            <a:r>
              <a:rPr lang="hi-IN" sz="1800" dirty="0" err="1">
                <a:solidFill>
                  <a:srgbClr val="050505"/>
                </a:solidFill>
                <a:effectLst/>
                <a:latin typeface="inherit"/>
                <a:ea typeface="Times New Roman" panose="02020603050405020304" pitchFamily="18" charset="0"/>
                <a:cs typeface="Mangal" panose="02040503050203030202" pitchFamily="18" charset="0"/>
              </a:rPr>
              <a:t>पुर्तगाली</a:t>
            </a:r>
            <a:r>
              <a:rPr lang="hi-IN" sz="1800" dirty="0">
                <a:solidFill>
                  <a:srgbClr val="050505"/>
                </a:solidFill>
                <a:effectLst/>
                <a:latin typeface="inherit"/>
                <a:ea typeface="Times New Roman" panose="02020603050405020304" pitchFamily="18" charset="0"/>
                <a:cs typeface="Mangal" panose="02040503050203030202" pitchFamily="18" charset="0"/>
              </a:rPr>
              <a:t> शासन बना रहा। जब अंतर्राष्ट्रीय सम्मति भी </a:t>
            </a:r>
            <a:r>
              <a:rPr lang="hi-IN" sz="1800" dirty="0" err="1">
                <a:solidFill>
                  <a:srgbClr val="050505"/>
                </a:solidFill>
                <a:effectLst/>
                <a:latin typeface="inherit"/>
                <a:ea typeface="Times New Roman" panose="02020603050405020304" pitchFamily="18" charset="0"/>
                <a:cs typeface="Mangal" panose="02040503050203030202" pitchFamily="18" charset="0"/>
              </a:rPr>
              <a:t>पुर्तगाली</a:t>
            </a:r>
            <a:r>
              <a:rPr lang="hi-IN" sz="1800" dirty="0">
                <a:solidFill>
                  <a:srgbClr val="050505"/>
                </a:solidFill>
                <a:effectLst/>
                <a:latin typeface="inherit"/>
                <a:ea typeface="Times New Roman" panose="02020603050405020304" pitchFamily="18" charset="0"/>
                <a:cs typeface="Mangal" panose="02040503050203030202" pitchFamily="18" charset="0"/>
              </a:rPr>
              <a:t> सरकार को नहीं डिगा पायी तो गोवा में </a:t>
            </a:r>
            <a:r>
              <a:rPr lang="hi-IN" sz="1800" dirty="0" err="1">
                <a:solidFill>
                  <a:srgbClr val="050505"/>
                </a:solidFill>
                <a:effectLst/>
                <a:latin typeface="inherit"/>
                <a:ea typeface="Times New Roman" panose="02020603050405020304" pitchFamily="18" charset="0"/>
                <a:cs typeface="Mangal" panose="02040503050203030202" pitchFamily="18" charset="0"/>
              </a:rPr>
              <a:t>राष्ट्रवादियों</a:t>
            </a:r>
            <a:r>
              <a:rPr lang="hi-IN" sz="1800" dirty="0">
                <a:solidFill>
                  <a:srgbClr val="050505"/>
                </a:solidFill>
                <a:effectLst/>
                <a:latin typeface="inherit"/>
                <a:ea typeface="Times New Roman" panose="02020603050405020304" pitchFamily="18" charset="0"/>
                <a:cs typeface="Mangal" panose="02040503050203030202" pitchFamily="18" charset="0"/>
              </a:rPr>
              <a:t> ने </a:t>
            </a:r>
            <a:r>
              <a:rPr lang="hi-IN" sz="1800" dirty="0" err="1">
                <a:solidFill>
                  <a:srgbClr val="050505"/>
                </a:solidFill>
                <a:effectLst/>
                <a:latin typeface="inherit"/>
                <a:ea typeface="Times New Roman" panose="02020603050405020304" pitchFamily="18" charset="0"/>
                <a:cs typeface="Mangal" panose="02040503050203030202" pitchFamily="18" charset="0"/>
              </a:rPr>
              <a:t>पुर्तगाल</a:t>
            </a:r>
            <a:r>
              <a:rPr lang="hi-IN" sz="1800" dirty="0">
                <a:solidFill>
                  <a:srgbClr val="050505"/>
                </a:solidFill>
                <a:effectLst/>
                <a:latin typeface="inherit"/>
                <a:ea typeface="Times New Roman" panose="02020603050405020304" pitchFamily="18" charset="0"/>
                <a:cs typeface="Mangal" panose="02040503050203030202" pitchFamily="18" charset="0"/>
              </a:rPr>
              <a:t> के खिलाफ आंदोलन छेड़ दिया। अपनी आज़ादी के लिए वे मिलकर दलों में काम करने लगे। क्रांतिकारियों के प्रयासों को पहली सफलता </a:t>
            </a:r>
            <a:r>
              <a:rPr lang="en-IN" sz="1800" dirty="0">
                <a:solidFill>
                  <a:srgbClr val="050505"/>
                </a:solidFill>
                <a:effectLst/>
                <a:latin typeface="inherit"/>
                <a:ea typeface="Times New Roman" panose="02020603050405020304" pitchFamily="18" charset="0"/>
                <a:cs typeface="Segoe UI" panose="020B0502040204020203" pitchFamily="34" charset="0"/>
              </a:rPr>
              <a:t>21 </a:t>
            </a:r>
            <a:r>
              <a:rPr lang="hi-IN" sz="1800" dirty="0">
                <a:solidFill>
                  <a:srgbClr val="050505"/>
                </a:solidFill>
                <a:effectLst/>
                <a:latin typeface="inherit"/>
                <a:ea typeface="Times New Roman" panose="02020603050405020304" pitchFamily="18" charset="0"/>
                <a:cs typeface="Mangal" panose="02040503050203030202" pitchFamily="18" charset="0"/>
              </a:rPr>
              <a:t>जुलाई </a:t>
            </a:r>
            <a:r>
              <a:rPr lang="en-IN" sz="1800" dirty="0">
                <a:solidFill>
                  <a:srgbClr val="050505"/>
                </a:solidFill>
                <a:effectLst/>
                <a:latin typeface="inherit"/>
                <a:ea typeface="Times New Roman" panose="02020603050405020304" pitchFamily="18" charset="0"/>
                <a:cs typeface="Segoe UI" panose="020B0502040204020203" pitchFamily="34" charset="0"/>
              </a:rPr>
              <a:t>1954 </a:t>
            </a:r>
            <a:r>
              <a:rPr lang="hi-IN" sz="1800" dirty="0">
                <a:solidFill>
                  <a:srgbClr val="050505"/>
                </a:solidFill>
                <a:effectLst/>
                <a:latin typeface="inherit"/>
                <a:ea typeface="Times New Roman" panose="02020603050405020304" pitchFamily="18" charset="0"/>
                <a:cs typeface="Mangal" panose="02040503050203030202" pitchFamily="18" charset="0"/>
              </a:rPr>
              <a:t>में तब मिली जब दादरा को </a:t>
            </a:r>
            <a:r>
              <a:rPr lang="hi-IN" sz="1800" dirty="0" err="1">
                <a:solidFill>
                  <a:srgbClr val="050505"/>
                </a:solidFill>
                <a:effectLst/>
                <a:latin typeface="inherit"/>
                <a:ea typeface="Times New Roman" panose="02020603050405020304" pitchFamily="18" charset="0"/>
                <a:cs typeface="Mangal" panose="02040503050203030202" pitchFamily="18" charset="0"/>
              </a:rPr>
              <a:t>पुर्तगाली</a:t>
            </a:r>
            <a:r>
              <a:rPr lang="hi-IN" sz="1800" dirty="0">
                <a:solidFill>
                  <a:srgbClr val="050505"/>
                </a:solidFill>
                <a:effectLst/>
                <a:latin typeface="inherit"/>
                <a:ea typeface="Times New Roman" panose="02020603050405020304" pitchFamily="18" charset="0"/>
                <a:cs typeface="Mangal" panose="02040503050203030202" pitchFamily="18" charset="0"/>
              </a:rPr>
              <a:t> राज से आज़ाद कर लिया गया। इसके दो हफ्ते बाद ही </a:t>
            </a:r>
            <a:r>
              <a:rPr lang="en-IN" sz="1800" dirty="0">
                <a:solidFill>
                  <a:srgbClr val="050505"/>
                </a:solidFill>
                <a:effectLst/>
                <a:latin typeface="inherit"/>
                <a:ea typeface="Times New Roman" panose="02020603050405020304" pitchFamily="18" charset="0"/>
                <a:cs typeface="Segoe UI" panose="020B0502040204020203" pitchFamily="34" charset="0"/>
              </a:rPr>
              <a:t>2 </a:t>
            </a:r>
            <a:r>
              <a:rPr lang="hi-IN" sz="1800" dirty="0">
                <a:solidFill>
                  <a:srgbClr val="050505"/>
                </a:solidFill>
                <a:effectLst/>
                <a:latin typeface="inherit"/>
                <a:ea typeface="Times New Roman" panose="02020603050405020304" pitchFamily="18" charset="0"/>
                <a:cs typeface="Mangal" panose="02040503050203030202" pitchFamily="18" charset="0"/>
              </a:rPr>
              <a:t>अगस्त </a:t>
            </a:r>
            <a:r>
              <a:rPr lang="en-IN" sz="1800" dirty="0">
                <a:solidFill>
                  <a:srgbClr val="050505"/>
                </a:solidFill>
                <a:effectLst/>
                <a:latin typeface="inherit"/>
                <a:ea typeface="Times New Roman" panose="02020603050405020304" pitchFamily="18" charset="0"/>
                <a:cs typeface="Segoe UI" panose="020B0502040204020203" pitchFamily="34" charset="0"/>
              </a:rPr>
              <a:t>1954 </a:t>
            </a:r>
            <a:r>
              <a:rPr lang="hi-IN" sz="1800" dirty="0">
                <a:solidFill>
                  <a:srgbClr val="050505"/>
                </a:solidFill>
                <a:effectLst/>
                <a:latin typeface="inherit"/>
                <a:ea typeface="Times New Roman" panose="02020603050405020304" pitchFamily="18" charset="0"/>
                <a:cs typeface="Mangal" panose="02040503050203030202" pitchFamily="18" charset="0"/>
              </a:rPr>
              <a:t>को नगर हवेली भी </a:t>
            </a:r>
            <a:r>
              <a:rPr lang="hi-IN" sz="1800" dirty="0" err="1">
                <a:solidFill>
                  <a:srgbClr val="050505"/>
                </a:solidFill>
                <a:effectLst/>
                <a:latin typeface="inherit"/>
                <a:ea typeface="Times New Roman" panose="02020603050405020304" pitchFamily="18" charset="0"/>
                <a:cs typeface="Mangal" panose="02040503050203030202" pitchFamily="18" charset="0"/>
              </a:rPr>
              <a:t>पुर्तगालियों</a:t>
            </a:r>
            <a:r>
              <a:rPr lang="hi-IN" sz="1800" dirty="0">
                <a:solidFill>
                  <a:srgbClr val="050505"/>
                </a:solidFill>
                <a:effectLst/>
                <a:latin typeface="inherit"/>
                <a:ea typeface="Times New Roman" panose="02020603050405020304" pitchFamily="18" charset="0"/>
                <a:cs typeface="Mangal" panose="02040503050203030202" pitchFamily="18" charset="0"/>
              </a:rPr>
              <a:t> से मुक्त हो गया। तिरंगा फहराते हुए और </a:t>
            </a:r>
            <a:r>
              <a:rPr lang="hi-IN" sz="1800" dirty="0" err="1">
                <a:solidFill>
                  <a:srgbClr val="050505"/>
                </a:solidFill>
                <a:effectLst/>
                <a:latin typeface="inherit"/>
                <a:ea typeface="Times New Roman" panose="02020603050405020304" pitchFamily="18" charset="0"/>
                <a:cs typeface="Mangal" panose="02040503050203030202" pitchFamily="18" charset="0"/>
              </a:rPr>
              <a:t>राष्ट्रगान</a:t>
            </a:r>
            <a:r>
              <a:rPr lang="hi-IN" sz="1800" dirty="0">
                <a:solidFill>
                  <a:srgbClr val="050505"/>
                </a:solidFill>
                <a:effectLst/>
                <a:latin typeface="inherit"/>
                <a:ea typeface="Times New Roman" panose="02020603050405020304" pitchFamily="18" charset="0"/>
                <a:cs typeface="Mangal" panose="02040503050203030202" pitchFamily="18" charset="0"/>
              </a:rPr>
              <a:t> गाते हुए दादरा और नगर हवेली की आज़ादी का जश्न मनाया गया। इसके तुरंत बाद ही भारतीय प्रशासन समर्थक आज़ाद दादरा एवं नगर हवेली की </a:t>
            </a:r>
            <a:r>
              <a:rPr lang="en-IN" sz="1800" dirty="0">
                <a:solidFill>
                  <a:srgbClr val="050505"/>
                </a:solidFill>
                <a:effectLst/>
                <a:latin typeface="inherit"/>
                <a:ea typeface="Times New Roman" panose="02020603050405020304" pitchFamily="18" charset="0"/>
                <a:cs typeface="Segoe UI" panose="020B0502040204020203" pitchFamily="34" charset="0"/>
              </a:rPr>
              <a:t>‘</a:t>
            </a:r>
            <a:r>
              <a:rPr lang="hi-IN" sz="1800" dirty="0">
                <a:solidFill>
                  <a:srgbClr val="050505"/>
                </a:solidFill>
                <a:effectLst/>
                <a:latin typeface="inherit"/>
                <a:ea typeface="Times New Roman" panose="02020603050405020304" pitchFamily="18" charset="0"/>
                <a:cs typeface="Mangal" panose="02040503050203030202" pitchFamily="18" charset="0"/>
              </a:rPr>
              <a:t>वरिष्ठ पंचायत</a:t>
            </a:r>
            <a:r>
              <a:rPr lang="en-IN" sz="1800" dirty="0">
                <a:solidFill>
                  <a:srgbClr val="050505"/>
                </a:solidFill>
                <a:effectLst/>
                <a:latin typeface="inherit"/>
                <a:ea typeface="Times New Roman" panose="02020603050405020304" pitchFamily="18" charset="0"/>
                <a:cs typeface="Segoe UI" panose="020B0502040204020203" pitchFamily="34" charset="0"/>
              </a:rPr>
              <a:t>’ </a:t>
            </a:r>
            <a:r>
              <a:rPr lang="hi-IN" sz="1800" dirty="0">
                <a:solidFill>
                  <a:srgbClr val="050505"/>
                </a:solidFill>
                <a:effectLst/>
                <a:latin typeface="inherit"/>
                <a:ea typeface="Times New Roman" panose="02020603050405020304" pitchFamily="18" charset="0"/>
                <a:cs typeface="Mangal" panose="02040503050203030202" pitchFamily="18" charset="0"/>
              </a:rPr>
              <a:t>बनाई गयी।</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p>
            <a:pPr algn="just">
              <a:spcAft>
                <a:spcPts val="1000"/>
              </a:spcAft>
            </a:pPr>
            <a:r>
              <a:rPr lang="en-IN" sz="1800" dirty="0">
                <a:solidFill>
                  <a:srgbClr val="050505"/>
                </a:solidFill>
                <a:effectLst/>
                <a:latin typeface="inherit"/>
                <a:ea typeface="Times New Roman" panose="02020603050405020304" pitchFamily="18" charset="0"/>
                <a:cs typeface="Segoe UI" panose="020B0502040204020203" pitchFamily="34" charset="0"/>
              </a:rPr>
              <a:t> </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p>
            <a:pPr indent="457200" algn="just">
              <a:spcAft>
                <a:spcPts val="1000"/>
              </a:spcAft>
            </a:pPr>
            <a:r>
              <a:rPr lang="hi-IN" sz="1800" dirty="0">
                <a:solidFill>
                  <a:srgbClr val="050505"/>
                </a:solidFill>
                <a:effectLst/>
                <a:latin typeface="inherit"/>
                <a:ea typeface="Times New Roman" panose="02020603050405020304" pitchFamily="18" charset="0"/>
                <a:cs typeface="Mangal" panose="02040503050203030202" pitchFamily="18" charset="0"/>
              </a:rPr>
              <a:t>वरिष्ठ पंचायत ने </a:t>
            </a:r>
            <a:r>
              <a:rPr lang="en-IN" sz="1800" dirty="0">
                <a:solidFill>
                  <a:srgbClr val="050505"/>
                </a:solidFill>
                <a:effectLst/>
                <a:latin typeface="inherit"/>
                <a:ea typeface="Times New Roman" panose="02020603050405020304" pitchFamily="18" charset="0"/>
                <a:cs typeface="Segoe UI" panose="020B0502040204020203" pitchFamily="34" charset="0"/>
              </a:rPr>
              <a:t>1 </a:t>
            </a:r>
            <a:r>
              <a:rPr lang="hi-IN" sz="1800" dirty="0">
                <a:solidFill>
                  <a:srgbClr val="050505"/>
                </a:solidFill>
                <a:effectLst/>
                <a:latin typeface="inherit"/>
                <a:ea typeface="Times New Roman" panose="02020603050405020304" pitchFamily="18" charset="0"/>
                <a:cs typeface="Mangal" panose="02040503050203030202" pitchFamily="18" charset="0"/>
              </a:rPr>
              <a:t>जून </a:t>
            </a:r>
            <a:r>
              <a:rPr lang="en-IN" sz="1800" dirty="0">
                <a:solidFill>
                  <a:srgbClr val="050505"/>
                </a:solidFill>
                <a:effectLst/>
                <a:latin typeface="inherit"/>
                <a:ea typeface="Times New Roman" panose="02020603050405020304" pitchFamily="18" charset="0"/>
                <a:cs typeface="Segoe UI" panose="020B0502040204020203" pitchFamily="34" charset="0"/>
              </a:rPr>
              <a:t>1961 </a:t>
            </a:r>
            <a:r>
              <a:rPr lang="hi-IN" sz="1800" dirty="0">
                <a:solidFill>
                  <a:srgbClr val="050505"/>
                </a:solidFill>
                <a:effectLst/>
                <a:latin typeface="inherit"/>
                <a:ea typeface="Times New Roman" panose="02020603050405020304" pitchFamily="18" charset="0"/>
                <a:cs typeface="Mangal" panose="02040503050203030202" pitchFamily="18" charset="0"/>
              </a:rPr>
              <a:t>तक प्रदेश को चलाया और बाद में औपचारिक तरीके से भारतीय संघ में प्रवेश के लिए निवेदन किया। पर इन दोनों क्षेत्रों को भारत में एक </a:t>
            </a:r>
            <a:r>
              <a:rPr lang="hi-IN" sz="1800" dirty="0" err="1">
                <a:solidFill>
                  <a:srgbClr val="050505"/>
                </a:solidFill>
                <a:effectLst/>
                <a:latin typeface="inherit"/>
                <a:ea typeface="Times New Roman" panose="02020603050405020304" pitchFamily="18" charset="0"/>
                <a:cs typeface="Mangal" panose="02040503050203030202" pitchFamily="18" charset="0"/>
              </a:rPr>
              <a:t>संघीय</a:t>
            </a:r>
            <a:r>
              <a:rPr lang="hi-IN" sz="1800" dirty="0">
                <a:solidFill>
                  <a:srgbClr val="050505"/>
                </a:solidFill>
                <a:effectLst/>
                <a:latin typeface="inherit"/>
                <a:ea typeface="Times New Roman" panose="02020603050405020304" pitchFamily="18" charset="0"/>
                <a:cs typeface="Mangal" panose="02040503050203030202" pitchFamily="18" charset="0"/>
              </a:rPr>
              <a:t> क्षेत्र के रूप में आधिकारिक विलय होना बाकी था। इसी उद्देश्य के साथ भारतीय सरकार ने एक दूत वहां के प्रशासन पर नियंत्रण रखने के लिए भेजा। और जिस व्यक्ति को यह जिम्मेदारी सौंपी गयी</a:t>
            </a:r>
            <a:r>
              <a:rPr lang="en-IN" sz="1800" dirty="0">
                <a:solidFill>
                  <a:srgbClr val="050505"/>
                </a:solidFill>
                <a:effectLst/>
                <a:latin typeface="inherit"/>
                <a:ea typeface="Times New Roman" panose="02020603050405020304" pitchFamily="18" charset="0"/>
                <a:cs typeface="Segoe UI" panose="020B0502040204020203" pitchFamily="34" charset="0"/>
              </a:rPr>
              <a:t>, </a:t>
            </a:r>
            <a:r>
              <a:rPr lang="hi-IN" sz="1800" dirty="0" err="1">
                <a:solidFill>
                  <a:srgbClr val="050505"/>
                </a:solidFill>
                <a:effectLst/>
                <a:latin typeface="inherit"/>
                <a:ea typeface="Times New Roman" panose="02020603050405020304" pitchFamily="18" charset="0"/>
                <a:cs typeface="Mangal" panose="02040503050203030202" pitchFamily="18" charset="0"/>
              </a:rPr>
              <a:t>वो</a:t>
            </a:r>
            <a:r>
              <a:rPr lang="hi-IN" sz="1800" dirty="0">
                <a:solidFill>
                  <a:srgbClr val="050505"/>
                </a:solidFill>
                <a:effectLst/>
                <a:latin typeface="inherit"/>
                <a:ea typeface="Times New Roman" panose="02020603050405020304" pitchFamily="18" charset="0"/>
                <a:cs typeface="Mangal" panose="02040503050203030202" pitchFamily="18" charset="0"/>
              </a:rPr>
              <a:t> थे गुजरात </a:t>
            </a:r>
            <a:r>
              <a:rPr lang="hi-IN" sz="1800" dirty="0" err="1">
                <a:solidFill>
                  <a:srgbClr val="050505"/>
                </a:solidFill>
                <a:effectLst/>
                <a:latin typeface="inherit"/>
                <a:ea typeface="Times New Roman" panose="02020603050405020304" pitchFamily="18" charset="0"/>
                <a:cs typeface="Mangal" panose="02040503050203030202" pitchFamily="18" charset="0"/>
              </a:rPr>
              <a:t>कैडर</a:t>
            </a:r>
            <a:r>
              <a:rPr lang="hi-IN" sz="1800" dirty="0">
                <a:solidFill>
                  <a:srgbClr val="050505"/>
                </a:solidFill>
                <a:effectLst/>
                <a:latin typeface="inherit"/>
                <a:ea typeface="Times New Roman" panose="02020603050405020304" pitchFamily="18" charset="0"/>
                <a:cs typeface="Mangal" panose="02040503050203030202" pitchFamily="18" charset="0"/>
              </a:rPr>
              <a:t> के </a:t>
            </a:r>
            <a:r>
              <a:rPr lang="hi-IN" sz="1800" dirty="0" err="1">
                <a:solidFill>
                  <a:srgbClr val="050505"/>
                </a:solidFill>
                <a:effectLst/>
                <a:latin typeface="inherit"/>
                <a:ea typeface="Times New Roman" panose="02020603050405020304" pitchFamily="18" charset="0"/>
                <a:cs typeface="Mangal" panose="02040503050203030202" pitchFamily="18" charset="0"/>
              </a:rPr>
              <a:t>आईएएस</a:t>
            </a:r>
            <a:r>
              <a:rPr lang="hi-IN" sz="1800" dirty="0">
                <a:solidFill>
                  <a:srgbClr val="050505"/>
                </a:solidFill>
                <a:effectLst/>
                <a:latin typeface="inherit"/>
                <a:ea typeface="Times New Roman" panose="02020603050405020304" pitchFamily="18" charset="0"/>
                <a:cs typeface="Mangal" panose="02040503050203030202" pitchFamily="18" charset="0"/>
              </a:rPr>
              <a:t> अफ़सर के. जी. </a:t>
            </a:r>
            <a:r>
              <a:rPr lang="hi-IN" sz="1800" dirty="0" err="1">
                <a:solidFill>
                  <a:srgbClr val="050505"/>
                </a:solidFill>
                <a:effectLst/>
                <a:latin typeface="inherit"/>
                <a:ea typeface="Times New Roman" panose="02020603050405020304" pitchFamily="18" charset="0"/>
                <a:cs typeface="Mangal" panose="02040503050203030202" pitchFamily="18" charset="0"/>
              </a:rPr>
              <a:t>बदलानी</a:t>
            </a:r>
            <a:r>
              <a:rPr lang="hi-IN" sz="1800" dirty="0">
                <a:solidFill>
                  <a:srgbClr val="050505"/>
                </a:solidFill>
                <a:effectLst/>
                <a:latin typeface="inherit"/>
                <a:ea typeface="Times New Roman" panose="02020603050405020304" pitchFamily="18" charset="0"/>
                <a:cs typeface="Mangal" panose="02040503050203030202" pitchFamily="18" charset="0"/>
              </a:rPr>
              <a:t>।</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p>
            <a:pPr indent="457200" algn="just">
              <a:spcAft>
                <a:spcPts val="1000"/>
              </a:spcAft>
            </a:pPr>
            <a:r>
              <a:rPr lang="en-IN" sz="1800" dirty="0">
                <a:solidFill>
                  <a:srgbClr val="050505"/>
                </a:solidFill>
                <a:effectLst/>
                <a:latin typeface="inherit"/>
                <a:ea typeface="Times New Roman" panose="02020603050405020304" pitchFamily="18" charset="0"/>
                <a:cs typeface="Segoe UI" panose="020B0502040204020203" pitchFamily="34" charset="0"/>
              </a:rPr>
              <a:t> </a:t>
            </a:r>
            <a:endParaRPr lang="en-IN" sz="1600" dirty="0">
              <a:effectLst/>
              <a:latin typeface="Calibri" panose="020F0502020204030204" pitchFamily="34" charset="0"/>
              <a:ea typeface="Calibri" panose="020F0502020204030204" pitchFamily="34" charset="0"/>
              <a:cs typeface="Mangal" panose="02040503050203030202" pitchFamily="18" charset="0"/>
            </a:endParaRPr>
          </a:p>
        </p:txBody>
      </p:sp>
    </p:spTree>
    <p:extLst>
      <p:ext uri="{BB962C8B-B14F-4D97-AF65-F5344CB8AC3E}">
        <p14:creationId xmlns:p14="http://schemas.microsoft.com/office/powerpoint/2010/main" val="27235221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E0ECC19-EDF7-4BDA-AE08-BBF6F883FAAC}"/>
              </a:ext>
            </a:extLst>
          </p:cNvPr>
          <p:cNvSpPr txBox="1"/>
          <p:nvPr/>
        </p:nvSpPr>
        <p:spPr>
          <a:xfrm>
            <a:off x="1600200" y="1339143"/>
            <a:ext cx="8067675" cy="4567917"/>
          </a:xfrm>
          <a:prstGeom prst="rect">
            <a:avLst/>
          </a:prstGeom>
          <a:noFill/>
        </p:spPr>
        <p:txBody>
          <a:bodyPr wrap="square">
            <a:spAutoFit/>
          </a:bodyPr>
          <a:lstStyle/>
          <a:p>
            <a:pPr indent="457200" algn="just">
              <a:spcAft>
                <a:spcPts val="1000"/>
              </a:spcAft>
            </a:pPr>
            <a:r>
              <a:rPr lang="en-IN" sz="1800" dirty="0">
                <a:solidFill>
                  <a:srgbClr val="050505"/>
                </a:solidFill>
                <a:effectLst/>
                <a:latin typeface="inherit"/>
                <a:ea typeface="Times New Roman" panose="02020603050405020304" pitchFamily="18" charset="0"/>
                <a:cs typeface="Segoe UI" panose="020B0502040204020203" pitchFamily="34" charset="0"/>
              </a:rPr>
              <a:t>CONTINUE</a:t>
            </a:r>
          </a:p>
          <a:p>
            <a:pPr indent="457200" algn="just">
              <a:spcAft>
                <a:spcPts val="1000"/>
              </a:spcAft>
            </a:pPr>
            <a:r>
              <a:rPr lang="en-IN" sz="1800" dirty="0">
                <a:solidFill>
                  <a:srgbClr val="050505"/>
                </a:solidFill>
                <a:effectLst/>
                <a:latin typeface="inherit"/>
                <a:ea typeface="Times New Roman" panose="02020603050405020304" pitchFamily="18" charset="0"/>
                <a:cs typeface="Segoe UI" panose="020B0502040204020203" pitchFamily="34" charset="0"/>
              </a:rPr>
              <a:t>11 </a:t>
            </a:r>
            <a:r>
              <a:rPr lang="hi-IN" sz="1800" dirty="0">
                <a:solidFill>
                  <a:srgbClr val="050505"/>
                </a:solidFill>
                <a:effectLst/>
                <a:latin typeface="inherit"/>
                <a:ea typeface="Times New Roman" panose="02020603050405020304" pitchFamily="18" charset="0"/>
                <a:cs typeface="Mangal" panose="02040503050203030202" pitchFamily="18" charset="0"/>
              </a:rPr>
              <a:t>अगस्त </a:t>
            </a:r>
            <a:r>
              <a:rPr lang="en-IN" sz="1800" dirty="0">
                <a:solidFill>
                  <a:srgbClr val="050505"/>
                </a:solidFill>
                <a:effectLst/>
                <a:latin typeface="inherit"/>
                <a:ea typeface="Times New Roman" panose="02020603050405020304" pitchFamily="18" charset="0"/>
                <a:cs typeface="Segoe UI" panose="020B0502040204020203" pitchFamily="34" charset="0"/>
              </a:rPr>
              <a:t>1961 </a:t>
            </a:r>
            <a:r>
              <a:rPr lang="hi-IN" sz="1800" dirty="0">
                <a:solidFill>
                  <a:srgbClr val="050505"/>
                </a:solidFill>
                <a:effectLst/>
                <a:latin typeface="inherit"/>
                <a:ea typeface="Times New Roman" panose="02020603050405020304" pitchFamily="18" charset="0"/>
                <a:cs typeface="Mangal" panose="02040503050203030202" pitchFamily="18" charset="0"/>
              </a:rPr>
              <a:t>को श्री के. जी. </a:t>
            </a:r>
            <a:r>
              <a:rPr lang="hi-IN" sz="1800" dirty="0" err="1">
                <a:solidFill>
                  <a:srgbClr val="050505"/>
                </a:solidFill>
                <a:effectLst/>
                <a:latin typeface="inherit"/>
                <a:ea typeface="Times New Roman" panose="02020603050405020304" pitchFamily="18" charset="0"/>
                <a:cs typeface="Mangal" panose="02040503050203030202" pitchFamily="18" charset="0"/>
              </a:rPr>
              <a:t>बदलानी</a:t>
            </a:r>
            <a:r>
              <a:rPr lang="hi-IN" sz="1800" dirty="0">
                <a:solidFill>
                  <a:srgbClr val="050505"/>
                </a:solidFill>
                <a:effectLst/>
                <a:latin typeface="inherit"/>
                <a:ea typeface="Times New Roman" panose="02020603050405020304" pitchFamily="18" charset="0"/>
                <a:cs typeface="Mangal" panose="02040503050203030202" pitchFamily="18" charset="0"/>
              </a:rPr>
              <a:t> को उस समय के स्वतंत्र राज्य दादरा और नगर हवेली का प्रधानमंत्री बनाया गया। राज्य के प्रधान के रूप में उन्होंने प्रधानमंत्री जवाहर लाल </a:t>
            </a:r>
            <a:r>
              <a:rPr lang="hi-IN" sz="1800" dirty="0" err="1">
                <a:solidFill>
                  <a:srgbClr val="050505"/>
                </a:solidFill>
                <a:effectLst/>
                <a:latin typeface="inherit"/>
                <a:ea typeface="Times New Roman" panose="02020603050405020304" pitchFamily="18" charset="0"/>
                <a:cs typeface="Mangal" panose="02040503050203030202" pitchFamily="18" charset="0"/>
              </a:rPr>
              <a:t>नेहरू</a:t>
            </a:r>
            <a:r>
              <a:rPr lang="hi-IN" sz="1800" dirty="0">
                <a:solidFill>
                  <a:srgbClr val="050505"/>
                </a:solidFill>
                <a:effectLst/>
                <a:latin typeface="inherit"/>
                <a:ea typeface="Times New Roman" panose="02020603050405020304" pitchFamily="18" charset="0"/>
                <a:cs typeface="Mangal" panose="02040503050203030202" pitchFamily="18" charset="0"/>
              </a:rPr>
              <a:t> के साथ हुए अनुबंध पर हस्ताक्षर </a:t>
            </a:r>
            <a:r>
              <a:rPr lang="hi-IN" sz="1800" dirty="0" err="1">
                <a:solidFill>
                  <a:srgbClr val="050505"/>
                </a:solidFill>
                <a:effectLst/>
                <a:latin typeface="inherit"/>
                <a:ea typeface="Times New Roman" panose="02020603050405020304" pitchFamily="18" charset="0"/>
                <a:cs typeface="Mangal" panose="02040503050203030202" pitchFamily="18" charset="0"/>
              </a:rPr>
              <a:t>किये</a:t>
            </a:r>
            <a:r>
              <a:rPr lang="hi-IN" sz="1800" dirty="0">
                <a:solidFill>
                  <a:srgbClr val="050505"/>
                </a:solidFill>
                <a:effectLst/>
                <a:latin typeface="inherit"/>
                <a:ea typeface="Times New Roman" panose="02020603050405020304" pitchFamily="18" charset="0"/>
                <a:cs typeface="Mangal" panose="02040503050203030202" pitchFamily="18" charset="0"/>
              </a:rPr>
              <a:t> और आधिकारिक रूप से दादरा और नगर हवेली का विलय भारत में हो गया। भारत के इतिहास में इस तरह का केवल यही एक दृष्टांत है। दिलचस्प बात यह है कि भारत में आने वाले सबसे पहले विदेशी </a:t>
            </a:r>
            <a:r>
              <a:rPr lang="hi-IN" sz="1800" dirty="0" err="1">
                <a:solidFill>
                  <a:srgbClr val="050505"/>
                </a:solidFill>
                <a:effectLst/>
                <a:latin typeface="inherit"/>
                <a:ea typeface="Times New Roman" panose="02020603050405020304" pitchFamily="18" charset="0"/>
                <a:cs typeface="Mangal" panose="02040503050203030202" pitchFamily="18" charset="0"/>
              </a:rPr>
              <a:t>पुर्तगाली</a:t>
            </a:r>
            <a:r>
              <a:rPr lang="hi-IN" sz="1800" dirty="0">
                <a:solidFill>
                  <a:srgbClr val="050505"/>
                </a:solidFill>
                <a:effectLst/>
                <a:latin typeface="inherit"/>
                <a:ea typeface="Times New Roman" panose="02020603050405020304" pitchFamily="18" charset="0"/>
                <a:cs typeface="Mangal" panose="02040503050203030202" pitchFamily="18" charset="0"/>
              </a:rPr>
              <a:t> थे और भारत से जाने वाले सबसे आखिरी भी।</a:t>
            </a:r>
            <a:endParaRPr lang="en-IN" sz="1600" dirty="0">
              <a:effectLst/>
              <a:latin typeface="Calibri" panose="020F0502020204030204" pitchFamily="34" charset="0"/>
              <a:ea typeface="Calibri" panose="020F0502020204030204" pitchFamily="34" charset="0"/>
              <a:cs typeface="Mangal" panose="02040503050203030202" pitchFamily="18" charset="0"/>
            </a:endParaRPr>
          </a:p>
          <a:p>
            <a:pPr indent="457200" algn="just">
              <a:spcBef>
                <a:spcPts val="450"/>
              </a:spcBef>
              <a:spcAft>
                <a:spcPts val="450"/>
              </a:spcAft>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भारतीय संघ में शामिल होने के बाद तो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दानह</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सर्वांगीण विकास की राह पर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अग्रसरित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होती चली गई। आज यह प्रदेश संपूर्ण भारत में औद्योगिक क्षेत्र और अपनी गतिशीलता के लिए जानी जाती है। इसकी प्रगति का परिणाम है कि आज यहाँ भारत के लगभग सभी प्रांत के लोग आकर अपनी आजीविका प्राप्त कर रहे हैं। ये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परप्रांतीय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लोग यहाँ के स्थानीय निवासियों से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स्वभाविक</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रुप से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घुलमिल</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गए हैं। सच तो ये है कि स्थानीय व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परप्रांतीय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मिलकर इस प्रदेश को संवारने का ऐसा प्रयास कर रहे हैं</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 देश में शायद ही कही दूसरे जगह देखने को मिले।</a:t>
            </a:r>
            <a:endParaRPr lang="en-IN"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446140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2" name="Rectangle 41">
            <a:extLst>
              <a:ext uri="{FF2B5EF4-FFF2-40B4-BE49-F238E27FC236}">
                <a16:creationId xmlns:a16="http://schemas.microsoft.com/office/drawing/2014/main" id="{6C9ECD1F-1B32-4E48-9736-A1BC9A3237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834846A-7562-45F7-AC3A-056B69FBE4B8}"/>
              </a:ext>
            </a:extLst>
          </p:cNvPr>
          <p:cNvSpPr/>
          <p:nvPr/>
        </p:nvSpPr>
        <p:spPr>
          <a:xfrm>
            <a:off x="454467" y="2023110"/>
            <a:ext cx="2469624" cy="2846070"/>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3700" b="1" kern="1200" dirty="0" err="1">
                <a:solidFill>
                  <a:schemeClr val="tx1"/>
                </a:solidFill>
                <a:effectLst/>
                <a:latin typeface="+mj-lt"/>
                <a:ea typeface="+mj-ea"/>
                <a:cs typeface="+mj-cs"/>
              </a:rPr>
              <a:t>मुख्य</a:t>
            </a:r>
            <a:r>
              <a:rPr lang="en-US" sz="3700" b="1" dirty="0">
                <a:latin typeface="+mj-lt"/>
                <a:ea typeface="+mj-ea"/>
                <a:cs typeface="+mj-cs"/>
              </a:rPr>
              <a:t> </a:t>
            </a:r>
            <a:r>
              <a:rPr lang="hi-IN" sz="3700" b="1" dirty="0" err="1">
                <a:latin typeface="+mj-lt"/>
                <a:ea typeface="+mj-ea"/>
                <a:cs typeface="+mj-cs"/>
              </a:rPr>
              <a:t>जनजातियाँ</a:t>
            </a:r>
            <a:r>
              <a:rPr lang="hi-IN" sz="3700" b="1" dirty="0">
                <a:latin typeface="+mj-lt"/>
                <a:ea typeface="+mj-ea"/>
                <a:cs typeface="+mj-cs"/>
              </a:rPr>
              <a:t> </a:t>
            </a:r>
            <a:endParaRPr lang="en-US" sz="3700" b="1" kern="1200" cap="none" spc="0" dirty="0">
              <a:ln w="10160">
                <a:solidFill>
                  <a:schemeClr val="accent5"/>
                </a:solidFill>
                <a:prstDash val="solid"/>
              </a:ln>
              <a:solidFill>
                <a:schemeClr val="tx1"/>
              </a:solidFill>
              <a:effectLst>
                <a:outerShdw blurRad="38100" dist="22860" dir="5400000" algn="tl" rotWithShape="0">
                  <a:srgbClr val="000000">
                    <a:alpha val="30000"/>
                  </a:srgbClr>
                </a:outerShdw>
              </a:effectLst>
              <a:latin typeface="+mj-lt"/>
              <a:ea typeface="+mj-ea"/>
              <a:cs typeface="+mj-cs"/>
            </a:endParaRPr>
          </a:p>
        </p:txBody>
      </p:sp>
      <p:sp>
        <p:nvSpPr>
          <p:cNvPr id="44" name="Rectangle 43">
            <a:extLst>
              <a:ext uri="{FF2B5EF4-FFF2-40B4-BE49-F238E27FC236}">
                <a16:creationId xmlns:a16="http://schemas.microsoft.com/office/drawing/2014/main" id="{90F533E9-6690-41A8-A372-4C6C622D02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22480" y="3392097"/>
            <a:ext cx="1719072"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45">
            <a:extLst>
              <a:ext uri="{FF2B5EF4-FFF2-40B4-BE49-F238E27FC236}">
                <a16:creationId xmlns:a16="http://schemas.microsoft.com/office/drawing/2014/main" id="{99413ED5-9ED4-4772-BCE4-2BCAE6B12E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042549" y="-827233"/>
            <a:ext cx="1715478" cy="85834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47">
            <a:extLst>
              <a:ext uri="{FF2B5EF4-FFF2-40B4-BE49-F238E27FC236}">
                <a16:creationId xmlns:a16="http://schemas.microsoft.com/office/drawing/2014/main" id="{04357C93-F0CB-4A1C-8F77-4E90637898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07283" y="664308"/>
            <a:ext cx="8082632" cy="560034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163FC4EF-7ACD-4F22-944E-520DEEF3586B}"/>
              </a:ext>
            </a:extLst>
          </p:cNvPr>
          <p:cNvPicPr>
            <a:picLocks noChangeAspect="1"/>
          </p:cNvPicPr>
          <p:nvPr/>
        </p:nvPicPr>
        <p:blipFill rotWithShape="1">
          <a:blip r:embed="rId2">
            <a:extLst>
              <a:ext uri="{28A0092B-C50C-407E-A947-70E740481C1C}">
                <a14:useLocalDpi xmlns:a14="http://schemas.microsoft.com/office/drawing/2010/main" val="0"/>
              </a:ext>
            </a:extLst>
          </a:blip>
          <a:srcRect l="6969" r="16050" b="-2"/>
          <a:stretch/>
        </p:blipFill>
        <p:spPr>
          <a:xfrm>
            <a:off x="4054251" y="883463"/>
            <a:ext cx="3721608" cy="2542032"/>
          </a:xfrm>
          <a:prstGeom prst="rect">
            <a:avLst/>
          </a:pr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14" name="Picture 13">
            <a:extLst>
              <a:ext uri="{FF2B5EF4-FFF2-40B4-BE49-F238E27FC236}">
                <a16:creationId xmlns:a16="http://schemas.microsoft.com/office/drawing/2014/main" id="{21CEB406-5CB4-4A9D-B0F0-7AEB41341042}"/>
              </a:ext>
            </a:extLst>
          </p:cNvPr>
          <p:cNvPicPr>
            <a:picLocks noChangeAspect="1"/>
          </p:cNvPicPr>
          <p:nvPr/>
        </p:nvPicPr>
        <p:blipFill rotWithShape="1">
          <a:blip r:embed="rId3">
            <a:extLst>
              <a:ext uri="{28A0092B-C50C-407E-A947-70E740481C1C}">
                <a14:useLocalDpi xmlns:a14="http://schemas.microsoft.com/office/drawing/2010/main" val="0"/>
              </a:ext>
            </a:extLst>
          </a:blip>
          <a:srcRect r="1" b="8337"/>
          <a:stretch/>
        </p:blipFill>
        <p:spPr>
          <a:xfrm>
            <a:off x="7910946" y="883463"/>
            <a:ext cx="3719192" cy="2542032"/>
          </a:xfrm>
          <a:prstGeom prst="rect">
            <a:avLst/>
          </a:prstGeom>
          <a:solidFill>
            <a:srgbClr val="FFFFFF">
              <a:shade val="85000"/>
            </a:srgbClr>
          </a:solidFill>
          <a:scene3d>
            <a:camera prst="orthographicFront"/>
            <a:lightRig rig="twoPt" dir="t">
              <a:rot lat="0" lon="0" rev="7200000"/>
            </a:lightRig>
          </a:scene3d>
          <a:sp3d>
            <a:bevelT w="25400" h="19050"/>
            <a:contourClr>
              <a:srgbClr val="FFFFFF"/>
            </a:contourClr>
          </a:sp3d>
        </p:spPr>
      </p:pic>
      <p:pic>
        <p:nvPicPr>
          <p:cNvPr id="20" name="Picture 19">
            <a:extLst>
              <a:ext uri="{FF2B5EF4-FFF2-40B4-BE49-F238E27FC236}">
                <a16:creationId xmlns:a16="http://schemas.microsoft.com/office/drawing/2014/main" id="{E1500A10-2752-458D-B795-D5445D5F0FA2}"/>
              </a:ext>
            </a:extLst>
          </p:cNvPr>
          <p:cNvPicPr>
            <a:picLocks noChangeAspect="1"/>
          </p:cNvPicPr>
          <p:nvPr/>
        </p:nvPicPr>
        <p:blipFill rotWithShape="1">
          <a:blip r:embed="rId4">
            <a:extLst>
              <a:ext uri="{28A0092B-C50C-407E-A947-70E740481C1C}">
                <a14:useLocalDpi xmlns:a14="http://schemas.microsoft.com/office/drawing/2010/main" val="0"/>
              </a:ext>
            </a:extLst>
          </a:blip>
          <a:srcRect l="5936" r="-2" b="-2"/>
          <a:stretch/>
        </p:blipFill>
        <p:spPr>
          <a:xfrm>
            <a:off x="4054251" y="3548348"/>
            <a:ext cx="3721608" cy="2542032"/>
          </a:xfrm>
          <a:prstGeom prst="rect">
            <a:avLst/>
          </a:prstGeom>
        </p:spPr>
      </p:pic>
      <p:pic>
        <p:nvPicPr>
          <p:cNvPr id="22" name="Picture 21">
            <a:extLst>
              <a:ext uri="{FF2B5EF4-FFF2-40B4-BE49-F238E27FC236}">
                <a16:creationId xmlns:a16="http://schemas.microsoft.com/office/drawing/2014/main" id="{D814418B-DCEB-458C-9683-4D9C51008903}"/>
              </a:ext>
            </a:extLst>
          </p:cNvPr>
          <p:cNvPicPr>
            <a:picLocks noChangeAspect="1"/>
          </p:cNvPicPr>
          <p:nvPr/>
        </p:nvPicPr>
        <p:blipFill rotWithShape="1">
          <a:blip r:embed="rId5">
            <a:extLst>
              <a:ext uri="{28A0092B-C50C-407E-A947-70E740481C1C}">
                <a14:useLocalDpi xmlns:a14="http://schemas.microsoft.com/office/drawing/2010/main" val="0"/>
              </a:ext>
            </a:extLst>
          </a:blip>
          <a:srcRect r="4" b="7393"/>
          <a:stretch/>
        </p:blipFill>
        <p:spPr>
          <a:xfrm>
            <a:off x="7916372" y="3548347"/>
            <a:ext cx="3719192" cy="2542032"/>
          </a:xfrm>
          <a:prstGeom prst="rect">
            <a:avLst/>
          </a:prstGeom>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7311918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42C138A0-F8A6-4698-8710-6453CC230F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616E0B1-F003-4BD0-90EB-D600C58D1063}"/>
              </a:ext>
            </a:extLst>
          </p:cNvPr>
          <p:cNvSpPr txBox="1"/>
          <p:nvPr/>
        </p:nvSpPr>
        <p:spPr>
          <a:xfrm>
            <a:off x="820684" y="601980"/>
            <a:ext cx="5961126" cy="5798812"/>
          </a:xfrm>
          <a:prstGeom prst="rect">
            <a:avLst/>
          </a:prstGeom>
        </p:spPr>
        <p:txBody>
          <a:bodyPr vert="horz" lIns="91440" tIns="45720" rIns="91440" bIns="45720" rtlCol="0" anchor="t">
            <a:normAutofit fontScale="25000" lnSpcReduction="20000"/>
          </a:bodyPr>
          <a:lstStyle/>
          <a:p>
            <a:pPr marL="66675">
              <a:lnSpc>
                <a:spcPct val="107000"/>
              </a:lnSpc>
              <a:spcBef>
                <a:spcPts val="445"/>
              </a:spcBef>
              <a:spcAft>
                <a:spcPts val="800"/>
              </a:spcAft>
            </a:pPr>
            <a:endParaRPr kumimoji="0" lang="en-IN" altLang="en-US" sz="6600" b="0" i="0" u="none" strike="noStrike" cap="none" normalizeH="0" baseline="0" dirty="0">
              <a:ln>
                <a:noFill/>
              </a:ln>
              <a:solidFill>
                <a:srgbClr val="222222"/>
              </a:solidFill>
              <a:effectLst/>
              <a:latin typeface="inherit"/>
              <a:cs typeface="Mangal" panose="02040503050203030202" pitchFamily="18" charset="0"/>
            </a:endParaRPr>
          </a:p>
          <a:p>
            <a:pPr algn="ctr">
              <a:lnSpc>
                <a:spcPct val="90000"/>
              </a:lnSpc>
              <a:spcBef>
                <a:spcPct val="0"/>
              </a:spcBef>
              <a:spcAft>
                <a:spcPts val="600"/>
              </a:spcAft>
            </a:pPr>
            <a:r>
              <a:rPr lang="en-US" sz="11200" b="1" kern="1200"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j-ea"/>
                <a:cs typeface="+mj-cs"/>
              </a:rPr>
              <a:t>मुख्य</a:t>
            </a:r>
            <a:r>
              <a:rPr lang="en-US" sz="11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j-ea"/>
                <a:cs typeface="+mj-cs"/>
              </a:rPr>
              <a:t> </a:t>
            </a:r>
            <a:r>
              <a:rPr lang="hi-IN" sz="11200" b="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j-ea"/>
                <a:cs typeface="+mj-cs"/>
              </a:rPr>
              <a:t>जनजातियाँ</a:t>
            </a:r>
            <a:r>
              <a:rPr lang="hi-IN" sz="11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j-ea"/>
                <a:cs typeface="+mj-cs"/>
              </a:rPr>
              <a:t> </a:t>
            </a:r>
            <a:endParaRPr lang="en-US" sz="11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j-ea"/>
              <a:cs typeface="+mj-cs"/>
            </a:endParaRPr>
          </a:p>
          <a:p>
            <a:pPr indent="457200" algn="just">
              <a:spcBef>
                <a:spcPts val="450"/>
              </a:spcBef>
              <a:spcAft>
                <a:spcPts val="450"/>
              </a:spcAft>
            </a:pPr>
            <a:endParaRPr lang="en-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endParaRPr>
          </a:p>
          <a:p>
            <a:pPr indent="457200" algn="just">
              <a:spcBef>
                <a:spcPts val="450"/>
              </a:spcBef>
              <a:spcAft>
                <a:spcPts val="450"/>
              </a:spcAft>
            </a:pP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दादरा और नगर हवेली की ज्यादातर आबादी अलग </a:t>
            </a:r>
            <a:r>
              <a:rPr lang="hi-IN" sz="6600" dirty="0" err="1">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अलग</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आदिवासी समूहों से संबंध रखती है। यहां की मुख्य जनजातियों में </a:t>
            </a:r>
            <a:r>
              <a:rPr lang="hi-IN" sz="6600" dirty="0" err="1">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वारली</a:t>
            </a:r>
            <a:r>
              <a:rPr lang="en-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a:t>
            </a:r>
            <a:r>
              <a:rPr lang="hi-IN" sz="6600" dirty="0" err="1">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कोंकणा</a:t>
            </a:r>
            <a:r>
              <a:rPr lang="en-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कोली</a:t>
            </a:r>
            <a:r>
              <a:rPr lang="en-IN" sz="6600" dirty="0">
                <a:solidFill>
                  <a:srgbClr val="000000"/>
                </a:solidFill>
                <a:effectLst/>
                <a:latin typeface="Arial" panose="020B0604020202020204" pitchFamily="34" charset="0"/>
                <a:ea typeface="Times New Roman" panose="02020603050405020304" pitchFamily="18" charset="0"/>
              </a:rPr>
              <a:t>, </a:t>
            </a:r>
            <a:r>
              <a:rPr lang="hi-IN" sz="6600" dirty="0" err="1">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धोडिया</a:t>
            </a:r>
            <a:r>
              <a:rPr lang="en-IN" sz="6600" dirty="0">
                <a:solidFill>
                  <a:srgbClr val="000000"/>
                </a:solidFill>
                <a:effectLst/>
                <a:latin typeface="Arial" panose="020B0604020202020204" pitchFamily="34" charset="0"/>
                <a:ea typeface="Times New Roman" panose="02020603050405020304" pitchFamily="18" charset="0"/>
              </a:rPr>
              <a:t>, </a:t>
            </a:r>
            <a:r>
              <a:rPr lang="hi-IN" sz="6600" dirty="0" err="1">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काथोड़ी</a:t>
            </a:r>
            <a:r>
              <a:rPr lang="en-IN" sz="6600" dirty="0">
                <a:solidFill>
                  <a:srgbClr val="000000"/>
                </a:solidFill>
                <a:effectLst/>
                <a:latin typeface="Arial" panose="020B0604020202020204" pitchFamily="34" charset="0"/>
                <a:ea typeface="Times New Roman" panose="02020603050405020304" pitchFamily="18" charset="0"/>
              </a:rPr>
              <a:t>, </a:t>
            </a:r>
            <a:r>
              <a:rPr lang="hi-IN" sz="6600" dirty="0" err="1">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नैका</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और </a:t>
            </a:r>
            <a:r>
              <a:rPr lang="hi-IN" sz="6600" dirty="0" err="1">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दुभला</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शामिल हैं। </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ये निश्छल</a:t>
            </a:r>
            <a:r>
              <a:rPr lang="en-IN" sz="6600" dirty="0">
                <a:solidFill>
                  <a:srgbClr val="1D2129"/>
                </a:solidFill>
                <a:effectLst/>
                <a:latin typeface="Helvetica" panose="020B0604020202020204" pitchFamily="34" charset="0"/>
                <a:ea typeface="Times New Roman" panose="02020603050405020304" pitchFamily="18" charset="0"/>
              </a:rPr>
              <a:t>, </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शांत</a:t>
            </a:r>
            <a:r>
              <a:rPr lang="en-IN" sz="6600" dirty="0">
                <a:solidFill>
                  <a:srgbClr val="1D2129"/>
                </a:solidFill>
                <a:effectLst/>
                <a:latin typeface="Helvetica" panose="020B0604020202020204" pitchFamily="34" charset="0"/>
                <a:ea typeface="Times New Roman" panose="02020603050405020304" pitchFamily="18" charset="0"/>
              </a:rPr>
              <a:t>, </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धर्मभीरु</a:t>
            </a:r>
            <a:r>
              <a:rPr lang="en-IN" sz="6600" dirty="0">
                <a:solidFill>
                  <a:srgbClr val="1D2129"/>
                </a:solidFill>
                <a:effectLst/>
                <a:latin typeface="Helvetica" panose="020B0604020202020204" pitchFamily="34" charset="0"/>
                <a:ea typeface="Times New Roman" panose="02020603050405020304" pitchFamily="18" charset="0"/>
              </a:rPr>
              <a:t>, </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प्रकृति प्रेमी</a:t>
            </a:r>
            <a:r>
              <a:rPr lang="en-IN" sz="6600" dirty="0">
                <a:solidFill>
                  <a:srgbClr val="1D2129"/>
                </a:solidFill>
                <a:effectLst/>
                <a:latin typeface="Helvetica" panose="020B0604020202020204" pitchFamily="34" charset="0"/>
                <a:ea typeface="Times New Roman" panose="02020603050405020304" pitchFamily="18" charset="0"/>
              </a:rPr>
              <a:t>, </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सामाजिक व राजनीतिक रुप से मुखर</a:t>
            </a:r>
            <a:r>
              <a:rPr lang="en-IN" sz="6600" dirty="0">
                <a:solidFill>
                  <a:srgbClr val="1D2129"/>
                </a:solidFill>
                <a:effectLst/>
                <a:latin typeface="Helvetica" panose="020B0604020202020204" pitchFamily="34" charset="0"/>
                <a:ea typeface="Times New Roman" panose="02020603050405020304" pitchFamily="18" charset="0"/>
              </a:rPr>
              <a:t>, </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अत्यंत परिश्रमी व सभी को आत्मसात करने वाले लोग हैं। </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आदिवासियों की अपनी संस्कृति और </a:t>
            </a:r>
            <a:r>
              <a:rPr lang="hi-IN" sz="6600" dirty="0" err="1">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रिवाज़</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हैं जो हर अलग </a:t>
            </a:r>
            <a:r>
              <a:rPr lang="hi-IN" sz="6600" dirty="0" err="1">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अलग</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समुदाय में भिन्न हैं। </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इनकी लोक-परंपरा</a:t>
            </a:r>
            <a:r>
              <a:rPr lang="en-IN" sz="6600" dirty="0">
                <a:solidFill>
                  <a:srgbClr val="1D2129"/>
                </a:solidFill>
                <a:effectLst/>
                <a:latin typeface="Helvetica" panose="020B0604020202020204" pitchFamily="34" charset="0"/>
                <a:ea typeface="Times New Roman" panose="02020603050405020304" pitchFamily="18" charset="0"/>
              </a:rPr>
              <a:t>, </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सामाजिक व धार्मिक </a:t>
            </a:r>
            <a:r>
              <a:rPr lang="hi-IN" sz="6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रीतिरिवाज</a:t>
            </a:r>
            <a:r>
              <a:rPr lang="en-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बोली-भाषा</a:t>
            </a:r>
            <a:r>
              <a:rPr lang="en-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जीवनशैली</a:t>
            </a:r>
            <a:r>
              <a:rPr lang="en-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सामाजिक </a:t>
            </a:r>
            <a:r>
              <a:rPr lang="hi-IN" sz="6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तानाबाना</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a:t>
            </a:r>
            <a:r>
              <a:rPr lang="hi-IN" sz="6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लोकसंस्कृति</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सर्वथा अनूठी है। </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यहां की हवा में लोक कहावतें और </a:t>
            </a:r>
            <a:r>
              <a:rPr lang="hi-IN" sz="6600" dirty="0" err="1">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कहानियां</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बहती हैं</a:t>
            </a:r>
            <a:r>
              <a:rPr lang="en-IN" sz="6600" dirty="0">
                <a:solidFill>
                  <a:srgbClr val="000000"/>
                </a:solidFill>
                <a:effectLst/>
                <a:latin typeface="Arial" panose="020B0604020202020204" pitchFamily="34" charset="0"/>
                <a:ea typeface="Times New Roman" panose="02020603050405020304" pitchFamily="18" charset="0"/>
              </a:rPr>
              <a:t>, </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क्योंकि </a:t>
            </a:r>
            <a:r>
              <a:rPr lang="hi-IN" sz="6600" dirty="0" err="1">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वो</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यहां के लोगों और समाज को बहुत ज्यादा प्रभावित करती हैं। दादरा एवं नगर हवेली हंसमुख और रंगीन आदिवासियों की मातृभूमि है जो अपने लोकगीतों और जीवंत जीवनशैली से समृद्ध हैं। गीत और नृत्य इन आदिवासी समूहों का अभिन्न अंग हैं और फसल कटाई</a:t>
            </a:r>
            <a:r>
              <a:rPr lang="en-IN" sz="6600" dirty="0">
                <a:solidFill>
                  <a:srgbClr val="000000"/>
                </a:solidFill>
                <a:effectLst/>
                <a:latin typeface="Arial" panose="020B0604020202020204" pitchFamily="34" charset="0"/>
                <a:ea typeface="Times New Roman" panose="02020603050405020304" pitchFamily="18" charset="0"/>
              </a:rPr>
              <a:t>, </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शादी</a:t>
            </a:r>
            <a:r>
              <a:rPr lang="en-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ब्याह जैसे मांगलिक अवसर और यहाँ तक कि मृत्यु जैसे दुखद अवसरों में भी यह </a:t>
            </a:r>
            <a:r>
              <a:rPr lang="hi-IN" sz="6600" dirty="0" err="1">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जरुरी</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हिस्सा है। इन आदिवासियों की अपनी भाषा है जिनमें </a:t>
            </a:r>
            <a:r>
              <a:rPr lang="hi-IN" sz="6600" dirty="0" err="1">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भीली</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और </a:t>
            </a:r>
            <a:r>
              <a:rPr lang="hi-IN" sz="6600" dirty="0" err="1">
                <a:solidFill>
                  <a:srgbClr val="000000"/>
                </a:solidFill>
                <a:effectLst/>
                <a:latin typeface="Arial" panose="020B0604020202020204" pitchFamily="34" charset="0"/>
                <a:ea typeface="Times New Roman" panose="02020603050405020304" pitchFamily="18" charset="0"/>
                <a:cs typeface="Mangal" panose="02040503050203030202" pitchFamily="18" charset="0"/>
              </a:rPr>
              <a:t>भिलोड़ी</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सबसे आम है। </a:t>
            </a:r>
            <a:r>
              <a:rPr lang="hi-IN" sz="6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दिवासो</a:t>
            </a:r>
            <a:r>
              <a:rPr lang="en-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6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भावड़ा</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स्थानीय त्योहार हैं।</a:t>
            </a:r>
            <a:r>
              <a:rPr lang="hi-IN" sz="6600" dirty="0">
                <a:solidFill>
                  <a:srgbClr val="000000"/>
                </a:solidFill>
                <a:effectLst/>
                <a:latin typeface="Arial" panose="020B0604020202020204" pitchFamily="34" charset="0"/>
                <a:ea typeface="Times New Roman" panose="02020603050405020304" pitchFamily="18" charset="0"/>
                <a:cs typeface="Mangal" panose="02040503050203030202" pitchFamily="18" charset="0"/>
              </a:rPr>
              <a:t> </a:t>
            </a:r>
            <a:r>
              <a:rPr lang="hi-IN" sz="6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तारपा</a:t>
            </a:r>
            <a:r>
              <a:rPr lang="en-IN" sz="6600" dirty="0">
                <a:solidFill>
                  <a:srgbClr val="1D2129"/>
                </a:solidFill>
                <a:effectLst/>
                <a:latin typeface="Helvetica" panose="020B0604020202020204" pitchFamily="34" charset="0"/>
                <a:ea typeface="Times New Roman" panose="02020603050405020304" pitchFamily="18" charset="0"/>
              </a:rPr>
              <a:t>, </a:t>
            </a:r>
            <a:r>
              <a:rPr lang="hi-IN" sz="6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तूर</a:t>
            </a:r>
            <a:r>
              <a:rPr lang="en-IN" sz="6600" dirty="0">
                <a:solidFill>
                  <a:srgbClr val="1D2129"/>
                </a:solidFill>
                <a:effectLst/>
                <a:latin typeface="Helvetica" panose="020B0604020202020204" pitchFamily="34" charset="0"/>
                <a:ea typeface="Times New Roman" panose="02020603050405020304" pitchFamily="18" charset="0"/>
              </a:rPr>
              <a:t>, </a:t>
            </a:r>
            <a:r>
              <a:rPr lang="hi-IN" sz="6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कासली</a:t>
            </a:r>
            <a:r>
              <a:rPr lang="en-IN" sz="6600" dirty="0">
                <a:solidFill>
                  <a:srgbClr val="1D2129"/>
                </a:solidFill>
                <a:effectLst/>
                <a:latin typeface="Helvetica" panose="020B0604020202020204" pitchFamily="34" charset="0"/>
                <a:ea typeface="Times New Roman" panose="02020603050405020304" pitchFamily="18" charset="0"/>
              </a:rPr>
              <a:t>, </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ढोल</a:t>
            </a:r>
            <a:r>
              <a:rPr lang="en-IN" sz="6600" dirty="0">
                <a:solidFill>
                  <a:srgbClr val="1D2129"/>
                </a:solidFill>
                <a:effectLst/>
                <a:latin typeface="Helvetica" panose="020B0604020202020204" pitchFamily="34" charset="0"/>
                <a:ea typeface="Times New Roman" panose="02020603050405020304" pitchFamily="18" charset="0"/>
              </a:rPr>
              <a:t>, </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मुखौटा</a:t>
            </a:r>
            <a:r>
              <a:rPr lang="en-IN" sz="6600" dirty="0">
                <a:solidFill>
                  <a:srgbClr val="1D2129"/>
                </a:solidFill>
                <a:effectLst/>
                <a:latin typeface="Helvetica" panose="020B0604020202020204" pitchFamily="34" charset="0"/>
                <a:ea typeface="Times New Roman" panose="02020603050405020304" pitchFamily="18" charset="0"/>
              </a:rPr>
              <a:t>, </a:t>
            </a:r>
            <a:r>
              <a:rPr lang="hi-IN" sz="6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डांगी</a:t>
            </a:r>
            <a:r>
              <a:rPr lang="en-IN" sz="6600" dirty="0">
                <a:solidFill>
                  <a:srgbClr val="1D2129"/>
                </a:solidFill>
                <a:effectLst/>
                <a:latin typeface="Helvetica" panose="020B0604020202020204" pitchFamily="34" charset="0"/>
                <a:ea typeface="Times New Roman" panose="02020603050405020304" pitchFamily="18" charset="0"/>
              </a:rPr>
              <a:t>, </a:t>
            </a:r>
            <a:r>
              <a:rPr lang="hi-IN" sz="6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घेरिया</a:t>
            </a:r>
            <a:r>
              <a:rPr lang="en-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गरबा आदि इनके प्रमुख </a:t>
            </a:r>
            <a:r>
              <a:rPr lang="hi-IN" sz="6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लोकनृत्य</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 </a:t>
            </a:r>
            <a:r>
              <a:rPr lang="hi-IN" sz="6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तारपा</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यूँ तो एक वाद्य-यंत्र है किंतु यह</a:t>
            </a:r>
            <a:r>
              <a:rPr lang="en-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यहाँ की संस्कृति का पर्याय और प्रतिबिंब </a:t>
            </a:r>
            <a:r>
              <a:rPr lang="hi-IN" sz="6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स्वरुप</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a:t>
            </a:r>
            <a:r>
              <a:rPr lang="hi-IN" sz="72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लगे हाथों </a:t>
            </a:r>
            <a:r>
              <a:rPr lang="hi-IN" sz="6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तारपा</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a:t>
            </a:r>
            <a:r>
              <a:rPr lang="hi-IN" sz="6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तूर</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6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लोकनृत्य</a:t>
            </a:r>
            <a:r>
              <a:rPr lang="hi-IN" sz="6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जानकारी ले लेते हैं।</a:t>
            </a:r>
            <a:endParaRPr lang="en-IN" sz="6600" dirty="0">
              <a:effectLst/>
              <a:latin typeface="Times New Roman" panose="02020603050405020304" pitchFamily="18" charset="0"/>
              <a:ea typeface="Times New Roman" panose="02020603050405020304" pitchFamily="18" charset="0"/>
            </a:endParaRPr>
          </a:p>
          <a:p>
            <a:pPr marL="66675" marR="59690">
              <a:lnSpc>
                <a:spcPct val="105000"/>
              </a:lnSpc>
            </a:pPr>
            <a:endParaRPr kumimoji="0" lang="en-IN" altLang="en-US" sz="2800" b="0" i="0" u="none" strike="noStrike" cap="none" normalizeH="0" baseline="0" dirty="0">
              <a:ln>
                <a:noFill/>
              </a:ln>
              <a:solidFill>
                <a:schemeClr val="tx1"/>
              </a:solidFill>
              <a:effectLst/>
              <a:cs typeface="Mangal" panose="02040503050203030202" pitchFamily="18" charset="0"/>
            </a:endParaRPr>
          </a:p>
          <a:p>
            <a:pPr marL="66675" marR="59690">
              <a:lnSpc>
                <a:spcPct val="105000"/>
              </a:lnSpc>
            </a:pPr>
            <a:endParaRPr kumimoji="0" lang="en-IN" altLang="en-US" sz="2800" b="0" i="0" u="none" strike="noStrike" cap="none" normalizeH="0" baseline="0" dirty="0">
              <a:ln>
                <a:noFill/>
              </a:ln>
              <a:solidFill>
                <a:schemeClr val="tx1"/>
              </a:solidFill>
              <a:effectLst/>
              <a:cs typeface="Mangal" panose="02040503050203030202" pitchFamily="18" charset="0"/>
            </a:endParaRPr>
          </a:p>
          <a:p>
            <a:endParaRPr lang="en-IN" sz="6600" dirty="0"/>
          </a:p>
        </p:txBody>
      </p:sp>
      <p:grpSp>
        <p:nvGrpSpPr>
          <p:cNvPr id="11" name="Group 10">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430" y="2902857"/>
            <a:ext cx="731521" cy="673460"/>
            <a:chOff x="3940602" y="308034"/>
            <a:chExt cx="2116791" cy="3428999"/>
          </a:xfrm>
          <a:solidFill>
            <a:schemeClr val="accent4"/>
          </a:solidFill>
        </p:grpSpPr>
        <p:sp>
          <p:nvSpPr>
            <p:cNvPr id="12" name="Rectangle 11">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18070" y="679732"/>
            <a:ext cx="4277106" cy="542388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74A564D-D341-4282-AFBD-D057A369FDD5}"/>
              </a:ext>
            </a:extLst>
          </p:cNvPr>
          <p:cNvPicPr>
            <a:picLocks noChangeAspect="1"/>
          </p:cNvPicPr>
          <p:nvPr/>
        </p:nvPicPr>
        <p:blipFill rotWithShape="1">
          <a:blip r:embed="rId2">
            <a:extLst>
              <a:ext uri="{28A0092B-C50C-407E-A947-70E740481C1C}">
                <a14:useLocalDpi xmlns:a14="http://schemas.microsoft.com/office/drawing/2010/main" val="0"/>
              </a:ext>
            </a:extLst>
          </a:blip>
          <a:srcRect l="24334" r="18738" b="-1"/>
          <a:stretch/>
        </p:blipFill>
        <p:spPr>
          <a:xfrm>
            <a:off x="7658100" y="928201"/>
            <a:ext cx="3800393" cy="4926942"/>
          </a:xfrm>
          <a:prstGeom prst="rect">
            <a:avLst/>
          </a:prstGeom>
          <a:scene3d>
            <a:camera prst="orthographicFront"/>
            <a:lightRig rig="twoPt" dir="t">
              <a:rot lat="0" lon="0" rev="7800000"/>
            </a:lightRig>
          </a:scene3d>
          <a:sp3d contourW="6350">
            <a:bevelT w="50800" h="16510"/>
            <a:contourClr>
              <a:srgbClr val="C0C0C0"/>
            </a:contourClr>
          </a:sp3d>
        </p:spPr>
      </p:pic>
      <p:sp>
        <p:nvSpPr>
          <p:cNvPr id="18" name="Rectangle 17">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419320" y="6355073"/>
            <a:ext cx="4275855"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174150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8">
            <a:extLst>
              <a:ext uri="{FF2B5EF4-FFF2-40B4-BE49-F238E27FC236}">
                <a16:creationId xmlns:a16="http://schemas.microsoft.com/office/drawing/2014/main" id="{20D5D19D-0789-4518-B5DC-D47ADF69D2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78A7FEE-725A-4A5C-B75D-928E0DBAE0DF}"/>
              </a:ext>
            </a:extLst>
          </p:cNvPr>
          <p:cNvSpPr txBox="1"/>
          <p:nvPr/>
        </p:nvSpPr>
        <p:spPr>
          <a:xfrm>
            <a:off x="744731" y="391886"/>
            <a:ext cx="4927868" cy="6017078"/>
          </a:xfrm>
          <a:prstGeom prst="rect">
            <a:avLst/>
          </a:prstGeom>
        </p:spPr>
        <p:txBody>
          <a:bodyPr vert="horz" lIns="91440" tIns="45720" rIns="91440" bIns="45720" rtlCol="0" anchor="t">
            <a:normAutofit fontScale="25000" lnSpcReduction="20000"/>
          </a:bodyPr>
          <a:lstStyle/>
          <a:p>
            <a:pPr algn="ctr">
              <a:lnSpc>
                <a:spcPct val="90000"/>
              </a:lnSpc>
              <a:spcBef>
                <a:spcPct val="0"/>
              </a:spcBef>
              <a:spcAft>
                <a:spcPts val="600"/>
              </a:spcAft>
            </a:pPr>
            <a:r>
              <a:rPr kumimoji="0" lang="en-US" altLang="en-US" sz="16000" b="0" i="0" u="none" strike="noStrike" cap="none" normalizeH="0" baseline="0" dirty="0" err="1">
                <a:ln>
                  <a:noFill/>
                </a:ln>
                <a:effectLst/>
                <a:latin typeface="+mj-lt"/>
                <a:ea typeface="+mj-ea"/>
                <a:cs typeface="+mj-cs"/>
              </a:rPr>
              <a:t>ढोडिया</a:t>
            </a:r>
            <a:endParaRPr kumimoji="0" lang="hi-IN" altLang="en-US" sz="16000" b="0" i="0" u="none" strike="noStrike" cap="none" normalizeH="0" baseline="0" dirty="0">
              <a:ln>
                <a:noFill/>
              </a:ln>
              <a:effectLst/>
              <a:latin typeface="+mj-lt"/>
              <a:ea typeface="+mj-ea"/>
              <a:cs typeface="+mj-cs"/>
            </a:endParaRPr>
          </a:p>
          <a:p>
            <a:pPr marL="66675" algn="ctr">
              <a:spcBef>
                <a:spcPts val="445"/>
              </a:spcBef>
            </a:pPr>
            <a:r>
              <a:rPr lang="hi-IN" sz="9600" b="1" i="1" kern="0" dirty="0">
                <a:ln w="22225">
                  <a:solidFill>
                    <a:schemeClr val="accent2"/>
                  </a:solidFill>
                  <a:prstDash val="solid"/>
                </a:ln>
                <a:solidFill>
                  <a:schemeClr val="accent2">
                    <a:lumMod val="40000"/>
                    <a:lumOff val="60000"/>
                  </a:schemeClr>
                </a:solidFill>
                <a:latin typeface="Arial" panose="020B0604020202020204" pitchFamily="34" charset="0"/>
                <a:ea typeface="Arial" panose="020B0604020202020204" pitchFamily="34" charset="0"/>
              </a:rPr>
              <a:t> </a:t>
            </a:r>
            <a:endParaRPr lang="en-IN" sz="9600" b="1" i="1" kern="0" dirty="0">
              <a:ln w="22225">
                <a:solidFill>
                  <a:schemeClr val="accent2"/>
                </a:solidFill>
                <a:prstDash val="solid"/>
              </a:ln>
              <a:solidFill>
                <a:schemeClr val="accent2">
                  <a:lumMod val="40000"/>
                  <a:lumOff val="60000"/>
                </a:schemeClr>
              </a:solidFill>
              <a:latin typeface="Arial" panose="020B0604020202020204" pitchFamily="34" charset="0"/>
              <a:ea typeface="Arial" panose="020B0604020202020204" pitchFamily="34" charset="0"/>
            </a:endParaRPr>
          </a:p>
          <a:p>
            <a:pPr marL="66675">
              <a:spcBef>
                <a:spcPts val="445"/>
              </a:spcBef>
            </a:pPr>
            <a:r>
              <a:rPr kumimoji="0" lang="hi-IN" altLang="en-US" sz="7200" b="0" i="0" u="none" strike="noStrike" cap="none" normalizeH="0" baseline="0" dirty="0" err="1">
                <a:ln>
                  <a:noFill/>
                </a:ln>
                <a:solidFill>
                  <a:srgbClr val="222222"/>
                </a:solidFill>
                <a:effectLst/>
                <a:latin typeface="inherit"/>
                <a:cs typeface="Mangal" panose="02040503050203030202" pitchFamily="18" charset="0"/>
              </a:rPr>
              <a:t>ढोडिया</a:t>
            </a:r>
            <a:r>
              <a:rPr kumimoji="0" lang="hi-IN" altLang="en-US" sz="7200" b="0" i="0" u="none" strike="noStrike" cap="none" normalizeH="0" baseline="0" dirty="0">
                <a:ln>
                  <a:noFill/>
                </a:ln>
                <a:solidFill>
                  <a:srgbClr val="222222"/>
                </a:solidFill>
                <a:effectLst/>
                <a:latin typeface="inherit"/>
                <a:cs typeface="Mangal" panose="02040503050203030202" pitchFamily="18" charset="0"/>
              </a:rPr>
              <a:t> शब्द का अर्थ </a:t>
            </a:r>
            <a:r>
              <a:rPr kumimoji="0" lang="hi-IN" altLang="en-US" sz="7200" b="0" i="0" u="none" strike="noStrike" cap="none" normalizeH="0" baseline="0" dirty="0" err="1">
                <a:ln>
                  <a:noFill/>
                </a:ln>
                <a:solidFill>
                  <a:srgbClr val="222222"/>
                </a:solidFill>
                <a:effectLst/>
                <a:latin typeface="inherit"/>
                <a:cs typeface="Mangal" panose="02040503050203030202" pitchFamily="18" charset="0"/>
              </a:rPr>
              <a:t>धुंडी</a:t>
            </a:r>
            <a:r>
              <a:rPr kumimoji="0" lang="hi-IN" altLang="en-US" sz="7200" b="0" i="0" u="none" strike="noStrike" cap="none" normalizeH="0" baseline="0" dirty="0">
                <a:ln>
                  <a:noFill/>
                </a:ln>
                <a:solidFill>
                  <a:srgbClr val="222222"/>
                </a:solidFill>
                <a:effectLst/>
                <a:latin typeface="inherit"/>
                <a:cs typeface="Mangal" panose="02040503050203030202" pitchFamily="18" charset="0"/>
              </a:rPr>
              <a:t> से लिया गया है, जिसका अर्थ है एक छोटा सा </a:t>
            </a:r>
            <a:r>
              <a:rPr kumimoji="0" lang="hi-IN" altLang="en-US" sz="7200" b="0" i="0" u="none" strike="noStrike" cap="none" normalizeH="0" baseline="0" dirty="0" err="1">
                <a:ln>
                  <a:noFill/>
                </a:ln>
                <a:solidFill>
                  <a:srgbClr val="222222"/>
                </a:solidFill>
                <a:effectLst/>
                <a:latin typeface="inherit"/>
                <a:cs typeface="Mangal" panose="02040503050203030202" pitchFamily="18" charset="0"/>
              </a:rPr>
              <a:t>फूस</a:t>
            </a:r>
            <a:r>
              <a:rPr kumimoji="0" lang="hi-IN" altLang="en-US" sz="7200" b="0" i="0" u="none" strike="noStrike" cap="none" normalizeH="0" baseline="0" dirty="0">
                <a:ln>
                  <a:noFill/>
                </a:ln>
                <a:solidFill>
                  <a:srgbClr val="222222"/>
                </a:solidFill>
                <a:effectLst/>
                <a:latin typeface="inherit"/>
                <a:cs typeface="Mangal" panose="02040503050203030202" pitchFamily="18" charset="0"/>
              </a:rPr>
              <a:t> की </a:t>
            </a:r>
            <a:r>
              <a:rPr kumimoji="0" lang="hi-IN" altLang="en-US" sz="7200" b="0" i="0" u="none" strike="noStrike" cap="none" normalizeH="0" baseline="0" dirty="0" err="1">
                <a:ln>
                  <a:noFill/>
                </a:ln>
                <a:solidFill>
                  <a:srgbClr val="222222"/>
                </a:solidFill>
                <a:effectLst/>
                <a:latin typeface="inherit"/>
                <a:cs typeface="Mangal" panose="02040503050203030202" pitchFamily="18" charset="0"/>
              </a:rPr>
              <a:t>झोपड़ी</a:t>
            </a:r>
            <a:r>
              <a:rPr kumimoji="0" lang="hi-IN" altLang="en-US" sz="7200" b="0" i="0" u="none" strike="noStrike" cap="none" normalizeH="0" baseline="0" dirty="0">
                <a:ln>
                  <a:noFill/>
                </a:ln>
                <a:solidFill>
                  <a:srgbClr val="222222"/>
                </a:solidFill>
                <a:effectLst/>
                <a:latin typeface="inherit"/>
                <a:cs typeface="Mangal" panose="02040503050203030202" pitchFamily="18" charset="0"/>
              </a:rPr>
              <a:t>, और </a:t>
            </a:r>
            <a:r>
              <a:rPr kumimoji="0" lang="hi-IN" altLang="en-US" sz="7200" b="0" i="0" u="none" strike="noStrike" cap="none" normalizeH="0" baseline="0" dirty="0" err="1">
                <a:ln>
                  <a:noFill/>
                </a:ln>
                <a:solidFill>
                  <a:srgbClr val="222222"/>
                </a:solidFill>
                <a:effectLst/>
                <a:latin typeface="inherit"/>
                <a:cs typeface="Mangal" panose="02040503050203030202" pitchFamily="18" charset="0"/>
              </a:rPr>
              <a:t>ढोडिया</a:t>
            </a:r>
            <a:r>
              <a:rPr kumimoji="0" lang="hi-IN" altLang="en-US" sz="7200" b="0" i="0" u="none" strike="noStrike" cap="none" normalizeH="0" baseline="0" dirty="0">
                <a:ln>
                  <a:noFill/>
                </a:ln>
                <a:solidFill>
                  <a:srgbClr val="222222"/>
                </a:solidFill>
                <a:effectLst/>
                <a:latin typeface="inherit"/>
                <a:cs typeface="Mangal" panose="02040503050203030202" pitchFamily="18" charset="0"/>
              </a:rPr>
              <a:t> मुख्य रूप से </a:t>
            </a:r>
            <a:r>
              <a:rPr kumimoji="0" lang="hi-IN" altLang="en-US" sz="7200" b="0" i="0" u="none" strike="noStrike" cap="none" normalizeH="0" baseline="0" dirty="0" err="1">
                <a:ln>
                  <a:noFill/>
                </a:ln>
                <a:solidFill>
                  <a:srgbClr val="222222"/>
                </a:solidFill>
                <a:effectLst/>
                <a:latin typeface="inherit"/>
                <a:cs typeface="Mangal" panose="02040503050203030202" pitchFamily="18" charset="0"/>
              </a:rPr>
              <a:t>झोपड़ी</a:t>
            </a:r>
            <a:r>
              <a:rPr kumimoji="0" lang="hi-IN" altLang="en-US" sz="7200" b="0" i="0" u="none" strike="noStrike" cap="none" normalizeH="0" baseline="0" dirty="0">
                <a:ln>
                  <a:noFill/>
                </a:ln>
                <a:solidFill>
                  <a:srgbClr val="222222"/>
                </a:solidFill>
                <a:effectLst/>
                <a:latin typeface="inherit"/>
                <a:cs typeface="Mangal" panose="02040503050203030202" pitchFamily="18" charset="0"/>
              </a:rPr>
              <a:t> निवासी हैं। वे ज्यादातर दादरा और नगर हवेली के उत्तरी भाग में रहते हैं। </a:t>
            </a:r>
          </a:p>
          <a:p>
            <a:pPr marL="66675">
              <a:spcBef>
                <a:spcPts val="445"/>
              </a:spcBef>
            </a:pPr>
            <a:endParaRPr lang="hi-IN" altLang="en-US" sz="7200" dirty="0">
              <a:solidFill>
                <a:srgbClr val="222222"/>
              </a:solidFill>
              <a:latin typeface="inherit"/>
              <a:cs typeface="Mangal" panose="02040503050203030202" pitchFamily="18" charset="0"/>
            </a:endParaRPr>
          </a:p>
          <a:p>
            <a:pPr marL="66675">
              <a:spcBef>
                <a:spcPts val="445"/>
              </a:spcBef>
            </a:pPr>
            <a:r>
              <a:rPr kumimoji="0" lang="hi-IN" altLang="en-US" sz="7200" b="0" i="0" u="none" strike="noStrike" cap="none" normalizeH="0" baseline="0" dirty="0">
                <a:ln>
                  <a:noFill/>
                </a:ln>
                <a:solidFill>
                  <a:srgbClr val="222222"/>
                </a:solidFill>
                <a:effectLst/>
                <a:latin typeface="inherit"/>
                <a:cs typeface="Mangal" panose="02040503050203030202" pitchFamily="18" charset="0"/>
              </a:rPr>
              <a:t>वे सभी जनजातियों में सबसे अधिक शिक्षित होने के लिए जाने जाते हैं और अच्छे किसान हैं। कुछ लोगों के पास पर्याप्त कृषि योग्य भूमि है जिससे वे अच्छी आजीविका कमा सकते हैं</a:t>
            </a:r>
            <a:r>
              <a:rPr kumimoji="0" lang="hi-IN" altLang="en-US" sz="2800" b="0" i="0" u="none" strike="noStrike" cap="none" normalizeH="0" baseline="0" dirty="0">
                <a:ln>
                  <a:noFill/>
                </a:ln>
                <a:solidFill>
                  <a:schemeClr val="tx1"/>
                </a:solidFill>
                <a:effectLst/>
                <a:cs typeface="Mangal" panose="02040503050203030202" pitchFamily="18" charset="0"/>
              </a:rPr>
              <a:t> </a:t>
            </a:r>
            <a:endParaRPr kumimoji="0" lang="en-US" altLang="en-US" sz="7200" b="0" i="0" u="none" strike="noStrike" cap="none" normalizeH="0" baseline="0" dirty="0">
              <a:ln>
                <a:noFill/>
              </a:ln>
              <a:solidFill>
                <a:schemeClr val="tx1"/>
              </a:solidFill>
              <a:effectLst/>
              <a:latin typeface="Arial" panose="020B0604020202020204" pitchFamily="34" charset="0"/>
            </a:endParaRPr>
          </a:p>
          <a:p>
            <a:pPr marL="66675" marR="252095" algn="just">
              <a:lnSpc>
                <a:spcPct val="105000"/>
              </a:lnSpc>
              <a:spcAft>
                <a:spcPts val="0"/>
              </a:spcAft>
            </a:pPr>
            <a:endParaRPr lang="en-IN" sz="7200" dirty="0">
              <a:effectLst/>
              <a:latin typeface="Arial" panose="020B0604020202020204" pitchFamily="34" charset="0"/>
              <a:ea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hi-IN" altLang="en-US" sz="7200" b="0" i="0" u="none" strike="noStrike" cap="none" normalizeH="0" baseline="0" dirty="0">
                <a:ln>
                  <a:noFill/>
                </a:ln>
                <a:solidFill>
                  <a:srgbClr val="222222"/>
                </a:solidFill>
                <a:effectLst/>
                <a:latin typeface="inherit"/>
                <a:cs typeface="Mangal" panose="02040503050203030202" pitchFamily="18" charset="0"/>
              </a:rPr>
              <a:t> परंपरागत रूप से पुरुष एक सफेद घुटने की लंबाई वाली धोती पहनते हैं, जिसमें कमीज या कमर कोट, सफेद या रंगीन टोपी और कान की बाली और चांदी की चेन जैसे गहने होते हैं। महिलाओं ने घुटने की लंबाई वाली गहरे नीले रंग की साड़ी पहनी हुई थी, जो सामने से पहने हुए आँचल के साथ थी और पीछे ढीली छोड़ दी थी। </a:t>
            </a:r>
          </a:p>
          <a:p>
            <a:pPr marL="0" marR="0" lvl="0" indent="0" algn="l" defTabSz="914400" rtl="0" eaLnBrk="0" fontAlgn="base" latinLnBrk="0" hangingPunct="0">
              <a:lnSpc>
                <a:spcPct val="100000"/>
              </a:lnSpc>
              <a:spcBef>
                <a:spcPct val="0"/>
              </a:spcBef>
              <a:spcAft>
                <a:spcPct val="0"/>
              </a:spcAft>
              <a:buClrTx/>
              <a:buSzTx/>
              <a:buFontTx/>
              <a:buNone/>
              <a:tabLst/>
            </a:pPr>
            <a:endParaRPr lang="hi-IN" altLang="en-US" sz="7200" dirty="0">
              <a:solidFill>
                <a:srgbClr val="222222"/>
              </a:solidFill>
              <a:latin typeface="inherit"/>
              <a:cs typeface="Mangal" panose="02040503050203030202"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hi-IN" altLang="en-US" sz="7200" b="0" i="0" u="none" strike="noStrike" cap="none" normalizeH="0" baseline="0" dirty="0">
                <a:ln>
                  <a:noFill/>
                </a:ln>
                <a:solidFill>
                  <a:srgbClr val="222222"/>
                </a:solidFill>
                <a:effectLst/>
                <a:latin typeface="inherit"/>
                <a:cs typeface="Mangal" panose="02040503050203030202" pitchFamily="18" charset="0"/>
              </a:rPr>
              <a:t> लोकप्रिय सामान में रंगीन </a:t>
            </a:r>
            <a:r>
              <a:rPr kumimoji="0" lang="hi-IN" altLang="en-US" sz="7200" b="0" i="0" u="none" strike="noStrike" cap="none" normalizeH="0" baseline="0" dirty="0" err="1">
                <a:ln>
                  <a:noFill/>
                </a:ln>
                <a:solidFill>
                  <a:srgbClr val="222222"/>
                </a:solidFill>
                <a:effectLst/>
                <a:latin typeface="inherit"/>
                <a:cs typeface="Mangal" panose="02040503050203030202" pitchFamily="18" charset="0"/>
              </a:rPr>
              <a:t>मनके</a:t>
            </a:r>
            <a:r>
              <a:rPr kumimoji="0" lang="hi-IN" altLang="en-US" sz="7200" b="0" i="0" u="none" strike="noStrike" cap="none" normalizeH="0" baseline="0" dirty="0">
                <a:ln>
                  <a:noFill/>
                </a:ln>
                <a:solidFill>
                  <a:srgbClr val="222222"/>
                </a:solidFill>
                <a:effectLst/>
                <a:latin typeface="inherit"/>
                <a:cs typeface="Mangal" panose="02040503050203030202" pitchFamily="18" charset="0"/>
              </a:rPr>
              <a:t> हार, और धातु के गहने जैसे कि चूड़ियाँ या मोटी कड़ा उनके टखनों के आसपास होते हैं।</a:t>
            </a:r>
            <a:r>
              <a:rPr kumimoji="0" lang="hi-IN" altLang="en-US" sz="2800" b="0" i="0" u="none" strike="noStrike" cap="none" normalizeH="0" baseline="0" dirty="0">
                <a:ln>
                  <a:noFill/>
                </a:ln>
                <a:solidFill>
                  <a:schemeClr val="tx1"/>
                </a:solidFill>
                <a:effectLst/>
                <a:cs typeface="Mangal" panose="02040503050203030202" pitchFamily="18" charset="0"/>
              </a:rPr>
              <a:t> </a:t>
            </a:r>
            <a:endParaRPr kumimoji="0" lang="en-US" altLang="en-US" sz="7200" b="0" i="0" u="none" strike="noStrike" cap="none" normalizeH="0" baseline="0" dirty="0">
              <a:ln>
                <a:noFill/>
              </a:ln>
              <a:solidFill>
                <a:schemeClr val="tx1"/>
              </a:solidFill>
              <a:effectLst/>
              <a:latin typeface="Arial" panose="020B0604020202020204" pitchFamily="34" charset="0"/>
            </a:endParaRPr>
          </a:p>
          <a:p>
            <a:pPr>
              <a:lnSpc>
                <a:spcPct val="90000"/>
              </a:lnSpc>
              <a:spcBef>
                <a:spcPct val="0"/>
              </a:spcBef>
              <a:spcAft>
                <a:spcPts val="600"/>
              </a:spcAft>
            </a:pPr>
            <a:endParaRPr lang="en-US" sz="5400" dirty="0">
              <a:latin typeface="+mj-lt"/>
              <a:ea typeface="+mj-ea"/>
              <a:cs typeface="+mj-cs"/>
            </a:endParaRPr>
          </a:p>
        </p:txBody>
      </p:sp>
      <p:grpSp>
        <p:nvGrpSpPr>
          <p:cNvPr id="21" name="Group 10">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154317"/>
            <a:ext cx="731521" cy="673460"/>
            <a:chOff x="3940602" y="308034"/>
            <a:chExt cx="2116791" cy="3428999"/>
          </a:xfrm>
          <a:solidFill>
            <a:schemeClr val="accent4"/>
          </a:solidFill>
        </p:grpSpPr>
        <p:sp>
          <p:nvSpPr>
            <p:cNvPr id="22" name="Rectangle 11">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12">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3">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15">
            <a:extLst>
              <a:ext uri="{FF2B5EF4-FFF2-40B4-BE49-F238E27FC236}">
                <a16:creationId xmlns:a16="http://schemas.microsoft.com/office/drawing/2014/main" id="{B81933D1-5615-42C7-9C0B-4EB7105CC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17">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391886"/>
            <a:ext cx="6009366" cy="6017078"/>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40652DF6-ECB4-4FC1-9E8A-B2E6A613F7D7}"/>
              </a:ext>
            </a:extLst>
          </p:cNvPr>
          <p:cNvPicPr>
            <a:picLocks noChangeAspect="1"/>
          </p:cNvPicPr>
          <p:nvPr/>
        </p:nvPicPr>
        <p:blipFill rotWithShape="1">
          <a:blip r:embed="rId2">
            <a:extLst>
              <a:ext uri="{28A0092B-C50C-407E-A947-70E740481C1C}">
                <a14:useLocalDpi xmlns:a14="http://schemas.microsoft.com/office/drawing/2010/main" val="0"/>
              </a:ext>
            </a:extLst>
          </a:blip>
          <a:srcRect l="14077" r="10401"/>
          <a:stretch/>
        </p:blipFill>
        <p:spPr>
          <a:xfrm>
            <a:off x="5922492" y="666728"/>
            <a:ext cx="5536001" cy="5465791"/>
          </a:xfrm>
          <a:prstGeom prst="rect">
            <a:avLst/>
          </a:pr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541215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CC66E84-2B42-463F-8329-75BA0D5212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204552E-638E-47B0-A03F-FB139F4ACC1E}"/>
              </a:ext>
            </a:extLst>
          </p:cNvPr>
          <p:cNvSpPr txBox="1"/>
          <p:nvPr/>
        </p:nvSpPr>
        <p:spPr>
          <a:xfrm>
            <a:off x="1056582" y="1427604"/>
            <a:ext cx="4036334" cy="4002156"/>
          </a:xfrm>
          <a:prstGeom prst="rect">
            <a:avLst/>
          </a:prstGeom>
        </p:spPr>
        <p:txBody>
          <a:bodyPr vert="horz" lIns="91440" tIns="45720" rIns="91440" bIns="45720" rtlCol="0" anchor="t">
            <a:normAutofit fontScale="32500" lnSpcReduction="20000"/>
          </a:bodyPr>
          <a:lstStyle/>
          <a:p>
            <a:pPr marL="66675" algn="ctr">
              <a:lnSpc>
                <a:spcPct val="90000"/>
              </a:lnSpc>
              <a:spcBef>
                <a:spcPct val="0"/>
              </a:spcBef>
              <a:spcAft>
                <a:spcPts val="600"/>
              </a:spcAft>
            </a:pPr>
            <a:r>
              <a:rPr lang="en-US" sz="13500" dirty="0" err="1">
                <a:latin typeface="+mj-lt"/>
                <a:ea typeface="+mj-ea"/>
                <a:cs typeface="+mj-cs"/>
              </a:rPr>
              <a:t>कोंकण</a:t>
            </a:r>
            <a:endParaRPr lang="hi-IN" sz="13500" dirty="0">
              <a:latin typeface="+mj-lt"/>
              <a:ea typeface="+mj-ea"/>
              <a:cs typeface="+mj-cs"/>
            </a:endParaRPr>
          </a:p>
          <a:p>
            <a:pPr marL="66675">
              <a:lnSpc>
                <a:spcPct val="90000"/>
              </a:lnSpc>
              <a:spcBef>
                <a:spcPct val="0"/>
              </a:spcBef>
              <a:spcAft>
                <a:spcPts val="600"/>
              </a:spcAft>
            </a:pPr>
            <a:endParaRPr lang="hi-IN" sz="5400" dirty="0">
              <a:latin typeface="+mj-lt"/>
              <a:ea typeface="+mj-ea"/>
              <a:cs typeface="+mj-cs"/>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hi-IN" altLang="en-US" sz="5400" b="0" i="0" u="none" strike="noStrike" cap="none" normalizeH="0" baseline="0" dirty="0" err="1">
                <a:ln>
                  <a:noFill/>
                </a:ln>
                <a:solidFill>
                  <a:srgbClr val="222222"/>
                </a:solidFill>
                <a:effectLst/>
                <a:latin typeface="inherit"/>
                <a:cs typeface="Mangal" panose="02040503050203030202" pitchFamily="18" charset="0"/>
              </a:rPr>
              <a:t>कोकणों</a:t>
            </a:r>
            <a:r>
              <a:rPr kumimoji="0" lang="hi-IN" altLang="en-US" sz="5400" b="0" i="0" u="none" strike="noStrike" cap="none" normalizeH="0" baseline="0" dirty="0">
                <a:ln>
                  <a:noFill/>
                </a:ln>
                <a:solidFill>
                  <a:srgbClr val="222222"/>
                </a:solidFill>
                <a:effectLst/>
                <a:latin typeface="inherit"/>
                <a:cs typeface="Mangal" panose="02040503050203030202" pitchFamily="18" charset="0"/>
              </a:rPr>
              <a:t> ने पश्चिम भारत में </a:t>
            </a:r>
            <a:r>
              <a:rPr kumimoji="0" lang="hi-IN" altLang="en-US" sz="5400" b="0" i="0" u="none" strike="noStrike" cap="none" normalizeH="0" baseline="0" dirty="0" err="1">
                <a:ln>
                  <a:noFill/>
                </a:ln>
                <a:solidFill>
                  <a:srgbClr val="222222"/>
                </a:solidFill>
                <a:effectLst/>
                <a:latin typeface="inherit"/>
                <a:cs typeface="Mangal" panose="02040503050203030202" pitchFamily="18" charset="0"/>
              </a:rPr>
              <a:t>कोंकण</a:t>
            </a:r>
            <a:r>
              <a:rPr kumimoji="0" lang="hi-IN" altLang="en-US" sz="5400" b="0" i="0" u="none" strike="noStrike" cap="none" normalizeH="0" baseline="0" dirty="0">
                <a:ln>
                  <a:noFill/>
                </a:ln>
                <a:solidFill>
                  <a:srgbClr val="222222"/>
                </a:solidFill>
                <a:effectLst/>
                <a:latin typeface="inherit"/>
                <a:cs typeface="Mangal" panose="02040503050203030202" pitchFamily="18" charset="0"/>
              </a:rPr>
              <a:t> क्षेत्र से अपना नाम प्राप्त किया। </a:t>
            </a:r>
          </a:p>
          <a:p>
            <a:pPr marL="0" marR="0" lvl="0" indent="0" algn="l" defTabSz="914400" rtl="0" eaLnBrk="0" fontAlgn="base" latinLnBrk="0" hangingPunct="0">
              <a:lnSpc>
                <a:spcPct val="100000"/>
              </a:lnSpc>
              <a:spcBef>
                <a:spcPct val="0"/>
              </a:spcBef>
              <a:spcAft>
                <a:spcPct val="0"/>
              </a:spcAft>
              <a:buClrTx/>
              <a:buSzTx/>
              <a:buFontTx/>
              <a:buNone/>
              <a:tabLst/>
            </a:pPr>
            <a:endParaRPr lang="hi-IN" altLang="en-US" sz="5400" dirty="0">
              <a:solidFill>
                <a:srgbClr val="222222"/>
              </a:solidFill>
              <a:latin typeface="inherit"/>
              <a:cs typeface="Mangal" panose="02040503050203030202"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hi-IN" altLang="en-US" sz="5400" b="0" i="0" u="none" strike="noStrike" cap="none" normalizeH="0" baseline="0" dirty="0">
                <a:ln>
                  <a:noFill/>
                </a:ln>
                <a:solidFill>
                  <a:srgbClr val="222222"/>
                </a:solidFill>
                <a:effectLst/>
                <a:latin typeface="inherit"/>
                <a:cs typeface="Mangal" panose="02040503050203030202" pitchFamily="18" charset="0"/>
              </a:rPr>
              <a:t>उनके पास अपनी खुद की जमीन है, औपचारिक शिक्षा की शुरुआत के साथ उनमें से कई सामाजिक सीढ़ी चढ़ गए हैं।</a:t>
            </a:r>
            <a:r>
              <a:rPr kumimoji="0" lang="hi-IN" altLang="en-US" sz="2000" b="0" i="0" u="none" strike="noStrike" cap="none" normalizeH="0" baseline="0" dirty="0">
                <a:ln>
                  <a:noFill/>
                </a:ln>
                <a:solidFill>
                  <a:schemeClr val="tx1"/>
                </a:solidFill>
                <a:effectLst/>
                <a:cs typeface="Mangal" panose="02040503050203030202" pitchFamily="18" charset="0"/>
              </a:rPr>
              <a:t> </a:t>
            </a:r>
            <a:endParaRPr kumimoji="0" lang="en-US" altLang="en-US" sz="5400" b="0" i="0" u="none" strike="noStrike" cap="none" normalizeH="0" baseline="0" dirty="0">
              <a:ln>
                <a:noFill/>
              </a:ln>
              <a:solidFill>
                <a:schemeClr val="tx1"/>
              </a:solidFill>
              <a:effectLst/>
              <a:latin typeface="Arial" panose="020B0604020202020204" pitchFamily="34" charset="0"/>
            </a:endParaRPr>
          </a:p>
          <a:p>
            <a:pPr marL="66675" marR="252095" algn="just">
              <a:lnSpc>
                <a:spcPct val="105000"/>
              </a:lnSpc>
              <a:spcAft>
                <a:spcPts val="0"/>
              </a:spcAft>
            </a:pPr>
            <a:endParaRPr lang="en-US" sz="5400" dirty="0">
              <a:effectLst/>
              <a:latin typeface="Arial" panose="020B0604020202020204" pitchFamily="34" charset="0"/>
              <a:ea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hi-IN" altLang="en-US" sz="5400" b="0" i="0" u="none" strike="noStrike" cap="none" normalizeH="0" baseline="0" dirty="0">
                <a:ln>
                  <a:noFill/>
                </a:ln>
                <a:solidFill>
                  <a:srgbClr val="222222"/>
                </a:solidFill>
                <a:effectLst/>
                <a:latin typeface="inherit"/>
                <a:cs typeface="Mangal" panose="02040503050203030202" pitchFamily="18" charset="0"/>
              </a:rPr>
              <a:t>पुरुष घुटने तक की धोती पहनते हैं, कमर कोट या </a:t>
            </a:r>
            <a:r>
              <a:rPr kumimoji="0" lang="hi-IN" altLang="en-US" sz="5400" b="0" i="0" u="none" strike="noStrike" cap="none" normalizeH="0" baseline="0" dirty="0" err="1">
                <a:ln>
                  <a:noFill/>
                </a:ln>
                <a:solidFill>
                  <a:srgbClr val="222222"/>
                </a:solidFill>
                <a:effectLst/>
                <a:latin typeface="inherit"/>
                <a:cs typeface="Mangal" panose="02040503050203030202" pitchFamily="18" charset="0"/>
              </a:rPr>
              <a:t>शर्ट</a:t>
            </a:r>
            <a:r>
              <a:rPr kumimoji="0" lang="hi-IN" altLang="en-US" sz="5400" b="0" i="0" u="none" strike="noStrike" cap="none" normalizeH="0" baseline="0" dirty="0">
                <a:ln>
                  <a:noFill/>
                </a:ln>
                <a:solidFill>
                  <a:srgbClr val="222222"/>
                </a:solidFill>
                <a:effectLst/>
                <a:latin typeface="inherit"/>
                <a:cs typeface="Mangal" panose="02040503050203030202" pitchFamily="18" charset="0"/>
              </a:rPr>
              <a:t> और पगड़ी के साथ। महिलाएं पारंपरिक रंगीन साड़ी पहनती हैं जो घुटने की लंबाई या पूरी लंबाई की होती हैं।</a:t>
            </a:r>
            <a:r>
              <a:rPr kumimoji="0" lang="hi-IN" altLang="en-US" sz="2000" b="0" i="0" u="none" strike="noStrike" cap="none" normalizeH="0" baseline="0" dirty="0">
                <a:ln>
                  <a:noFill/>
                </a:ln>
                <a:solidFill>
                  <a:schemeClr val="tx1"/>
                </a:solidFill>
                <a:effectLst/>
                <a:cs typeface="Mangal" panose="02040503050203030202" pitchFamily="18" charset="0"/>
              </a:rPr>
              <a:t> </a:t>
            </a:r>
            <a:endParaRPr kumimoji="0" lang="en-US" altLang="en-US" sz="5400" b="0" i="0" u="none" strike="noStrike" cap="none" normalizeH="0" baseline="0" dirty="0">
              <a:ln>
                <a:noFill/>
              </a:ln>
              <a:solidFill>
                <a:schemeClr val="tx1"/>
              </a:solidFill>
              <a:effectLst/>
              <a:latin typeface="Arial" panose="020B0604020202020204" pitchFamily="34" charset="0"/>
            </a:endParaRPr>
          </a:p>
          <a:p>
            <a:pPr marL="66675">
              <a:lnSpc>
                <a:spcPct val="90000"/>
              </a:lnSpc>
              <a:spcBef>
                <a:spcPct val="0"/>
              </a:spcBef>
              <a:spcAft>
                <a:spcPts val="600"/>
              </a:spcAft>
            </a:pPr>
            <a:r>
              <a:rPr lang="en-US" sz="5400" dirty="0">
                <a:latin typeface="+mj-lt"/>
                <a:ea typeface="+mj-ea"/>
                <a:cs typeface="+mj-cs"/>
              </a:rPr>
              <a:t> </a:t>
            </a:r>
          </a:p>
          <a:p>
            <a:pPr marL="66675">
              <a:lnSpc>
                <a:spcPct val="90000"/>
              </a:lnSpc>
              <a:spcBef>
                <a:spcPct val="0"/>
              </a:spcBef>
              <a:spcAft>
                <a:spcPts val="600"/>
              </a:spcAft>
            </a:pPr>
            <a:endParaRPr lang="en-US" sz="5400" b="1" i="1" dirty="0">
              <a:effectLst/>
              <a:latin typeface="+mj-lt"/>
              <a:ea typeface="+mj-ea"/>
              <a:cs typeface="+mj-cs"/>
            </a:endParaRPr>
          </a:p>
          <a:p>
            <a:pPr>
              <a:lnSpc>
                <a:spcPct val="90000"/>
              </a:lnSpc>
              <a:spcBef>
                <a:spcPct val="0"/>
              </a:spcBef>
              <a:spcAft>
                <a:spcPts val="600"/>
              </a:spcAft>
            </a:pPr>
            <a:endParaRPr lang="en-US" sz="5400" dirty="0">
              <a:latin typeface="+mj-lt"/>
              <a:ea typeface="+mj-ea"/>
              <a:cs typeface="+mj-cs"/>
            </a:endParaRPr>
          </a:p>
        </p:txBody>
      </p:sp>
      <p:grpSp>
        <p:nvGrpSpPr>
          <p:cNvPr id="11" name="Group 10">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154317"/>
            <a:ext cx="731521" cy="673460"/>
            <a:chOff x="3940602" y="308034"/>
            <a:chExt cx="2116791" cy="3428999"/>
          </a:xfrm>
          <a:solidFill>
            <a:schemeClr val="accent4"/>
          </a:solidFill>
        </p:grpSpPr>
        <p:sp>
          <p:nvSpPr>
            <p:cNvPr id="12" name="Rectangle 11">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679732"/>
            <a:ext cx="6009366" cy="542388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17C8636C-96F4-46A8-8BEE-2C76D5A4B807}"/>
              </a:ext>
            </a:extLst>
          </p:cNvPr>
          <p:cNvPicPr>
            <a:picLocks noChangeAspect="1"/>
          </p:cNvPicPr>
          <p:nvPr/>
        </p:nvPicPr>
        <p:blipFill rotWithShape="1">
          <a:blip r:embed="rId2">
            <a:extLst>
              <a:ext uri="{28A0092B-C50C-407E-A947-70E740481C1C}">
                <a14:useLocalDpi xmlns:a14="http://schemas.microsoft.com/office/drawing/2010/main" val="0"/>
              </a:ext>
            </a:extLst>
          </a:blip>
          <a:srcRect l="4327" r="3061" b="-2"/>
          <a:stretch/>
        </p:blipFill>
        <p:spPr>
          <a:xfrm>
            <a:off x="5922492" y="928201"/>
            <a:ext cx="5536001" cy="4926942"/>
          </a:xfrm>
          <a:prstGeom prst="rect">
            <a:avLst/>
          </a:prstGeom>
        </p:spPr>
      </p:pic>
      <p:sp>
        <p:nvSpPr>
          <p:cNvPr id="18" name="Rectangle 17">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687568" y="6355073"/>
            <a:ext cx="6007608"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74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7">
            <a:extLst>
              <a:ext uri="{FF2B5EF4-FFF2-40B4-BE49-F238E27FC236}">
                <a16:creationId xmlns:a16="http://schemas.microsoft.com/office/drawing/2014/main" id="{8B089790-F4B6-46A7-BB28-7B74A9A9EF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 letter&#10;&#10;Description automatically generated">
            <a:extLst>
              <a:ext uri="{FF2B5EF4-FFF2-40B4-BE49-F238E27FC236}">
                <a16:creationId xmlns:a16="http://schemas.microsoft.com/office/drawing/2014/main" id="{D8AFAC02-1845-4C7E-9D95-D19AB1375564}"/>
              </a:ext>
            </a:extLst>
          </p:cNvPr>
          <p:cNvPicPr>
            <a:picLocks noChangeAspect="1"/>
          </p:cNvPicPr>
          <p:nvPr/>
        </p:nvPicPr>
        <p:blipFill rotWithShape="1">
          <a:blip r:embed="rId2">
            <a:extLst>
              <a:ext uri="{28A0092B-C50C-407E-A947-70E740481C1C}">
                <a14:useLocalDpi xmlns:a14="http://schemas.microsoft.com/office/drawing/2010/main" val="0"/>
              </a:ext>
            </a:extLst>
          </a:blip>
          <a:srcRect r="4063"/>
          <a:stretch/>
        </p:blipFill>
        <p:spPr>
          <a:xfrm>
            <a:off x="-1" y="1"/>
            <a:ext cx="12192000" cy="6068290"/>
          </a:xfrm>
          <a:prstGeom prst="rect">
            <a:avLst/>
          </a:prstGeom>
        </p:spPr>
      </p:pic>
      <p:grpSp>
        <p:nvGrpSpPr>
          <p:cNvPr id="16" name="Group 9">
            <a:extLst>
              <a:ext uri="{FF2B5EF4-FFF2-40B4-BE49-F238E27FC236}">
                <a16:creationId xmlns:a16="http://schemas.microsoft.com/office/drawing/2014/main" id="{9DE3F54D-33BC-4382-A2AB-5E002F0F116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05" y="5029199"/>
            <a:ext cx="12228128" cy="1828800"/>
            <a:chOff x="-305" y="2987478"/>
            <a:chExt cx="12188952" cy="1828800"/>
          </a:xfrm>
        </p:grpSpPr>
        <p:sp>
          <p:nvSpPr>
            <p:cNvPr id="11" name="Freeform: Shape 10">
              <a:extLst>
                <a:ext uri="{FF2B5EF4-FFF2-40B4-BE49-F238E27FC236}">
                  <a16:creationId xmlns:a16="http://schemas.microsoft.com/office/drawing/2014/main" id="{6798451A-4EC8-4869-8DFB-BCE4E00BE5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2987478"/>
              <a:ext cx="12188952" cy="1099712"/>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60ECD12F-47FF-48FE-A827-069775A8AD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99381"/>
              <a:ext cx="12188952" cy="902694"/>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48928757-970C-4B99-9F9C-0C07E4A945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01488"/>
              <a:ext cx="12188952" cy="641669"/>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useBgFill="1">
          <p:nvSpPr>
            <p:cNvPr id="14" name="Freeform: Shape 13">
              <a:extLst>
                <a:ext uri="{FF2B5EF4-FFF2-40B4-BE49-F238E27FC236}">
                  <a16:creationId xmlns:a16="http://schemas.microsoft.com/office/drawing/2014/main" id="{1213505B-6136-49EC-951C-1FDA2A6C5B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14750"/>
              <a:ext cx="12188952" cy="1201528"/>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13833882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CC66E84-2B42-463F-8329-75BA0D5212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E406EAA-4FB2-4CFE-93A7-67E0F22EE325}"/>
              </a:ext>
            </a:extLst>
          </p:cNvPr>
          <p:cNvSpPr txBox="1"/>
          <p:nvPr/>
        </p:nvSpPr>
        <p:spPr>
          <a:xfrm>
            <a:off x="1381643" y="1265703"/>
            <a:ext cx="4036334" cy="4837909"/>
          </a:xfrm>
          <a:prstGeom prst="rect">
            <a:avLst/>
          </a:prstGeom>
        </p:spPr>
        <p:txBody>
          <a:bodyPr vert="horz" lIns="91440" tIns="45720" rIns="91440" bIns="45720" rtlCol="0" anchor="t">
            <a:normAutofit fontScale="32500" lnSpcReduction="20000"/>
          </a:bodyPr>
          <a:lstStyle/>
          <a:p>
            <a:pPr algn="ctr">
              <a:lnSpc>
                <a:spcPct val="90000"/>
              </a:lnSpc>
              <a:spcBef>
                <a:spcPct val="0"/>
              </a:spcBef>
              <a:spcAft>
                <a:spcPts val="600"/>
              </a:spcAft>
            </a:pPr>
            <a:r>
              <a:rPr kumimoji="0" lang="en-US" altLang="en-US" sz="11100" b="0" i="0" u="none" strike="noStrike" cap="none" normalizeH="0" baseline="0" dirty="0" err="1">
                <a:ln>
                  <a:noFill/>
                </a:ln>
                <a:effectLst/>
                <a:latin typeface="+mj-lt"/>
                <a:ea typeface="+mj-ea"/>
                <a:cs typeface="+mj-cs"/>
              </a:rPr>
              <a:t>काठोड़ी</a:t>
            </a:r>
            <a:endParaRPr kumimoji="0" lang="hi-IN" altLang="en-US" sz="11100" b="0" i="0" u="none" strike="noStrike" cap="none" normalizeH="0" baseline="0" dirty="0">
              <a:ln>
                <a:noFill/>
              </a:ln>
              <a:effectLst/>
              <a:latin typeface="+mj-lt"/>
              <a:ea typeface="+mj-ea"/>
              <a:cs typeface="+mj-cs"/>
            </a:endParaRPr>
          </a:p>
          <a:p>
            <a:pPr>
              <a:lnSpc>
                <a:spcPct val="90000"/>
              </a:lnSpc>
              <a:spcBef>
                <a:spcPct val="0"/>
              </a:spcBef>
              <a:spcAft>
                <a:spcPts val="600"/>
              </a:spcAft>
            </a:pPr>
            <a:endParaRPr lang="hi-IN" altLang="en-US" sz="5400" dirty="0">
              <a:latin typeface="+mj-lt"/>
              <a:ea typeface="+mj-ea"/>
              <a:cs typeface="+mj-cs"/>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hi-IN" altLang="en-US" sz="5400" b="0" i="0" u="none" strike="noStrike" cap="none" normalizeH="0" baseline="0" dirty="0">
                <a:ln>
                  <a:noFill/>
                </a:ln>
                <a:solidFill>
                  <a:srgbClr val="222222"/>
                </a:solidFill>
                <a:effectLst/>
                <a:latin typeface="inherit"/>
                <a:cs typeface="Mangal" panose="02040503050203030202" pitchFamily="18" charset="0"/>
              </a:rPr>
              <a:t>कुल आदिवासी आबादी का 0.08% है।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hi-IN" altLang="en-US" sz="5400" b="0" i="0" u="none" strike="noStrike" cap="none" normalizeH="0" baseline="0" dirty="0">
              <a:ln>
                <a:noFill/>
              </a:ln>
              <a:solidFill>
                <a:srgbClr val="222222"/>
              </a:solidFill>
              <a:effectLst/>
              <a:latin typeface="inherit"/>
              <a:cs typeface="Mangal" panose="02040503050203030202"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hi-IN" altLang="en-US" sz="5400" b="0" i="0" u="none" strike="noStrike" cap="none" normalizeH="0" baseline="0" dirty="0">
                <a:ln>
                  <a:noFill/>
                </a:ln>
                <a:solidFill>
                  <a:srgbClr val="222222"/>
                </a:solidFill>
                <a:effectLst/>
                <a:latin typeface="inherit"/>
                <a:cs typeface="Mangal" panose="02040503050203030202" pitchFamily="18" charset="0"/>
              </a:rPr>
              <a:t>उनका नाम कट्टा या </a:t>
            </a:r>
            <a:r>
              <a:rPr kumimoji="0" lang="hi-IN" altLang="en-US" sz="5400" b="0" i="0" u="none" strike="noStrike" cap="none" normalizeH="0" baseline="0" dirty="0" err="1">
                <a:ln>
                  <a:noFill/>
                </a:ln>
                <a:solidFill>
                  <a:srgbClr val="222222"/>
                </a:solidFill>
                <a:effectLst/>
                <a:latin typeface="inherit"/>
                <a:cs typeface="Mangal" panose="02040503050203030202" pitchFamily="18" charset="0"/>
              </a:rPr>
              <a:t>केचवे</a:t>
            </a:r>
            <a:r>
              <a:rPr kumimoji="0" lang="hi-IN" altLang="en-US" sz="5400" b="0" i="0" u="none" strike="noStrike" cap="none" normalizeH="0" baseline="0" dirty="0">
                <a:ln>
                  <a:noFill/>
                </a:ln>
                <a:solidFill>
                  <a:srgbClr val="222222"/>
                </a:solidFill>
                <a:effectLst/>
                <a:latin typeface="inherit"/>
                <a:cs typeface="Mangal" panose="02040503050203030202" pitchFamily="18" charset="0"/>
              </a:rPr>
              <a:t> बनाने के उनके पेशे से लिया गया है।</a:t>
            </a:r>
            <a:r>
              <a:rPr kumimoji="0" lang="hi-IN" altLang="en-US" sz="2000" b="0" i="0" u="none" strike="noStrike" cap="none" normalizeH="0" baseline="0" dirty="0">
                <a:ln>
                  <a:noFill/>
                </a:ln>
                <a:solidFill>
                  <a:schemeClr val="tx1"/>
                </a:solidFill>
                <a:effectLst/>
                <a:cs typeface="Mangal" panose="02040503050203030202" pitchFamily="18" charset="0"/>
              </a:rPr>
              <a:t> </a:t>
            </a:r>
            <a:endParaRPr kumimoji="0" lang="en-US" altLang="en-US" sz="5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hi-IN" altLang="en-US" sz="5400" b="0" i="0" u="none" strike="noStrike" cap="none" normalizeH="0" baseline="0" dirty="0">
                <a:ln>
                  <a:noFill/>
                </a:ln>
                <a:solidFill>
                  <a:srgbClr val="222222"/>
                </a:solidFill>
                <a:effectLst/>
                <a:latin typeface="inherit"/>
                <a:cs typeface="Mangal" panose="02040503050203030202" pitchFamily="18" charset="0"/>
              </a:rPr>
              <a:t>उन्हें आदिवासी सामाजिक सीढ़ी के नीचे माना जाता है। </a:t>
            </a:r>
          </a:p>
          <a:p>
            <a:pPr marL="0" marR="0" lvl="0" indent="0" algn="l" defTabSz="914400" rtl="0" eaLnBrk="0" fontAlgn="base" latinLnBrk="0" hangingPunct="0">
              <a:lnSpc>
                <a:spcPct val="100000"/>
              </a:lnSpc>
              <a:spcBef>
                <a:spcPct val="0"/>
              </a:spcBef>
              <a:spcAft>
                <a:spcPct val="0"/>
              </a:spcAft>
              <a:buClrTx/>
              <a:buSzTx/>
              <a:buFontTx/>
              <a:buNone/>
              <a:tabLst/>
            </a:pPr>
            <a:r>
              <a:rPr kumimoji="0" lang="hi-IN" altLang="en-US" sz="5400" b="0" i="0" u="none" strike="noStrike" cap="none" normalizeH="0" baseline="0" dirty="0">
                <a:ln>
                  <a:noFill/>
                </a:ln>
                <a:solidFill>
                  <a:srgbClr val="222222"/>
                </a:solidFill>
                <a:effectLst/>
                <a:latin typeface="inherit"/>
                <a:cs typeface="Mangal" panose="02040503050203030202" pitchFamily="18" charset="0"/>
              </a:rPr>
              <a:t>वे आमतौर पर जंगलों में, अर्ध-स्थायी बस्तियों में रहते हैं।</a:t>
            </a:r>
          </a:p>
          <a:p>
            <a:pPr marL="0" marR="0" lvl="0" indent="0" algn="l" defTabSz="914400" rtl="0" eaLnBrk="0" fontAlgn="base" latinLnBrk="0" hangingPunct="0">
              <a:lnSpc>
                <a:spcPct val="100000"/>
              </a:lnSpc>
              <a:spcBef>
                <a:spcPct val="0"/>
              </a:spcBef>
              <a:spcAft>
                <a:spcPct val="0"/>
              </a:spcAft>
              <a:buClrTx/>
              <a:buSzTx/>
              <a:buFontTx/>
              <a:buNone/>
              <a:tabLst/>
            </a:pPr>
            <a:endParaRPr lang="hi-IN" altLang="en-US" sz="5400" dirty="0">
              <a:solidFill>
                <a:srgbClr val="222222"/>
              </a:solidFill>
              <a:latin typeface="inherit"/>
              <a:cs typeface="Mangal" panose="02040503050203030202"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hi-IN" altLang="en-US" sz="5400" b="0" i="0" u="none" strike="noStrike" cap="none" normalizeH="0" baseline="0" dirty="0">
                <a:ln>
                  <a:noFill/>
                </a:ln>
                <a:solidFill>
                  <a:srgbClr val="222222"/>
                </a:solidFill>
                <a:effectLst/>
                <a:latin typeface="inherit"/>
                <a:cs typeface="Mangal" panose="02040503050203030202" pitchFamily="18" charset="0"/>
              </a:rPr>
              <a:t>उनमें से ज्यादातर लकड़ी काटते हैं और लकड़ी का कोयला इकट्ठा करते हैं। सरकार ने जीवन स्तर को सुधारने का प्रयास किया है।</a:t>
            </a:r>
            <a:r>
              <a:rPr kumimoji="0" lang="hi-IN" altLang="en-US" sz="2000" b="0" i="0" u="none" strike="noStrike" cap="none" normalizeH="0" baseline="0" dirty="0">
                <a:ln>
                  <a:noFill/>
                </a:ln>
                <a:solidFill>
                  <a:schemeClr val="tx1"/>
                </a:solidFill>
                <a:effectLst/>
                <a:cs typeface="Mangal" panose="02040503050203030202" pitchFamily="18" charset="0"/>
              </a:rPr>
              <a:t> </a:t>
            </a:r>
            <a:endParaRPr kumimoji="0" lang="en-US" altLang="en-US" sz="5400" b="0" i="0" u="none" strike="noStrike" cap="none" normalizeH="0" baseline="0" dirty="0">
              <a:ln>
                <a:noFill/>
              </a:ln>
              <a:solidFill>
                <a:schemeClr val="tx1"/>
              </a:solidFill>
              <a:effectLst/>
              <a:latin typeface="Arial" panose="020B0604020202020204" pitchFamily="34" charset="0"/>
            </a:endParaRPr>
          </a:p>
          <a:p>
            <a:pPr>
              <a:lnSpc>
                <a:spcPct val="90000"/>
              </a:lnSpc>
              <a:spcBef>
                <a:spcPct val="0"/>
              </a:spcBef>
              <a:spcAft>
                <a:spcPts val="600"/>
              </a:spcAft>
            </a:pPr>
            <a:endParaRPr kumimoji="0" lang="en-US" altLang="en-US" sz="5400" b="0" i="0" u="none" strike="noStrike" cap="none" normalizeH="0" baseline="0" dirty="0">
              <a:ln>
                <a:noFill/>
              </a:ln>
              <a:effectLst/>
              <a:latin typeface="+mj-lt"/>
              <a:ea typeface="+mj-ea"/>
              <a:cs typeface="+mj-cs"/>
            </a:endParaRPr>
          </a:p>
          <a:p>
            <a:pPr>
              <a:lnSpc>
                <a:spcPct val="90000"/>
              </a:lnSpc>
              <a:spcBef>
                <a:spcPct val="0"/>
              </a:spcBef>
              <a:spcAft>
                <a:spcPts val="600"/>
              </a:spcAft>
            </a:pPr>
            <a:endParaRPr lang="en-US" sz="5400" dirty="0">
              <a:latin typeface="+mj-lt"/>
              <a:ea typeface="+mj-ea"/>
              <a:cs typeface="+mj-cs"/>
            </a:endParaRPr>
          </a:p>
          <a:p>
            <a:pPr>
              <a:lnSpc>
                <a:spcPct val="90000"/>
              </a:lnSpc>
              <a:spcBef>
                <a:spcPct val="0"/>
              </a:spcBef>
              <a:spcAft>
                <a:spcPts val="600"/>
              </a:spcAft>
            </a:pPr>
            <a:endParaRPr lang="en-US" sz="5400" dirty="0">
              <a:latin typeface="+mj-lt"/>
              <a:ea typeface="+mj-ea"/>
              <a:cs typeface="+mj-cs"/>
            </a:endParaRPr>
          </a:p>
          <a:p>
            <a:pPr>
              <a:lnSpc>
                <a:spcPct val="90000"/>
              </a:lnSpc>
              <a:spcBef>
                <a:spcPct val="0"/>
              </a:spcBef>
              <a:spcAft>
                <a:spcPts val="600"/>
              </a:spcAft>
            </a:pPr>
            <a:endParaRPr lang="en-US" sz="5400" dirty="0">
              <a:latin typeface="+mj-lt"/>
              <a:ea typeface="+mj-ea"/>
              <a:cs typeface="+mj-cs"/>
            </a:endParaRPr>
          </a:p>
        </p:txBody>
      </p:sp>
      <p:grpSp>
        <p:nvGrpSpPr>
          <p:cNvPr id="11" name="Group 10">
            <a:extLst>
              <a:ext uri="{FF2B5EF4-FFF2-40B4-BE49-F238E27FC236}">
                <a16:creationId xmlns:a16="http://schemas.microsoft.com/office/drawing/2014/main" id="{032D8612-31EB-44CF-A1D0-14FD4C7054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154317"/>
            <a:ext cx="731521" cy="673460"/>
            <a:chOff x="3940602" y="308034"/>
            <a:chExt cx="2116791" cy="3428999"/>
          </a:xfrm>
          <a:solidFill>
            <a:schemeClr val="accent4"/>
          </a:solidFill>
        </p:grpSpPr>
        <p:sp>
          <p:nvSpPr>
            <p:cNvPr id="12" name="Rectangle 11">
              <a:extLst>
                <a:ext uri="{FF2B5EF4-FFF2-40B4-BE49-F238E27FC236}">
                  <a16:creationId xmlns:a16="http://schemas.microsoft.com/office/drawing/2014/main" id="{F19A4A0F-1B59-4DB0-9764-D10936E987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679732"/>
            <a:ext cx="6009366" cy="5423880"/>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erson standing in front of a building&#10;&#10;Description automatically generated">
            <a:extLst>
              <a:ext uri="{FF2B5EF4-FFF2-40B4-BE49-F238E27FC236}">
                <a16:creationId xmlns:a16="http://schemas.microsoft.com/office/drawing/2014/main" id="{E42438D8-639A-4135-B5AE-0F1DDFAB75AC}"/>
              </a:ext>
            </a:extLst>
          </p:cNvPr>
          <p:cNvPicPr>
            <a:picLocks noChangeAspect="1"/>
          </p:cNvPicPr>
          <p:nvPr/>
        </p:nvPicPr>
        <p:blipFill rotWithShape="1">
          <a:blip r:embed="rId2">
            <a:extLst>
              <a:ext uri="{28A0092B-C50C-407E-A947-70E740481C1C}">
                <a14:useLocalDpi xmlns:a14="http://schemas.microsoft.com/office/drawing/2010/main" val="0"/>
              </a:ext>
            </a:extLst>
          </a:blip>
          <a:srcRect t="-34630" b="-34630"/>
          <a:stretch/>
        </p:blipFill>
        <p:spPr>
          <a:xfrm>
            <a:off x="5922492" y="928201"/>
            <a:ext cx="5536001" cy="4926942"/>
          </a:xfrm>
          <a:prstGeom prst="rect">
            <a:avLst/>
          </a:pr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18" name="Rectangle 17">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687568" y="6355073"/>
            <a:ext cx="6007608"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931017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8">
            <a:extLst>
              <a:ext uri="{FF2B5EF4-FFF2-40B4-BE49-F238E27FC236}">
                <a16:creationId xmlns:a16="http://schemas.microsoft.com/office/drawing/2014/main" id="{5A59F003-E00A-43F9-91DC-CC54E3B874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oup of people in a field&#10;&#10;Description automatically generated">
            <a:extLst>
              <a:ext uri="{FF2B5EF4-FFF2-40B4-BE49-F238E27FC236}">
                <a16:creationId xmlns:a16="http://schemas.microsoft.com/office/drawing/2014/main" id="{8D45115B-1E72-4EA4-AC23-13F0649D3800}"/>
              </a:ext>
            </a:extLst>
          </p:cNvPr>
          <p:cNvPicPr>
            <a:picLocks noChangeAspect="1"/>
          </p:cNvPicPr>
          <p:nvPr/>
        </p:nvPicPr>
        <p:blipFill rotWithShape="1">
          <a:blip r:embed="rId2">
            <a:extLst>
              <a:ext uri="{28A0092B-C50C-407E-A947-70E740481C1C}">
                <a14:useLocalDpi xmlns:a14="http://schemas.microsoft.com/office/drawing/2010/main" val="0"/>
              </a:ext>
            </a:extLst>
          </a:blip>
          <a:srcRect l="22694" r="26195" b="1"/>
          <a:stretch/>
        </p:blipFill>
        <p:spPr>
          <a:xfrm>
            <a:off x="19" y="-9515"/>
            <a:ext cx="12191981" cy="6857990"/>
          </a:xfrm>
          <a:prstGeom prst="rect">
            <a:avLst/>
          </a:prstGeom>
        </p:spPr>
      </p:pic>
      <p:sp>
        <p:nvSpPr>
          <p:cNvPr id="18" name="Rectangle 10">
            <a:extLst>
              <a:ext uri="{FF2B5EF4-FFF2-40B4-BE49-F238E27FC236}">
                <a16:creationId xmlns:a16="http://schemas.microsoft.com/office/drawing/2014/main" id="{D74A4382-E3AD-430A-9A1F-DFA3E0E77A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8" y="-1534136"/>
            <a:ext cx="4592270" cy="12192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848C750D-1A56-495E-9FA1-147ADB3E2C94}"/>
              </a:ext>
            </a:extLst>
          </p:cNvPr>
          <p:cNvSpPr txBox="1"/>
          <p:nvPr/>
        </p:nvSpPr>
        <p:spPr>
          <a:xfrm>
            <a:off x="404553" y="3082403"/>
            <a:ext cx="9078562" cy="2387600"/>
          </a:xfrm>
          <a:prstGeom prst="rect">
            <a:avLst/>
          </a:prstGeom>
        </p:spPr>
        <p:txBody>
          <a:bodyPr vert="horz" lIns="91440" tIns="45720" rIns="91440" bIns="45720" rtlCol="0" anchor="b">
            <a:normAutofit/>
          </a:bodyPr>
          <a:lstStyle/>
          <a:p>
            <a:pPr>
              <a:lnSpc>
                <a:spcPct val="90000"/>
              </a:lnSpc>
              <a:spcBef>
                <a:spcPct val="0"/>
              </a:spcBef>
              <a:spcAft>
                <a:spcPts val="600"/>
              </a:spcAft>
            </a:pPr>
            <a:r>
              <a:rPr lang="en-US" sz="6600" dirty="0" err="1">
                <a:latin typeface="+mj-lt"/>
                <a:ea typeface="+mj-ea"/>
                <a:cs typeface="+mj-cs"/>
              </a:rPr>
              <a:t>संगीत</a:t>
            </a:r>
            <a:r>
              <a:rPr lang="en-US" sz="6600" dirty="0">
                <a:latin typeface="+mj-lt"/>
                <a:ea typeface="+mj-ea"/>
                <a:cs typeface="+mj-cs"/>
              </a:rPr>
              <a:t> </a:t>
            </a:r>
            <a:r>
              <a:rPr lang="en-US" sz="6600" dirty="0" err="1">
                <a:latin typeface="+mj-lt"/>
                <a:ea typeface="+mj-ea"/>
                <a:cs typeface="+mj-cs"/>
              </a:rPr>
              <a:t>एवं</a:t>
            </a:r>
            <a:r>
              <a:rPr lang="en-US" sz="6600" dirty="0">
                <a:latin typeface="+mj-lt"/>
                <a:ea typeface="+mj-ea"/>
                <a:cs typeface="+mj-cs"/>
              </a:rPr>
              <a:t> </a:t>
            </a:r>
            <a:r>
              <a:rPr lang="en-US" sz="6600" dirty="0" err="1">
                <a:latin typeface="+mj-lt"/>
                <a:ea typeface="+mj-ea"/>
                <a:cs typeface="+mj-cs"/>
              </a:rPr>
              <a:t>नृत्य</a:t>
            </a:r>
            <a:r>
              <a:rPr lang="en-US" sz="6600" dirty="0">
                <a:latin typeface="+mj-lt"/>
                <a:ea typeface="+mj-ea"/>
                <a:cs typeface="+mj-cs"/>
              </a:rPr>
              <a:t> </a:t>
            </a:r>
          </a:p>
        </p:txBody>
      </p:sp>
      <p:sp>
        <p:nvSpPr>
          <p:cNvPr id="19" name="Rectangle: Rounded Corners 12">
            <a:extLst>
              <a:ext uri="{FF2B5EF4-FFF2-40B4-BE49-F238E27FC236}">
                <a16:creationId xmlns:a16="http://schemas.microsoft.com/office/drawing/2014/main" id="{79F40191-0F44-4FD1-82CC-ACB507C14B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7419696"/>
      </p:ext>
    </p:extLst>
  </p:cSld>
  <p:clrMapOvr>
    <a:overrideClrMapping bg1="dk1" tx1="lt1" bg2="dk2" tx2="lt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316F1C4-458E-4C38-981E-3E8F11B09125}"/>
              </a:ext>
            </a:extLst>
          </p:cNvPr>
          <p:cNvSpPr txBox="1"/>
          <p:nvPr/>
        </p:nvSpPr>
        <p:spPr>
          <a:xfrm>
            <a:off x="7188053" y="106018"/>
            <a:ext cx="5003948" cy="6559825"/>
          </a:xfrm>
          <a:prstGeom prst="rect">
            <a:avLst/>
          </a:prstGeom>
        </p:spPr>
        <p:txBody>
          <a:bodyPr vert="horz" lIns="91440" tIns="45720" rIns="91440" bIns="45720" rtlCol="0" anchor="b">
            <a:normAutofit fontScale="32500" lnSpcReduction="20000"/>
          </a:bodyPr>
          <a:lstStyle/>
          <a:p>
            <a:pPr algn="ctr">
              <a:lnSpc>
                <a:spcPct val="90000"/>
              </a:lnSpc>
              <a:spcBef>
                <a:spcPct val="0"/>
              </a:spcBef>
              <a:spcAft>
                <a:spcPts val="600"/>
              </a:spcAft>
            </a:pPr>
            <a:r>
              <a:rPr lang="en-US" sz="11400" dirty="0" err="1">
                <a:latin typeface="Aparajita" panose="02020603050405020304" pitchFamily="18" charset="0"/>
                <a:ea typeface="+mj-ea"/>
                <a:cs typeface="Aparajita" panose="02020603050405020304" pitchFamily="18" charset="0"/>
              </a:rPr>
              <a:t>तारपा</a:t>
            </a:r>
            <a:r>
              <a:rPr lang="en-US" sz="11400" dirty="0">
                <a:latin typeface="Aparajita" panose="02020603050405020304" pitchFamily="18" charset="0"/>
                <a:ea typeface="+mj-ea"/>
                <a:cs typeface="Aparajita" panose="02020603050405020304" pitchFamily="18" charset="0"/>
              </a:rPr>
              <a:t> </a:t>
            </a:r>
            <a:r>
              <a:rPr lang="en-US" sz="11400" dirty="0" err="1">
                <a:latin typeface="Aparajita" panose="02020603050405020304" pitchFamily="18" charset="0"/>
                <a:ea typeface="+mj-ea"/>
                <a:cs typeface="Aparajita" panose="02020603050405020304" pitchFamily="18" charset="0"/>
              </a:rPr>
              <a:t>नृत्य</a:t>
            </a:r>
            <a:endParaRPr lang="hi-IN" sz="11400" dirty="0">
              <a:latin typeface="Aparajita" panose="02020603050405020304" pitchFamily="18" charset="0"/>
              <a:ea typeface="+mj-ea"/>
              <a:cs typeface="Aparajita" panose="02020603050405020304" pitchFamily="18" charset="0"/>
            </a:endParaRPr>
          </a:p>
          <a:p>
            <a:pPr>
              <a:lnSpc>
                <a:spcPct val="90000"/>
              </a:lnSpc>
              <a:spcBef>
                <a:spcPct val="0"/>
              </a:spcBef>
              <a:spcAft>
                <a:spcPts val="600"/>
              </a:spcAft>
            </a:pPr>
            <a:endParaRPr lang="hi-IN" sz="5400" dirty="0">
              <a:latin typeface="Aparajita" panose="02020603050405020304" pitchFamily="18" charset="0"/>
              <a:ea typeface="+mj-ea"/>
              <a:cs typeface="Aparajita" panose="02020603050405020304" pitchFamily="18" charset="0"/>
            </a:endParaRPr>
          </a:p>
          <a:p>
            <a:r>
              <a:rPr lang="hi-IN" sz="6000" dirty="0" err="1">
                <a:effectLst/>
                <a:ea typeface="Calibri" panose="020F0502020204030204" pitchFamily="34" charset="0"/>
                <a:cs typeface="Mangal" panose="02040503050203030202" pitchFamily="18" charset="0"/>
              </a:rPr>
              <a:t>तारपा</a:t>
            </a:r>
            <a:r>
              <a:rPr lang="hi-IN" sz="6000" dirty="0">
                <a:effectLst/>
                <a:ea typeface="Calibri" panose="020F0502020204030204" pitchFamily="34" charset="0"/>
                <a:cs typeface="Mangal" panose="02040503050203030202" pitchFamily="18" charset="0"/>
              </a:rPr>
              <a:t> नृत्य प्रदेश की </a:t>
            </a:r>
            <a:r>
              <a:rPr lang="en-US" sz="6000" dirty="0">
                <a:effectLst/>
                <a:latin typeface="Mangal" panose="02040503050203030202" pitchFamily="18" charset="0"/>
                <a:ea typeface="Calibri" panose="020F0502020204030204" pitchFamily="34" charset="0"/>
              </a:rPr>
              <a:t>‘</a:t>
            </a:r>
            <a:r>
              <a:rPr lang="hi-IN" sz="6000" dirty="0" err="1">
                <a:effectLst/>
                <a:ea typeface="Calibri" panose="020F0502020204030204" pitchFamily="34" charset="0"/>
                <a:cs typeface="Mangal" panose="02040503050203030202" pitchFamily="18" charset="0"/>
              </a:rPr>
              <a:t>वारली</a:t>
            </a:r>
            <a:r>
              <a:rPr lang="en-US" sz="6000" dirty="0">
                <a:effectLst/>
                <a:latin typeface="Mangal" panose="02040503050203030202" pitchFamily="18" charset="0"/>
                <a:ea typeface="Calibri" panose="020F0502020204030204" pitchFamily="34" charset="0"/>
              </a:rPr>
              <a:t>’</a:t>
            </a:r>
            <a:r>
              <a:rPr lang="hi-IN" sz="6000" dirty="0">
                <a:effectLst/>
                <a:ea typeface="Calibri" panose="020F0502020204030204" pitchFamily="34" charset="0"/>
                <a:cs typeface="Mangal" panose="02040503050203030202" pitchFamily="18" charset="0"/>
              </a:rPr>
              <a:t> जनजाति का प्रमुख </a:t>
            </a:r>
            <a:r>
              <a:rPr lang="hi-IN" sz="6000" dirty="0" err="1">
                <a:effectLst/>
                <a:ea typeface="Calibri" panose="020F0502020204030204" pitchFamily="34" charset="0"/>
                <a:cs typeface="Mangal" panose="02040503050203030202" pitchFamily="18" charset="0"/>
              </a:rPr>
              <a:t>लोकनृत्य</a:t>
            </a:r>
            <a:r>
              <a:rPr lang="hi-IN" sz="6000" dirty="0">
                <a:effectLst/>
                <a:ea typeface="Calibri" panose="020F0502020204030204" pitchFamily="34" charset="0"/>
                <a:cs typeface="Mangal" panose="02040503050203030202" pitchFamily="18" charset="0"/>
              </a:rPr>
              <a:t> है। इस नृत्य की एक विशेष पृष्ठभूमि है। यहां के स्थानीय आदिवासी कलाकारों ने वर्षों पहले एक विशिष्ट वाद्य यंत्र </a:t>
            </a:r>
            <a:r>
              <a:rPr lang="en-US" sz="6000" dirty="0">
                <a:effectLst/>
                <a:latin typeface="Mangal" panose="02040503050203030202" pitchFamily="18" charset="0"/>
                <a:ea typeface="Calibri" panose="020F0502020204030204" pitchFamily="34" charset="0"/>
              </a:rPr>
              <a:t>‘</a:t>
            </a:r>
            <a:r>
              <a:rPr lang="hi-IN" sz="6000" dirty="0" err="1">
                <a:effectLst/>
                <a:ea typeface="Calibri" panose="020F0502020204030204" pitchFamily="34" charset="0"/>
                <a:cs typeface="Mangal" panose="02040503050203030202" pitchFamily="18" charset="0"/>
              </a:rPr>
              <a:t>तारपा</a:t>
            </a:r>
            <a:r>
              <a:rPr lang="en-US" sz="6000" dirty="0">
                <a:effectLst/>
                <a:latin typeface="Mangal" panose="02040503050203030202" pitchFamily="18" charset="0"/>
                <a:ea typeface="Calibri" panose="020F0502020204030204" pitchFamily="34" charset="0"/>
              </a:rPr>
              <a:t>’</a:t>
            </a:r>
            <a:r>
              <a:rPr lang="hi-IN" sz="6000" dirty="0">
                <a:effectLst/>
                <a:ea typeface="Calibri" panose="020F0502020204030204" pitchFamily="34" charset="0"/>
                <a:cs typeface="Mangal" panose="02040503050203030202" pitchFamily="18" charset="0"/>
              </a:rPr>
              <a:t> की रचना की। लौकी</a:t>
            </a:r>
            <a:r>
              <a:rPr lang="en-US" sz="6000" dirty="0">
                <a:effectLst/>
                <a:latin typeface="Mangal" panose="02040503050203030202" pitchFamily="18" charset="0"/>
                <a:ea typeface="Calibri" panose="020F0502020204030204" pitchFamily="34" charset="0"/>
              </a:rPr>
              <a:t>,</a:t>
            </a:r>
            <a:r>
              <a:rPr lang="hi-IN" sz="6000" dirty="0">
                <a:effectLst/>
                <a:ea typeface="Calibri" panose="020F0502020204030204" pitchFamily="34" charset="0"/>
                <a:cs typeface="Mangal" panose="02040503050203030202" pitchFamily="18" charset="0"/>
              </a:rPr>
              <a:t> बाँस एवं ताड़ के पत्तों से निर्मित यह वाद्य यंत्र वर्षों से प्रदेश की लोक-संस्कृति का अंग रहा है। इस विशिष्ट </a:t>
            </a:r>
            <a:r>
              <a:rPr lang="en-US" sz="6000" dirty="0">
                <a:effectLst/>
                <a:latin typeface="Mangal" panose="02040503050203030202" pitchFamily="18" charset="0"/>
                <a:ea typeface="Calibri" panose="020F0502020204030204" pitchFamily="34" charset="0"/>
              </a:rPr>
              <a:t>‘</a:t>
            </a:r>
            <a:r>
              <a:rPr lang="hi-IN" sz="6000" dirty="0" err="1">
                <a:effectLst/>
                <a:ea typeface="Calibri" panose="020F0502020204030204" pitchFamily="34" charset="0"/>
                <a:cs typeface="Mangal" panose="02040503050203030202" pitchFamily="18" charset="0"/>
              </a:rPr>
              <a:t>तारपा</a:t>
            </a:r>
            <a:r>
              <a:rPr lang="en-US" sz="6000" dirty="0">
                <a:effectLst/>
                <a:latin typeface="Mangal" panose="02040503050203030202" pitchFamily="18" charset="0"/>
                <a:ea typeface="Calibri" panose="020F0502020204030204" pitchFamily="34" charset="0"/>
              </a:rPr>
              <a:t>’</a:t>
            </a:r>
            <a:r>
              <a:rPr lang="hi-IN" sz="6000" dirty="0">
                <a:effectLst/>
                <a:ea typeface="Calibri" panose="020F0502020204030204" pitchFamily="34" charset="0"/>
                <a:cs typeface="Mangal" panose="02040503050203030202" pitchFamily="18" charset="0"/>
              </a:rPr>
              <a:t> वाद्य यंत्र के मधुर सुरों पर स्थानीय आदिवासी युवक-युवतियां अपने आपको तालबद्ध करके विभिन्न मांगलिक अवसरों</a:t>
            </a:r>
            <a:r>
              <a:rPr lang="en-US" sz="6000" dirty="0">
                <a:effectLst/>
                <a:latin typeface="Mangal" panose="02040503050203030202" pitchFamily="18" charset="0"/>
                <a:ea typeface="Calibri" panose="020F0502020204030204" pitchFamily="34" charset="0"/>
              </a:rPr>
              <a:t>,</a:t>
            </a:r>
            <a:r>
              <a:rPr lang="hi-IN" sz="6000" dirty="0">
                <a:effectLst/>
                <a:ea typeface="Calibri" panose="020F0502020204030204" pitchFamily="34" charset="0"/>
                <a:cs typeface="Mangal" panose="02040503050203030202" pitchFamily="18" charset="0"/>
              </a:rPr>
              <a:t> जैसे- शादी-ब्याह</a:t>
            </a:r>
            <a:r>
              <a:rPr lang="en-US" sz="6000" dirty="0">
                <a:effectLst/>
                <a:latin typeface="Mangal" panose="02040503050203030202" pitchFamily="18" charset="0"/>
                <a:ea typeface="Calibri" panose="020F0502020204030204" pitchFamily="34" charset="0"/>
              </a:rPr>
              <a:t>,</a:t>
            </a:r>
            <a:r>
              <a:rPr lang="hi-IN" sz="6000" dirty="0">
                <a:effectLst/>
                <a:ea typeface="Calibri" panose="020F0502020204030204" pitchFamily="34" charset="0"/>
                <a:cs typeface="Mangal" panose="02040503050203030202" pitchFamily="18" charset="0"/>
              </a:rPr>
              <a:t> होली</a:t>
            </a:r>
            <a:r>
              <a:rPr lang="en-US" sz="6000" dirty="0">
                <a:effectLst/>
                <a:latin typeface="Mangal" panose="02040503050203030202" pitchFamily="18" charset="0"/>
                <a:ea typeface="Calibri" panose="020F0502020204030204" pitchFamily="34" charset="0"/>
              </a:rPr>
              <a:t>,</a:t>
            </a:r>
            <a:r>
              <a:rPr lang="hi-IN" sz="6000" dirty="0">
                <a:effectLst/>
                <a:ea typeface="Calibri" panose="020F0502020204030204" pitchFamily="34" charset="0"/>
                <a:cs typeface="Mangal" panose="02040503050203030202" pitchFamily="18" charset="0"/>
              </a:rPr>
              <a:t> </a:t>
            </a:r>
            <a:r>
              <a:rPr lang="hi-IN" sz="6000" dirty="0" err="1">
                <a:effectLst/>
                <a:ea typeface="Calibri" panose="020F0502020204030204" pitchFamily="34" charset="0"/>
                <a:cs typeface="Mangal" panose="02040503050203030202" pitchFamily="18" charset="0"/>
              </a:rPr>
              <a:t>दिवाली</a:t>
            </a:r>
            <a:r>
              <a:rPr lang="hi-IN" sz="6000" dirty="0">
                <a:effectLst/>
                <a:ea typeface="Calibri" panose="020F0502020204030204" pitchFamily="34" charset="0"/>
                <a:cs typeface="Mangal" panose="02040503050203030202" pitchFamily="18" charset="0"/>
              </a:rPr>
              <a:t> जैसे त्योहार एवं </a:t>
            </a:r>
            <a:r>
              <a:rPr lang="hi-IN" sz="6000" dirty="0" err="1">
                <a:effectLst/>
                <a:ea typeface="Calibri" panose="020F0502020204030204" pitchFamily="34" charset="0"/>
                <a:cs typeface="Mangal" panose="02040503050203030202" pitchFamily="18" charset="0"/>
              </a:rPr>
              <a:t>ग्राम्य</a:t>
            </a:r>
            <a:r>
              <a:rPr lang="hi-IN" sz="6000" dirty="0">
                <a:effectLst/>
                <a:ea typeface="Calibri" panose="020F0502020204030204" pitchFamily="34" charset="0"/>
                <a:cs typeface="Mangal" panose="02040503050203030202" pitchFamily="18" charset="0"/>
              </a:rPr>
              <a:t>-देव की आराधना के समय इस सामूहिक </a:t>
            </a:r>
            <a:r>
              <a:rPr lang="hi-IN" sz="6000" dirty="0" err="1">
                <a:effectLst/>
                <a:ea typeface="Calibri" panose="020F0502020204030204" pitchFamily="34" charset="0"/>
                <a:cs typeface="Mangal" panose="02040503050203030202" pitchFamily="18" charset="0"/>
              </a:rPr>
              <a:t>लोकनृत्य</a:t>
            </a:r>
            <a:r>
              <a:rPr lang="hi-IN" sz="6000" dirty="0">
                <a:effectLst/>
                <a:ea typeface="Calibri" panose="020F0502020204030204" pitchFamily="34" charset="0"/>
                <a:cs typeface="Mangal" panose="02040503050203030202" pitchFamily="18" charset="0"/>
              </a:rPr>
              <a:t> का आनंद लेते हैं। </a:t>
            </a:r>
            <a:r>
              <a:rPr lang="hi-IN" sz="6000" dirty="0" err="1">
                <a:effectLst/>
                <a:ea typeface="Calibri" panose="020F0502020204030204" pitchFamily="34" charset="0"/>
                <a:cs typeface="Mangal" panose="02040503050203030202" pitchFamily="18" charset="0"/>
              </a:rPr>
              <a:t>तारपा</a:t>
            </a:r>
            <a:r>
              <a:rPr lang="hi-IN" sz="6000" dirty="0">
                <a:effectLst/>
                <a:ea typeface="Calibri" panose="020F0502020204030204" pitchFamily="34" charset="0"/>
                <a:cs typeface="Mangal" panose="02040503050203030202" pitchFamily="18" charset="0"/>
              </a:rPr>
              <a:t> नृत्य के माध्यम से प्रदेश के विभिन्न सांस्कृतिक पहलुओं</a:t>
            </a:r>
            <a:r>
              <a:rPr lang="en-US" sz="6000" dirty="0">
                <a:effectLst/>
                <a:latin typeface="Mangal" panose="02040503050203030202" pitchFamily="18" charset="0"/>
                <a:ea typeface="Calibri" panose="020F0502020204030204" pitchFamily="34" charset="0"/>
              </a:rPr>
              <a:t>,</a:t>
            </a:r>
            <a:r>
              <a:rPr lang="hi-IN" sz="6000" dirty="0">
                <a:effectLst/>
                <a:ea typeface="Calibri" panose="020F0502020204030204" pitchFamily="34" charset="0"/>
                <a:cs typeface="Mangal" panose="02040503050203030202" pitchFamily="18" charset="0"/>
              </a:rPr>
              <a:t> अर्थात् वाद्य</a:t>
            </a:r>
            <a:r>
              <a:rPr lang="en-US" sz="6000" dirty="0">
                <a:effectLst/>
                <a:latin typeface="Mangal" panose="02040503050203030202" pitchFamily="18" charset="0"/>
                <a:ea typeface="Calibri" panose="020F0502020204030204" pitchFamily="34" charset="0"/>
              </a:rPr>
              <a:t>,</a:t>
            </a:r>
            <a:r>
              <a:rPr lang="hi-IN" sz="6000" dirty="0">
                <a:effectLst/>
                <a:ea typeface="Calibri" panose="020F0502020204030204" pitchFamily="34" charset="0"/>
                <a:cs typeface="Mangal" panose="02040503050203030202" pitchFamily="18" charset="0"/>
              </a:rPr>
              <a:t> </a:t>
            </a:r>
            <a:r>
              <a:rPr lang="hi-IN" sz="6000" dirty="0" err="1">
                <a:effectLst/>
                <a:ea typeface="Calibri" panose="020F0502020204030204" pitchFamily="34" charset="0"/>
                <a:cs typeface="Mangal" panose="02040503050203030202" pitchFamily="18" charset="0"/>
              </a:rPr>
              <a:t>नृत्यशैली</a:t>
            </a:r>
            <a:r>
              <a:rPr lang="en-US" sz="6000" dirty="0">
                <a:effectLst/>
                <a:latin typeface="Mangal" panose="02040503050203030202" pitchFamily="18" charset="0"/>
                <a:ea typeface="Calibri" panose="020F0502020204030204" pitchFamily="34" charset="0"/>
              </a:rPr>
              <a:t>,</a:t>
            </a:r>
            <a:r>
              <a:rPr lang="hi-IN" sz="6000" dirty="0">
                <a:effectLst/>
                <a:ea typeface="Calibri" panose="020F0502020204030204" pitchFamily="34" charset="0"/>
                <a:cs typeface="Mangal" panose="02040503050203030202" pitchFamily="18" charset="0"/>
              </a:rPr>
              <a:t> परिधान</a:t>
            </a:r>
            <a:r>
              <a:rPr lang="en-US" sz="6000" dirty="0">
                <a:effectLst/>
                <a:latin typeface="Mangal" panose="02040503050203030202" pitchFamily="18" charset="0"/>
                <a:ea typeface="Calibri" panose="020F0502020204030204" pitchFamily="34" charset="0"/>
              </a:rPr>
              <a:t>,</a:t>
            </a:r>
            <a:r>
              <a:rPr lang="hi-IN" sz="6000" dirty="0">
                <a:effectLst/>
                <a:ea typeface="Calibri" panose="020F0502020204030204" pitchFamily="34" charset="0"/>
                <a:cs typeface="Mangal" panose="02040503050203030202" pitchFamily="18" charset="0"/>
              </a:rPr>
              <a:t> वेशभूषा</a:t>
            </a:r>
            <a:r>
              <a:rPr lang="en-US" sz="6000" dirty="0">
                <a:effectLst/>
                <a:latin typeface="Mangal" panose="02040503050203030202" pitchFamily="18" charset="0"/>
                <a:ea typeface="Calibri" panose="020F0502020204030204" pitchFamily="34" charset="0"/>
              </a:rPr>
              <a:t>, </a:t>
            </a:r>
            <a:r>
              <a:rPr lang="hi-IN" sz="6000" dirty="0">
                <a:effectLst/>
                <a:ea typeface="Calibri" panose="020F0502020204030204" pitchFamily="34" charset="0"/>
                <a:cs typeface="Mangal" panose="02040503050203030202" pitchFamily="18" charset="0"/>
              </a:rPr>
              <a:t>पारंपरिक लोक-जीवन</a:t>
            </a:r>
            <a:r>
              <a:rPr lang="en-US" sz="6000" dirty="0">
                <a:effectLst/>
                <a:latin typeface="Mangal" panose="02040503050203030202" pitchFamily="18" charset="0"/>
                <a:ea typeface="Calibri" panose="020F0502020204030204" pitchFamily="34" charset="0"/>
              </a:rPr>
              <a:t>, </a:t>
            </a:r>
            <a:r>
              <a:rPr lang="hi-IN" sz="6000" dirty="0">
                <a:effectLst/>
                <a:ea typeface="Calibri" panose="020F0502020204030204" pitchFamily="34" charset="0"/>
                <a:cs typeface="Mangal" panose="02040503050203030202" pitchFamily="18" charset="0"/>
              </a:rPr>
              <a:t>समृद्ध </a:t>
            </a:r>
            <a:r>
              <a:rPr lang="hi-IN" sz="6000" dirty="0" err="1">
                <a:effectLst/>
                <a:ea typeface="Calibri" panose="020F0502020204030204" pitchFamily="34" charset="0"/>
                <a:cs typeface="Mangal" panose="02040503050203030202" pitchFamily="18" charset="0"/>
              </a:rPr>
              <a:t>लोकनृत्य</a:t>
            </a:r>
            <a:r>
              <a:rPr lang="hi-IN" sz="6000" dirty="0">
                <a:effectLst/>
                <a:ea typeface="Calibri" panose="020F0502020204030204" pitchFamily="34" charset="0"/>
                <a:cs typeface="Mangal" panose="02040503050203030202" pitchFamily="18" charset="0"/>
              </a:rPr>
              <a:t> व पारंपरिक </a:t>
            </a:r>
            <a:r>
              <a:rPr lang="hi-IN" sz="6000" dirty="0" err="1">
                <a:effectLst/>
                <a:ea typeface="Calibri" panose="020F0502020204030204" pitchFamily="34" charset="0"/>
                <a:cs typeface="Mangal" panose="02040503050203030202" pitchFamily="18" charset="0"/>
              </a:rPr>
              <a:t>लोककला</a:t>
            </a:r>
            <a:r>
              <a:rPr lang="hi-IN" sz="6000" dirty="0">
                <a:effectLst/>
                <a:ea typeface="Calibri" panose="020F0502020204030204" pitchFamily="34" charset="0"/>
                <a:cs typeface="Mangal" panose="02040503050203030202" pitchFamily="18" charset="0"/>
              </a:rPr>
              <a:t> का सुंदर समन्वय हम देख सकते हैं। </a:t>
            </a:r>
            <a:endParaRPr lang="en-IN" sz="6000" dirty="0"/>
          </a:p>
          <a:p>
            <a:pPr>
              <a:lnSpc>
                <a:spcPct val="90000"/>
              </a:lnSpc>
              <a:spcBef>
                <a:spcPct val="0"/>
              </a:spcBef>
              <a:spcAft>
                <a:spcPts val="600"/>
              </a:spcAft>
            </a:pPr>
            <a:r>
              <a:rPr lang="en-US" sz="5400" dirty="0">
                <a:latin typeface="Aparajita" panose="02020603050405020304" pitchFamily="18" charset="0"/>
                <a:ea typeface="+mj-ea"/>
                <a:cs typeface="Aparajita" panose="02020603050405020304" pitchFamily="18" charset="0"/>
              </a:rPr>
              <a:t> </a:t>
            </a:r>
          </a:p>
        </p:txBody>
      </p:sp>
      <p:sp>
        <p:nvSpPr>
          <p:cNvPr id="9" name="Freeform: Shape 8">
            <a:extLst>
              <a:ext uri="{FF2B5EF4-FFF2-40B4-BE49-F238E27FC236}">
                <a16:creationId xmlns:a16="http://schemas.microsoft.com/office/drawing/2014/main" id="{E49CC64F-7275-4E33-961B-0C5CDC4398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 name="Picture 2">
            <a:extLst>
              <a:ext uri="{FF2B5EF4-FFF2-40B4-BE49-F238E27FC236}">
                <a16:creationId xmlns:a16="http://schemas.microsoft.com/office/drawing/2014/main" id="{7BA84BD8-7A4C-43DA-AA25-1F35625258AF}"/>
              </a:ext>
            </a:extLst>
          </p:cNvPr>
          <p:cNvPicPr/>
          <p:nvPr/>
        </p:nvPicPr>
        <p:blipFill rotWithShape="1">
          <a:blip r:embed="rId2" cstate="print">
            <a:extLst>
              <a:ext uri="{28A0092B-C50C-407E-A947-70E740481C1C}">
                <a14:useLocalDpi xmlns:a14="http://schemas.microsoft.com/office/drawing/2010/main" val="0"/>
              </a:ext>
            </a:extLst>
          </a:blip>
          <a:srcRect l="16398" r="15191" b="-1"/>
          <a:stretch/>
        </p:blipFill>
        <p:spPr bwMode="auto">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26034514"/>
      </p:ext>
    </p:extLst>
  </p:cSld>
  <p:clrMapOvr>
    <a:overrideClrMapping bg1="dk1" tx1="lt1" bg2="dk2" tx2="lt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8">
            <a:extLst>
              <a:ext uri="{FF2B5EF4-FFF2-40B4-BE49-F238E27FC236}">
                <a16:creationId xmlns:a16="http://schemas.microsoft.com/office/drawing/2014/main" id="{55666830-9A19-4E01-8505-D6C7F9AC56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12CD6602-13A2-4008-9818-B91E3DCDA846}"/>
              </a:ext>
            </a:extLst>
          </p:cNvPr>
          <p:cNvPicPr/>
          <p:nvPr/>
        </p:nvPicPr>
        <p:blipFill rotWithShape="1">
          <a:blip r:embed="rId2" cstate="print">
            <a:extLst>
              <a:ext uri="{28A0092B-C50C-407E-A947-70E740481C1C}">
                <a14:useLocalDpi xmlns:a14="http://schemas.microsoft.com/office/drawing/2010/main" val="0"/>
              </a:ext>
            </a:extLst>
          </a:blip>
          <a:srcRect l="10046" r="11291" b="-1"/>
          <a:stretch/>
        </p:blipFill>
        <p:spPr bwMode="auto">
          <a:xfrm>
            <a:off x="4110127" y="10"/>
            <a:ext cx="8081873" cy="6857990"/>
          </a:xfrm>
          <a:custGeom>
            <a:avLst/>
            <a:gdLst/>
            <a:ahLst/>
            <a:cxnLst/>
            <a:rect l="l" t="t" r="r" b="b"/>
            <a:pathLst>
              <a:path w="8081873" h="6858000">
                <a:moveTo>
                  <a:pt x="0" y="0"/>
                </a:moveTo>
                <a:lnTo>
                  <a:pt x="8081873" y="0"/>
                </a:lnTo>
                <a:lnTo>
                  <a:pt x="8081873" y="6858000"/>
                </a:lnTo>
                <a:lnTo>
                  <a:pt x="0" y="6858000"/>
                </a:lnTo>
                <a:lnTo>
                  <a:pt x="68897" y="6734633"/>
                </a:lnTo>
                <a:cubicBezTo>
                  <a:pt x="558802" y="5812845"/>
                  <a:pt x="848920" y="4668597"/>
                  <a:pt x="848920" y="3429000"/>
                </a:cubicBezTo>
                <a:cubicBezTo>
                  <a:pt x="848920" y="2189404"/>
                  <a:pt x="558802" y="1045156"/>
                  <a:pt x="68897" y="123368"/>
                </a:cubicBezTo>
                <a:close/>
              </a:path>
            </a:pathLst>
          </a:custGeom>
        </p:spPr>
      </p:pic>
      <p:sp useBgFill="1">
        <p:nvSpPr>
          <p:cNvPr id="19" name="Freeform: Shape 10">
            <a:extLst>
              <a:ext uri="{FF2B5EF4-FFF2-40B4-BE49-F238E27FC236}">
                <a16:creationId xmlns:a16="http://schemas.microsoft.com/office/drawing/2014/main" id="{AE9FC877-7FB6-4D22-9988-35420644E2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59047" cy="6858000"/>
          </a:xfrm>
          <a:custGeom>
            <a:avLst/>
            <a:gdLst>
              <a:gd name="connsiteX0" fmla="*/ 0 w 4959047"/>
              <a:gd name="connsiteY0" fmla="*/ 0 h 6858000"/>
              <a:gd name="connsiteX1" fmla="*/ 4110127 w 4959047"/>
              <a:gd name="connsiteY1" fmla="*/ 0 h 6858000"/>
              <a:gd name="connsiteX2" fmla="*/ 4179024 w 4959047"/>
              <a:gd name="connsiteY2" fmla="*/ 123368 h 6858000"/>
              <a:gd name="connsiteX3" fmla="*/ 4959047 w 4959047"/>
              <a:gd name="connsiteY3" fmla="*/ 3429000 h 6858000"/>
              <a:gd name="connsiteX4" fmla="*/ 4179024 w 4959047"/>
              <a:gd name="connsiteY4" fmla="*/ 6734633 h 6858000"/>
              <a:gd name="connsiteX5" fmla="*/ 4110127 w 4959047"/>
              <a:gd name="connsiteY5" fmla="*/ 6858000 h 6858000"/>
              <a:gd name="connsiteX6" fmla="*/ 0 w 495904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9047" h="6858000">
                <a:moveTo>
                  <a:pt x="0" y="0"/>
                </a:moveTo>
                <a:lnTo>
                  <a:pt x="4110127" y="0"/>
                </a:lnTo>
                <a:lnTo>
                  <a:pt x="4179024" y="123368"/>
                </a:lnTo>
                <a:cubicBezTo>
                  <a:pt x="4668929" y="1045156"/>
                  <a:pt x="4959047" y="2189404"/>
                  <a:pt x="4959047" y="3429000"/>
                </a:cubicBezTo>
                <a:cubicBezTo>
                  <a:pt x="4959047" y="4668597"/>
                  <a:pt x="4668929" y="5812845"/>
                  <a:pt x="4179024" y="6734633"/>
                </a:cubicBezTo>
                <a:lnTo>
                  <a:pt x="4110127" y="6858000"/>
                </a:lnTo>
                <a:lnTo>
                  <a:pt x="0" y="6858000"/>
                </a:lnTo>
                <a:close/>
              </a:path>
            </a:pathLst>
          </a:custGeom>
          <a:ln w="9525">
            <a:solidFill>
              <a:schemeClr val="tx2">
                <a:lumMod val="10000"/>
                <a:lumOff val="90000"/>
              </a:schemeClr>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0" name="Freeform: Shape 12">
            <a:extLst>
              <a:ext uri="{FF2B5EF4-FFF2-40B4-BE49-F238E27FC236}">
                <a16:creationId xmlns:a16="http://schemas.microsoft.com/office/drawing/2014/main" id="{E41809D1-F12E-46BB-B804-5F209D325E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48887" cy="6858000"/>
          </a:xfrm>
          <a:custGeom>
            <a:avLst/>
            <a:gdLst>
              <a:gd name="connsiteX0" fmla="*/ 0 w 4948887"/>
              <a:gd name="connsiteY0" fmla="*/ 0 h 6858000"/>
              <a:gd name="connsiteX1" fmla="*/ 4099967 w 4948887"/>
              <a:gd name="connsiteY1" fmla="*/ 0 h 6858000"/>
              <a:gd name="connsiteX2" fmla="*/ 4168864 w 4948887"/>
              <a:gd name="connsiteY2" fmla="*/ 123368 h 6858000"/>
              <a:gd name="connsiteX3" fmla="*/ 4948887 w 4948887"/>
              <a:gd name="connsiteY3" fmla="*/ 3429000 h 6858000"/>
              <a:gd name="connsiteX4" fmla="*/ 4168864 w 4948887"/>
              <a:gd name="connsiteY4" fmla="*/ 6734633 h 6858000"/>
              <a:gd name="connsiteX5" fmla="*/ 4099967 w 4948887"/>
              <a:gd name="connsiteY5" fmla="*/ 6858000 h 6858000"/>
              <a:gd name="connsiteX6" fmla="*/ 0 w 494888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8887" h="6858000">
                <a:moveTo>
                  <a:pt x="0" y="0"/>
                </a:moveTo>
                <a:lnTo>
                  <a:pt x="4099967" y="0"/>
                </a:lnTo>
                <a:lnTo>
                  <a:pt x="4168864" y="123368"/>
                </a:lnTo>
                <a:cubicBezTo>
                  <a:pt x="4658769" y="1045156"/>
                  <a:pt x="4948887" y="2189404"/>
                  <a:pt x="4948887" y="3429000"/>
                </a:cubicBezTo>
                <a:cubicBezTo>
                  <a:pt x="4948887" y="4668597"/>
                  <a:pt x="4658769" y="5812845"/>
                  <a:pt x="4168864" y="6734633"/>
                </a:cubicBezTo>
                <a:lnTo>
                  <a:pt x="4099967"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a:extLst>
              <a:ext uri="{FF2B5EF4-FFF2-40B4-BE49-F238E27FC236}">
                <a16:creationId xmlns:a16="http://schemas.microsoft.com/office/drawing/2014/main" id="{DB43E3CC-A7B6-434B-AC23-59FA66680227}"/>
              </a:ext>
            </a:extLst>
          </p:cNvPr>
          <p:cNvSpPr txBox="1"/>
          <p:nvPr/>
        </p:nvSpPr>
        <p:spPr>
          <a:xfrm>
            <a:off x="323164" y="119270"/>
            <a:ext cx="4302558" cy="6475277"/>
          </a:xfrm>
          <a:prstGeom prst="rect">
            <a:avLst/>
          </a:prstGeom>
        </p:spPr>
        <p:txBody>
          <a:bodyPr vert="horz" lIns="91440" tIns="45720" rIns="91440" bIns="45720" rtlCol="0" anchor="b">
            <a:normAutofit fontScale="25000" lnSpcReduction="20000"/>
          </a:bodyPr>
          <a:lstStyle/>
          <a:p>
            <a:pPr>
              <a:lnSpc>
                <a:spcPct val="90000"/>
              </a:lnSpc>
              <a:spcBef>
                <a:spcPct val="0"/>
              </a:spcBef>
              <a:spcAft>
                <a:spcPts val="600"/>
              </a:spcAft>
            </a:pPr>
            <a:r>
              <a:rPr lang="en-US" sz="16000" dirty="0" err="1">
                <a:latin typeface="+mj-lt"/>
                <a:ea typeface="+mj-ea"/>
                <a:cs typeface="+mj-cs"/>
              </a:rPr>
              <a:t>भवाड़ा</a:t>
            </a:r>
            <a:endParaRPr lang="hi-IN" sz="16000" dirty="0">
              <a:latin typeface="+mj-lt"/>
              <a:ea typeface="+mj-ea"/>
              <a:cs typeface="+mj-cs"/>
            </a:endParaRPr>
          </a:p>
          <a:p>
            <a:pPr>
              <a:lnSpc>
                <a:spcPct val="90000"/>
              </a:lnSpc>
              <a:spcBef>
                <a:spcPct val="0"/>
              </a:spcBef>
              <a:spcAft>
                <a:spcPts val="600"/>
              </a:spcAft>
            </a:pPr>
            <a:endParaRPr lang="hi-IN" sz="7200" dirty="0">
              <a:latin typeface="+mj-lt"/>
              <a:ea typeface="+mj-ea"/>
              <a:cs typeface="+mj-cs"/>
            </a:endParaRPr>
          </a:p>
          <a:p>
            <a:pPr>
              <a:lnSpc>
                <a:spcPct val="90000"/>
              </a:lnSpc>
              <a:spcBef>
                <a:spcPct val="0"/>
              </a:spcBef>
              <a:spcAft>
                <a:spcPts val="600"/>
              </a:spcAft>
            </a:pPr>
            <a:endParaRPr lang="hi-IN" sz="7200" dirty="0">
              <a:latin typeface="+mj-lt"/>
              <a:ea typeface="+mj-ea"/>
              <a:cs typeface="+mj-cs"/>
            </a:endParaRPr>
          </a:p>
          <a:p>
            <a:pPr algn="just">
              <a:lnSpc>
                <a:spcPct val="107000"/>
              </a:lnSpc>
              <a:spcAft>
                <a:spcPts val="800"/>
              </a:spcAft>
            </a:pPr>
            <a:r>
              <a:rPr kumimoji="0" lang="hi-IN" altLang="en-US" sz="7200" b="0" i="0" u="none" strike="noStrike" cap="none" normalizeH="0" baseline="0" dirty="0" err="1">
                <a:ln>
                  <a:noFill/>
                </a:ln>
                <a:solidFill>
                  <a:srgbClr val="222222"/>
                </a:solidFill>
                <a:effectLst/>
                <a:latin typeface="inherit"/>
                <a:cs typeface="Mangal" panose="02040503050203030202" pitchFamily="18" charset="0"/>
              </a:rPr>
              <a:t>भवाड़ा</a:t>
            </a:r>
            <a:r>
              <a:rPr kumimoji="0" lang="hi-IN" altLang="en-US" sz="7200" b="0" i="0" u="none" strike="noStrike" cap="none" normalizeH="0" baseline="0" dirty="0">
                <a:ln>
                  <a:noFill/>
                </a:ln>
                <a:solidFill>
                  <a:srgbClr val="222222"/>
                </a:solidFill>
                <a:effectLst/>
                <a:latin typeface="inherit"/>
                <a:cs typeface="Mangal" panose="02040503050203030202" pitchFamily="18" charset="0"/>
              </a:rPr>
              <a:t> एक मुखौटा नृत्य है, जो आमतौर पर </a:t>
            </a:r>
            <a:r>
              <a:rPr kumimoji="0" lang="hi-IN" altLang="en-US" sz="7200" b="0" i="0" u="none" strike="noStrike" cap="none" normalizeH="0" baseline="0" dirty="0" err="1">
                <a:ln>
                  <a:noFill/>
                </a:ln>
                <a:solidFill>
                  <a:srgbClr val="222222"/>
                </a:solidFill>
                <a:effectLst/>
                <a:latin typeface="inherit"/>
                <a:cs typeface="Mangal" panose="02040503050203030202" pitchFamily="18" charset="0"/>
              </a:rPr>
              <a:t>कोकना</a:t>
            </a:r>
            <a:r>
              <a:rPr kumimoji="0" lang="hi-IN" altLang="en-US" sz="7200" b="0" i="0" u="none" strike="noStrike" cap="none" normalizeH="0" baseline="0" dirty="0">
                <a:ln>
                  <a:noFill/>
                </a:ln>
                <a:solidFill>
                  <a:srgbClr val="222222"/>
                </a:solidFill>
                <a:effectLst/>
                <a:latin typeface="inherit"/>
                <a:cs typeface="Mangal" panose="02040503050203030202" pitchFamily="18" charset="0"/>
              </a:rPr>
              <a:t> आदिवासियों द्वारा किया जाता है। प्रदर्शन कई गांवों में और केवल गर्मियों में रात में आयोजित किया जाता है</a:t>
            </a:r>
          </a:p>
          <a:p>
            <a:pPr algn="just">
              <a:lnSpc>
                <a:spcPct val="107000"/>
              </a:lnSpc>
              <a:spcAft>
                <a:spcPts val="800"/>
              </a:spcAft>
            </a:pPr>
            <a:r>
              <a:rPr kumimoji="0" lang="hi-IN" altLang="en-US" sz="7200" b="0" i="0" u="none" strike="noStrike" cap="none" normalizeH="0" baseline="0" dirty="0">
                <a:ln>
                  <a:noFill/>
                </a:ln>
                <a:solidFill>
                  <a:srgbClr val="222222"/>
                </a:solidFill>
                <a:effectLst/>
                <a:latin typeface="inherit"/>
                <a:cs typeface="Mangal" panose="02040503050203030202" pitchFamily="18" charset="0"/>
              </a:rPr>
              <a:t>मुखौटों को लकड़ी के एकल टुकड़ों से उकेरा जाता है और फिर बांस की पट्टियों और रंगीन कागज से सजाया जाता है। </a:t>
            </a:r>
          </a:p>
          <a:p>
            <a:pPr algn="just">
              <a:lnSpc>
                <a:spcPct val="107000"/>
              </a:lnSpc>
              <a:spcAft>
                <a:spcPts val="800"/>
              </a:spcAft>
            </a:pPr>
            <a:endParaRPr lang="hi-IN" altLang="en-US" sz="7200" dirty="0">
              <a:solidFill>
                <a:srgbClr val="222222"/>
              </a:solidFill>
              <a:latin typeface="inherit"/>
              <a:cs typeface="Mangal" panose="02040503050203030202" pitchFamily="18" charset="0"/>
            </a:endParaRPr>
          </a:p>
          <a:p>
            <a:pPr algn="just">
              <a:lnSpc>
                <a:spcPct val="107000"/>
              </a:lnSpc>
              <a:spcAft>
                <a:spcPts val="800"/>
              </a:spcAft>
            </a:pPr>
            <a:r>
              <a:rPr kumimoji="0" lang="hi-IN" altLang="en-US" sz="7200" b="0" i="0" u="none" strike="noStrike" cap="none" normalizeH="0" baseline="0" dirty="0">
                <a:ln>
                  <a:noFill/>
                </a:ln>
                <a:solidFill>
                  <a:srgbClr val="222222"/>
                </a:solidFill>
                <a:effectLst/>
                <a:latin typeface="inherit"/>
                <a:cs typeface="Mangal" panose="02040503050203030202" pitchFamily="18" charset="0"/>
              </a:rPr>
              <a:t>चमकीले लाल, पीले और हरे रंग में, वे पंच पांडव, रावण, गणेश और आदिवासी देवताओं </a:t>
            </a:r>
            <a:r>
              <a:rPr kumimoji="0" lang="hi-IN" altLang="en-US" sz="7200" b="0" i="0" u="none" strike="noStrike" cap="none" normalizeH="0" baseline="0" dirty="0" err="1">
                <a:ln>
                  <a:noFill/>
                </a:ln>
                <a:solidFill>
                  <a:srgbClr val="222222"/>
                </a:solidFill>
                <a:effectLst/>
                <a:latin typeface="inherit"/>
                <a:cs typeface="Mangal" panose="02040503050203030202" pitchFamily="18" charset="0"/>
              </a:rPr>
              <a:t>कलोबा</a:t>
            </a:r>
            <a:r>
              <a:rPr kumimoji="0" lang="hi-IN" altLang="en-US" sz="7200" b="0" i="0" u="none" strike="noStrike" cap="none" normalizeH="0" baseline="0" dirty="0">
                <a:ln>
                  <a:noFill/>
                </a:ln>
                <a:solidFill>
                  <a:srgbClr val="222222"/>
                </a:solidFill>
                <a:effectLst/>
                <a:latin typeface="inherit"/>
                <a:cs typeface="Mangal" panose="02040503050203030202" pitchFamily="18" charset="0"/>
              </a:rPr>
              <a:t>, </a:t>
            </a:r>
            <a:r>
              <a:rPr kumimoji="0" lang="hi-IN" altLang="en-US" sz="7200" b="0" i="0" u="none" strike="noStrike" cap="none" normalizeH="0" baseline="0" dirty="0" err="1">
                <a:ln>
                  <a:noFill/>
                </a:ln>
                <a:solidFill>
                  <a:srgbClr val="222222"/>
                </a:solidFill>
                <a:effectLst/>
                <a:latin typeface="inherit"/>
                <a:cs typeface="Mangal" panose="02040503050203030202" pitchFamily="18" charset="0"/>
              </a:rPr>
              <a:t>म्हसोबा</a:t>
            </a:r>
            <a:r>
              <a:rPr kumimoji="0" lang="hi-IN" altLang="en-US" sz="7200" b="0" i="0" u="none" strike="noStrike" cap="none" normalizeH="0" baseline="0" dirty="0">
                <a:ln>
                  <a:noFill/>
                </a:ln>
                <a:solidFill>
                  <a:srgbClr val="222222"/>
                </a:solidFill>
                <a:effectLst/>
                <a:latin typeface="inherit"/>
                <a:cs typeface="Mangal" panose="02040503050203030202" pitchFamily="18" charset="0"/>
              </a:rPr>
              <a:t>, </a:t>
            </a:r>
            <a:r>
              <a:rPr kumimoji="0" lang="hi-IN" altLang="en-US" sz="7200" b="0" i="0" u="none" strike="noStrike" cap="none" normalizeH="0" baseline="0" dirty="0" err="1">
                <a:ln>
                  <a:noFill/>
                </a:ln>
                <a:solidFill>
                  <a:srgbClr val="222222"/>
                </a:solidFill>
                <a:effectLst/>
                <a:latin typeface="inherit"/>
                <a:cs typeface="Mangal" panose="02040503050203030202" pitchFamily="18" charset="0"/>
              </a:rPr>
              <a:t>रंगताई</a:t>
            </a:r>
            <a:r>
              <a:rPr kumimoji="0" lang="hi-IN" altLang="en-US" sz="7200" b="0" i="0" u="none" strike="noStrike" cap="none" normalizeH="0" baseline="0" dirty="0">
                <a:ln>
                  <a:noFill/>
                </a:ln>
                <a:solidFill>
                  <a:srgbClr val="222222"/>
                </a:solidFill>
                <a:effectLst/>
                <a:latin typeface="inherit"/>
                <a:cs typeface="Mangal" panose="02040503050203030202" pitchFamily="18" charset="0"/>
              </a:rPr>
              <a:t> जैसे देवी-देवताओं का चित्रण करते हैं। </a:t>
            </a:r>
          </a:p>
          <a:p>
            <a:pPr algn="just">
              <a:lnSpc>
                <a:spcPct val="107000"/>
              </a:lnSpc>
              <a:spcAft>
                <a:spcPts val="800"/>
              </a:spcAft>
            </a:pPr>
            <a:endParaRPr lang="hi-IN" altLang="en-US" sz="7200" dirty="0">
              <a:solidFill>
                <a:srgbClr val="222222"/>
              </a:solidFill>
              <a:latin typeface="inherit"/>
              <a:cs typeface="Mangal" panose="02040503050203030202" pitchFamily="18" charset="0"/>
            </a:endParaRPr>
          </a:p>
          <a:p>
            <a:pPr algn="just">
              <a:lnSpc>
                <a:spcPct val="107000"/>
              </a:lnSpc>
              <a:spcAft>
                <a:spcPts val="800"/>
              </a:spcAft>
            </a:pPr>
            <a:endParaRPr kumimoji="0" lang="hi-IN" altLang="en-US" sz="7200" b="0" i="0" u="none" strike="noStrike" cap="none" normalizeH="0" baseline="0" dirty="0">
              <a:ln>
                <a:noFill/>
              </a:ln>
              <a:solidFill>
                <a:srgbClr val="222222"/>
              </a:solidFill>
              <a:effectLst/>
              <a:latin typeface="inherit"/>
              <a:cs typeface="Mangal" panose="02040503050203030202" pitchFamily="18" charset="0"/>
            </a:endParaRPr>
          </a:p>
          <a:p>
            <a:pPr algn="just">
              <a:lnSpc>
                <a:spcPct val="107000"/>
              </a:lnSpc>
              <a:spcAft>
                <a:spcPts val="800"/>
              </a:spcAft>
            </a:pPr>
            <a:r>
              <a:rPr kumimoji="0" lang="hi-IN" altLang="en-US" sz="7200" b="0" i="0" u="none" strike="noStrike" cap="none" normalizeH="0" baseline="0" dirty="0">
                <a:ln>
                  <a:noFill/>
                </a:ln>
                <a:solidFill>
                  <a:srgbClr val="222222"/>
                </a:solidFill>
                <a:effectLst/>
                <a:latin typeface="inherit"/>
                <a:cs typeface="Mangal" panose="02040503050203030202" pitchFamily="18" charset="0"/>
              </a:rPr>
              <a:t>प्रत्येक नर्तक उस चरित्र के विशिष्ट चरणों को लागू करता है जिसका मुखौटा वह पहनता है, क्योंकि वह सुर, </a:t>
            </a:r>
            <a:r>
              <a:rPr kumimoji="0" lang="hi-IN" altLang="en-US" sz="7200" b="0" i="0" u="none" strike="noStrike" cap="none" normalizeH="0" baseline="0" dirty="0" err="1">
                <a:ln>
                  <a:noFill/>
                </a:ln>
                <a:solidFill>
                  <a:srgbClr val="222222"/>
                </a:solidFill>
                <a:effectLst/>
                <a:latin typeface="inherit"/>
                <a:cs typeface="Mangal" panose="02040503050203030202" pitchFamily="18" charset="0"/>
              </a:rPr>
              <a:t>कहली</a:t>
            </a:r>
            <a:r>
              <a:rPr kumimoji="0" lang="hi-IN" altLang="en-US" sz="7200" b="0" i="0" u="none" strike="noStrike" cap="none" normalizeH="0" baseline="0" dirty="0">
                <a:ln>
                  <a:noFill/>
                </a:ln>
                <a:solidFill>
                  <a:srgbClr val="222222"/>
                </a:solidFill>
                <a:effectLst/>
                <a:latin typeface="inherit"/>
                <a:cs typeface="Mangal" panose="02040503050203030202" pitchFamily="18" charset="0"/>
              </a:rPr>
              <a:t> और संबल जैसे संगीत </a:t>
            </a:r>
            <a:r>
              <a:rPr kumimoji="0" lang="hi-IN" altLang="en-US" sz="7200" b="0" i="0" u="none" strike="noStrike" cap="none" normalizeH="0" baseline="0" dirty="0" err="1">
                <a:ln>
                  <a:noFill/>
                </a:ln>
                <a:solidFill>
                  <a:srgbClr val="222222"/>
                </a:solidFill>
                <a:effectLst/>
                <a:latin typeface="inherit"/>
                <a:cs typeface="Mangal" panose="02040503050203030202" pitchFamily="18" charset="0"/>
              </a:rPr>
              <a:t>वाद्ययंत्रों</a:t>
            </a:r>
            <a:r>
              <a:rPr kumimoji="0" lang="hi-IN" altLang="en-US" sz="7200" b="0" i="0" u="none" strike="noStrike" cap="none" normalizeH="0" baseline="0" dirty="0">
                <a:ln>
                  <a:noFill/>
                </a:ln>
                <a:solidFill>
                  <a:srgbClr val="222222"/>
                </a:solidFill>
                <a:effectLst/>
                <a:latin typeface="inherit"/>
                <a:cs typeface="Mangal" panose="02040503050203030202" pitchFamily="18" charset="0"/>
              </a:rPr>
              <a:t> की धुन पर नाचता है।</a:t>
            </a:r>
            <a:r>
              <a:rPr kumimoji="0" lang="hi-IN" altLang="en-US" sz="3200" b="0" i="0" u="none" strike="noStrike" cap="none" normalizeH="0" baseline="0" dirty="0">
                <a:ln>
                  <a:noFill/>
                </a:ln>
                <a:solidFill>
                  <a:schemeClr val="tx1"/>
                </a:solidFill>
                <a:effectLst/>
                <a:cs typeface="Mangal" panose="02040503050203030202" pitchFamily="18" charset="0"/>
              </a:rPr>
              <a:t> </a:t>
            </a:r>
            <a:endParaRPr kumimoji="0" lang="en-US" altLang="en-US" sz="7200" b="0" i="0" u="none" strike="noStrike" cap="none" normalizeH="0" baseline="0" dirty="0">
              <a:ln>
                <a:noFill/>
              </a:ln>
              <a:solidFill>
                <a:schemeClr val="tx1"/>
              </a:solidFill>
              <a:effectLst/>
              <a:latin typeface="Arial" panose="020B0604020202020204" pitchFamily="34" charset="0"/>
            </a:endParaRPr>
          </a:p>
          <a:p>
            <a:pPr>
              <a:lnSpc>
                <a:spcPct val="90000"/>
              </a:lnSpc>
              <a:spcBef>
                <a:spcPct val="0"/>
              </a:spcBef>
              <a:spcAft>
                <a:spcPts val="600"/>
              </a:spcAft>
            </a:pPr>
            <a:endParaRPr lang="en-US" sz="4800" dirty="0">
              <a:latin typeface="+mj-lt"/>
              <a:ea typeface="+mj-ea"/>
              <a:cs typeface="+mj-cs"/>
            </a:endParaRPr>
          </a:p>
        </p:txBody>
      </p:sp>
      <p:sp>
        <p:nvSpPr>
          <p:cNvPr id="21" name="Rectangle 14">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2379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CCA5F87-1D1E-45CB-8D83-FC7EEFAD99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1BAE3AE8-2073-43B7-9B63-B02C97E728DE}"/>
              </a:ext>
            </a:extLst>
          </p:cNvPr>
          <p:cNvPicPr/>
          <p:nvPr/>
        </p:nvPicPr>
        <p:blipFill rotWithShape="1">
          <a:blip r:embed="rId2" cstate="print">
            <a:extLst>
              <a:ext uri="{28A0092B-C50C-407E-A947-70E740481C1C}">
                <a14:useLocalDpi xmlns:a14="http://schemas.microsoft.com/office/drawing/2010/main" val="0"/>
              </a:ext>
            </a:extLst>
          </a:blip>
          <a:srcRect l="16561" r="6738" b="9091"/>
          <a:stretch/>
        </p:blipFill>
        <p:spPr bwMode="auto">
          <a:xfrm>
            <a:off x="0" y="10"/>
            <a:ext cx="8668492" cy="6857990"/>
          </a:xfrm>
          <a:prstGeom prst="rect">
            <a:avLst/>
          </a:pr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11" name="Rectangle 10">
            <a:extLst>
              <a:ext uri="{FF2B5EF4-FFF2-40B4-BE49-F238E27FC236}">
                <a16:creationId xmlns:a16="http://schemas.microsoft.com/office/drawing/2014/main" id="{7CCFC2C6-6238-4A2F-93DE-2ADF74AF63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711652" y="0"/>
            <a:ext cx="8480347"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D4C44FE8-05AE-4550-9173-02A703A00207}"/>
              </a:ext>
            </a:extLst>
          </p:cNvPr>
          <p:cNvSpPr txBox="1"/>
          <p:nvPr/>
        </p:nvSpPr>
        <p:spPr>
          <a:xfrm>
            <a:off x="7076661" y="1122363"/>
            <a:ext cx="5115339" cy="5419174"/>
          </a:xfrm>
          <a:prstGeom prst="rect">
            <a:avLst/>
          </a:prstGeom>
        </p:spPr>
        <p:txBody>
          <a:bodyPr vert="horz" lIns="91440" tIns="45720" rIns="91440" bIns="45720" rtlCol="0" anchor="b">
            <a:normAutofit fontScale="25000" lnSpcReduction="20000"/>
          </a:bodyPr>
          <a:lstStyle/>
          <a:p>
            <a:pPr algn="ctr">
              <a:lnSpc>
                <a:spcPct val="90000"/>
              </a:lnSpc>
              <a:spcBef>
                <a:spcPct val="0"/>
              </a:spcBef>
              <a:spcAft>
                <a:spcPts val="600"/>
              </a:spcAft>
            </a:pPr>
            <a:endParaRPr lang="en-US" sz="14800" dirty="0">
              <a:latin typeface="+mj-lt"/>
              <a:ea typeface="+mj-ea"/>
              <a:cs typeface="+mj-cs"/>
            </a:endParaRPr>
          </a:p>
          <a:p>
            <a:pPr algn="ctr">
              <a:lnSpc>
                <a:spcPct val="90000"/>
              </a:lnSpc>
              <a:spcBef>
                <a:spcPct val="0"/>
              </a:spcBef>
              <a:spcAft>
                <a:spcPts val="600"/>
              </a:spcAft>
            </a:pPr>
            <a:r>
              <a:rPr lang="en-US" sz="14800" dirty="0" err="1">
                <a:latin typeface="+mj-lt"/>
                <a:ea typeface="+mj-ea"/>
                <a:cs typeface="+mj-cs"/>
              </a:rPr>
              <a:t>तुर</a:t>
            </a:r>
            <a:r>
              <a:rPr lang="en-US" sz="14800" dirty="0">
                <a:latin typeface="+mj-lt"/>
                <a:ea typeface="+mj-ea"/>
                <a:cs typeface="+mj-cs"/>
              </a:rPr>
              <a:t> </a:t>
            </a:r>
            <a:r>
              <a:rPr lang="en-US" sz="14800" dirty="0" err="1">
                <a:latin typeface="+mj-lt"/>
                <a:ea typeface="+mj-ea"/>
                <a:cs typeface="+mj-cs"/>
              </a:rPr>
              <a:t>एवं</a:t>
            </a:r>
            <a:r>
              <a:rPr lang="en-US" sz="14800" dirty="0">
                <a:latin typeface="+mj-lt"/>
                <a:ea typeface="+mj-ea"/>
                <a:cs typeface="+mj-cs"/>
              </a:rPr>
              <a:t> </a:t>
            </a:r>
            <a:r>
              <a:rPr lang="en-US" sz="14800" dirty="0" err="1">
                <a:latin typeface="+mj-lt"/>
                <a:ea typeface="+mj-ea"/>
                <a:cs typeface="+mj-cs"/>
              </a:rPr>
              <a:t>थाली</a:t>
            </a:r>
            <a:endParaRPr lang="hi-IN" sz="14800" dirty="0">
              <a:latin typeface="+mj-lt"/>
              <a:ea typeface="+mj-ea"/>
              <a:cs typeface="+mj-cs"/>
            </a:endParaRPr>
          </a:p>
          <a:p>
            <a:pPr algn="ctr">
              <a:lnSpc>
                <a:spcPct val="90000"/>
              </a:lnSpc>
              <a:spcBef>
                <a:spcPct val="0"/>
              </a:spcBef>
              <a:spcAft>
                <a:spcPts val="600"/>
              </a:spcAft>
            </a:pPr>
            <a:endParaRPr lang="hi-IN" sz="14800" dirty="0">
              <a:latin typeface="+mj-lt"/>
              <a:ea typeface="+mj-ea"/>
              <a:cs typeface="+mj-cs"/>
            </a:endParaRPr>
          </a:p>
          <a:p>
            <a:pPr algn="ctr">
              <a:lnSpc>
                <a:spcPct val="90000"/>
              </a:lnSpc>
              <a:spcBef>
                <a:spcPct val="0"/>
              </a:spcBef>
              <a:spcAft>
                <a:spcPts val="600"/>
              </a:spcAft>
            </a:pPr>
            <a:endParaRPr lang="hi-IN" sz="14800" dirty="0">
              <a:latin typeface="+mj-lt"/>
              <a:ea typeface="+mj-ea"/>
              <a:cs typeface="+mj-cs"/>
            </a:endParaRPr>
          </a:p>
          <a:p>
            <a:pPr>
              <a:lnSpc>
                <a:spcPct val="90000"/>
              </a:lnSpc>
              <a:spcBef>
                <a:spcPct val="0"/>
              </a:spcBef>
              <a:spcAft>
                <a:spcPts val="600"/>
              </a:spcAft>
            </a:pPr>
            <a:endParaRPr lang="hi-IN" sz="7200" dirty="0">
              <a:latin typeface="+mj-lt"/>
              <a:ea typeface="+mj-ea"/>
              <a:cs typeface="+mj-cs"/>
            </a:endParaRPr>
          </a:p>
          <a:p>
            <a:pPr indent="457200" algn="just">
              <a:spcAft>
                <a:spcPts val="1000"/>
              </a:spcAft>
            </a:pPr>
            <a:r>
              <a:rPr lang="hi-IN" sz="7200" dirty="0">
                <a:effectLst/>
                <a:latin typeface="Calibri" panose="020F0502020204030204" pitchFamily="34" charset="0"/>
                <a:ea typeface="Calibri" panose="020F0502020204030204" pitchFamily="34" charset="0"/>
                <a:cs typeface="Mangal" panose="02040503050203030202" pitchFamily="18" charset="0"/>
              </a:rPr>
              <a:t>संघ प्रदेश दादरा एवं नगर हवेली की एक विशिष्ट पहचान है </a:t>
            </a:r>
            <a:r>
              <a:rPr lang="hi-IN" sz="7200" dirty="0" err="1">
                <a:effectLst/>
                <a:latin typeface="Calibri" panose="020F0502020204030204" pitchFamily="34" charset="0"/>
                <a:ea typeface="Calibri" panose="020F0502020204030204" pitchFamily="34" charset="0"/>
                <a:cs typeface="Mangal" panose="02040503050203030202" pitchFamily="18" charset="0"/>
              </a:rPr>
              <a:t>तूर</a:t>
            </a:r>
            <a:r>
              <a:rPr lang="hi-IN" sz="7200" dirty="0">
                <a:effectLst/>
                <a:latin typeface="Calibri" panose="020F0502020204030204" pitchFamily="34" charset="0"/>
                <a:ea typeface="Calibri" panose="020F0502020204030204" pitchFamily="34" charset="0"/>
                <a:cs typeface="Mangal" panose="02040503050203030202" pitchFamily="18" charset="0"/>
              </a:rPr>
              <a:t>-थाली नृत्य। यह </a:t>
            </a:r>
            <a:r>
              <a:rPr lang="hi-IN" sz="7200" dirty="0" err="1">
                <a:effectLst/>
                <a:latin typeface="Calibri" panose="020F0502020204030204" pitchFamily="34" charset="0"/>
                <a:ea typeface="Calibri" panose="020F0502020204030204" pitchFamily="34" charset="0"/>
                <a:cs typeface="Mangal" panose="02040503050203030202" pitchFamily="18" charset="0"/>
              </a:rPr>
              <a:t>लोकनृत्य</a:t>
            </a:r>
            <a:r>
              <a:rPr lang="hi-IN" sz="7200" dirty="0">
                <a:effectLst/>
                <a:latin typeface="Calibri" panose="020F0502020204030204" pitchFamily="34" charset="0"/>
                <a:ea typeface="Calibri" panose="020F0502020204030204" pitchFamily="34" charset="0"/>
                <a:cs typeface="Mangal" panose="02040503050203030202" pitchFamily="18" charset="0"/>
              </a:rPr>
              <a:t> प्रदेश की </a:t>
            </a:r>
            <a:r>
              <a:rPr lang="en-US" sz="7200" dirty="0">
                <a:effectLst/>
                <a:latin typeface="Mangal" panose="02040503050203030202" pitchFamily="18" charset="0"/>
                <a:ea typeface="Calibri" panose="020F0502020204030204" pitchFamily="34" charset="0"/>
                <a:cs typeface="Mangal" panose="02040503050203030202" pitchFamily="18" charset="0"/>
              </a:rPr>
              <a:t>‘</a:t>
            </a:r>
            <a:r>
              <a:rPr lang="hi-IN" sz="7200" dirty="0" err="1">
                <a:effectLst/>
                <a:latin typeface="Calibri" panose="020F0502020204030204" pitchFamily="34" charset="0"/>
                <a:ea typeface="Calibri" panose="020F0502020204030204" pitchFamily="34" charset="0"/>
                <a:cs typeface="Mangal" panose="02040503050203030202" pitchFamily="18" charset="0"/>
              </a:rPr>
              <a:t>धोडिया</a:t>
            </a:r>
            <a:r>
              <a:rPr lang="en-US" sz="7200" dirty="0">
                <a:effectLst/>
                <a:latin typeface="Mangal" panose="02040503050203030202" pitchFamily="18" charset="0"/>
                <a:ea typeface="Calibri" panose="020F0502020204030204" pitchFamily="34" charset="0"/>
                <a:cs typeface="Mangal" panose="02040503050203030202" pitchFamily="18" charset="0"/>
              </a:rPr>
              <a:t>’</a:t>
            </a:r>
            <a:r>
              <a:rPr lang="hi-IN" sz="7200" dirty="0">
                <a:effectLst/>
                <a:latin typeface="Calibri" panose="020F0502020204030204" pitchFamily="34" charset="0"/>
                <a:ea typeface="Calibri" panose="020F0502020204030204" pitchFamily="34" charset="0"/>
                <a:cs typeface="Mangal" panose="02040503050203030202" pitchFamily="18" charset="0"/>
              </a:rPr>
              <a:t> </a:t>
            </a:r>
            <a:r>
              <a:rPr lang="hi-IN" sz="7200" dirty="0" err="1">
                <a:effectLst/>
                <a:latin typeface="Calibri" panose="020F0502020204030204" pitchFamily="34" charset="0"/>
                <a:ea typeface="Calibri" panose="020F0502020204030204" pitchFamily="34" charset="0"/>
                <a:cs typeface="Mangal" panose="02040503050203030202" pitchFamily="18" charset="0"/>
              </a:rPr>
              <a:t>प्रजाति</a:t>
            </a:r>
            <a:r>
              <a:rPr lang="hi-IN" sz="7200" dirty="0">
                <a:effectLst/>
                <a:latin typeface="Calibri" panose="020F0502020204030204" pitchFamily="34" charset="0"/>
                <a:ea typeface="Calibri" panose="020F0502020204030204" pitchFamily="34" charset="0"/>
                <a:cs typeface="Mangal" panose="02040503050203030202" pitchFamily="18" charset="0"/>
              </a:rPr>
              <a:t> का प्रमुख नृत्य है। यह एक ऐसा पारंपरिक </a:t>
            </a:r>
            <a:r>
              <a:rPr lang="hi-IN" sz="7200" dirty="0" err="1">
                <a:effectLst/>
                <a:latin typeface="Calibri" panose="020F0502020204030204" pitchFamily="34" charset="0"/>
                <a:ea typeface="Calibri" panose="020F0502020204030204" pitchFamily="34" charset="0"/>
                <a:cs typeface="Mangal" panose="02040503050203030202" pitchFamily="18" charset="0"/>
              </a:rPr>
              <a:t>लोकनृत्य</a:t>
            </a:r>
            <a:r>
              <a:rPr lang="hi-IN" sz="7200" dirty="0">
                <a:effectLst/>
                <a:latin typeface="Calibri" panose="020F0502020204030204" pitchFamily="34" charset="0"/>
                <a:ea typeface="Calibri" panose="020F0502020204030204" pitchFamily="34" charset="0"/>
                <a:cs typeface="Mangal" panose="02040503050203030202" pitchFamily="18" charset="0"/>
              </a:rPr>
              <a:t> है</a:t>
            </a:r>
            <a:r>
              <a:rPr lang="en-US" sz="7200" dirty="0">
                <a:effectLst/>
                <a:latin typeface="Mangal" panose="02040503050203030202" pitchFamily="18" charset="0"/>
                <a:ea typeface="Calibri" panose="020F0502020204030204" pitchFamily="34" charset="0"/>
                <a:cs typeface="Mangal" panose="02040503050203030202" pitchFamily="18" charset="0"/>
              </a:rPr>
              <a:t>,</a:t>
            </a:r>
            <a:r>
              <a:rPr lang="hi-IN" sz="7200" dirty="0">
                <a:effectLst/>
                <a:latin typeface="Calibri" panose="020F0502020204030204" pitchFamily="34" charset="0"/>
                <a:ea typeface="Calibri" panose="020F0502020204030204" pitchFamily="34" charset="0"/>
                <a:cs typeface="Mangal" panose="02040503050203030202" pitchFamily="18" charset="0"/>
              </a:rPr>
              <a:t> जो दीर्घकाल से आदिवासी संस्कृति के एक अभिन्न अंग के रुप में स्थानीय लोगों में रची बसी है।</a:t>
            </a:r>
            <a:endParaRPr lang="en-IN" sz="6600" dirty="0">
              <a:effectLst/>
              <a:latin typeface="Calibri" panose="020F0502020204030204" pitchFamily="34" charset="0"/>
              <a:ea typeface="Calibri" panose="020F0502020204030204" pitchFamily="34" charset="0"/>
              <a:cs typeface="Mangal" panose="02040503050203030202" pitchFamily="18" charset="0"/>
            </a:endParaRPr>
          </a:p>
          <a:p>
            <a:pPr algn="just">
              <a:spcAft>
                <a:spcPts val="1000"/>
              </a:spcAft>
            </a:pPr>
            <a:r>
              <a:rPr lang="hi-IN" sz="7200" dirty="0">
                <a:effectLst/>
                <a:latin typeface="Calibri" panose="020F0502020204030204" pitchFamily="34" charset="0"/>
                <a:ea typeface="Calibri" panose="020F0502020204030204" pitchFamily="34" charset="0"/>
                <a:cs typeface="Mangal" panose="02040503050203030202" pitchFamily="18" charset="0"/>
              </a:rPr>
              <a:t>	</a:t>
            </a:r>
            <a:r>
              <a:rPr lang="hi-IN" sz="7200" dirty="0" err="1">
                <a:effectLst/>
                <a:latin typeface="Calibri" panose="020F0502020204030204" pitchFamily="34" charset="0"/>
                <a:ea typeface="Calibri" panose="020F0502020204030204" pitchFamily="34" charset="0"/>
                <a:cs typeface="Mangal" panose="02040503050203030202" pitchFamily="18" charset="0"/>
              </a:rPr>
              <a:t>तूर</a:t>
            </a:r>
            <a:r>
              <a:rPr lang="en-US" sz="7200" dirty="0">
                <a:effectLst/>
                <a:latin typeface="Mangal" panose="02040503050203030202" pitchFamily="18" charset="0"/>
                <a:ea typeface="Calibri" panose="020F0502020204030204" pitchFamily="34" charset="0"/>
                <a:cs typeface="Mangal" panose="02040503050203030202" pitchFamily="18" charset="0"/>
              </a:rPr>
              <a:t>,</a:t>
            </a:r>
            <a:r>
              <a:rPr lang="hi-IN" sz="7200" dirty="0">
                <a:effectLst/>
                <a:latin typeface="Calibri" panose="020F0502020204030204" pitchFamily="34" charset="0"/>
                <a:ea typeface="Calibri" panose="020F0502020204030204" pitchFamily="34" charset="0"/>
                <a:cs typeface="Mangal" panose="02040503050203030202" pitchFamily="18" charset="0"/>
              </a:rPr>
              <a:t> मिट्टी एवं स्थानीय चमड़े से निर्मित एक विशिष्ट वाद्य यंत्र है। इसे प्रयोग में लिए जाने हेतु</a:t>
            </a:r>
            <a:r>
              <a:rPr lang="en-US" sz="7200" dirty="0">
                <a:effectLst/>
                <a:latin typeface="Mangal" panose="02040503050203030202" pitchFamily="18" charset="0"/>
                <a:ea typeface="Calibri" panose="020F0502020204030204" pitchFamily="34" charset="0"/>
                <a:cs typeface="Mangal" panose="02040503050203030202" pitchFamily="18" charset="0"/>
              </a:rPr>
              <a:t>,</a:t>
            </a:r>
            <a:r>
              <a:rPr lang="hi-IN" sz="7200" dirty="0">
                <a:effectLst/>
                <a:latin typeface="Calibri" panose="020F0502020204030204" pitchFamily="34" charset="0"/>
                <a:ea typeface="Calibri" panose="020F0502020204030204" pitchFamily="34" charset="0"/>
                <a:cs typeface="Mangal" panose="02040503050203030202" pitchFamily="18" charset="0"/>
              </a:rPr>
              <a:t> निर्माण </a:t>
            </a:r>
            <a:r>
              <a:rPr lang="hi-IN" sz="7200" dirty="0" err="1">
                <a:effectLst/>
                <a:latin typeface="Calibri" panose="020F0502020204030204" pitchFamily="34" charset="0"/>
                <a:ea typeface="Calibri" panose="020F0502020204030204" pitchFamily="34" charset="0"/>
                <a:cs typeface="Mangal" panose="02040503050203030202" pitchFamily="18" charset="0"/>
              </a:rPr>
              <a:t>किये</a:t>
            </a:r>
            <a:r>
              <a:rPr lang="hi-IN" sz="7200" dirty="0">
                <a:effectLst/>
                <a:latin typeface="Calibri" panose="020F0502020204030204" pitchFamily="34" charset="0"/>
                <a:ea typeface="Calibri" panose="020F0502020204030204" pitchFamily="34" charset="0"/>
                <a:cs typeface="Mangal" panose="02040503050203030202" pitchFamily="18" charset="0"/>
              </a:rPr>
              <a:t> </a:t>
            </a:r>
            <a:r>
              <a:rPr lang="hi-IN" sz="7200" dirty="0" err="1">
                <a:effectLst/>
                <a:latin typeface="Calibri" panose="020F0502020204030204" pitchFamily="34" charset="0"/>
                <a:ea typeface="Calibri" panose="020F0502020204030204" pitchFamily="34" charset="0"/>
                <a:cs typeface="Mangal" panose="02040503050203030202" pitchFamily="18" charset="0"/>
              </a:rPr>
              <a:t>जानेवाला</a:t>
            </a:r>
            <a:r>
              <a:rPr lang="hi-IN" sz="7200" dirty="0">
                <a:effectLst/>
                <a:latin typeface="Calibri" panose="020F0502020204030204" pitchFamily="34" charset="0"/>
                <a:ea typeface="Calibri" panose="020F0502020204030204" pitchFamily="34" charset="0"/>
                <a:cs typeface="Mangal" panose="02040503050203030202" pitchFamily="18" charset="0"/>
              </a:rPr>
              <a:t> विशेष </a:t>
            </a:r>
            <a:r>
              <a:rPr lang="hi-IN" sz="7200" dirty="0" err="1">
                <a:effectLst/>
                <a:latin typeface="Calibri" panose="020F0502020204030204" pitchFamily="34" charset="0"/>
                <a:ea typeface="Calibri" panose="020F0502020204030204" pitchFamily="34" charset="0"/>
                <a:cs typeface="Mangal" panose="02040503050203030202" pitchFamily="18" charset="0"/>
              </a:rPr>
              <a:t>पेस्ट</a:t>
            </a:r>
            <a:r>
              <a:rPr lang="en-US" sz="7200" dirty="0">
                <a:effectLst/>
                <a:latin typeface="Mangal" panose="02040503050203030202" pitchFamily="18" charset="0"/>
                <a:ea typeface="Calibri" panose="020F0502020204030204" pitchFamily="34" charset="0"/>
                <a:cs typeface="Mangal" panose="02040503050203030202" pitchFamily="18" charset="0"/>
              </a:rPr>
              <a:t>,</a:t>
            </a:r>
            <a:r>
              <a:rPr lang="hi-IN" sz="7200" dirty="0">
                <a:effectLst/>
                <a:latin typeface="Calibri" panose="020F0502020204030204" pitchFamily="34" charset="0"/>
                <a:ea typeface="Calibri" panose="020F0502020204030204" pitchFamily="34" charset="0"/>
                <a:cs typeface="Mangal" panose="02040503050203030202" pitchFamily="18" charset="0"/>
              </a:rPr>
              <a:t> जिसे स्थानीय बोली में </a:t>
            </a:r>
            <a:r>
              <a:rPr lang="en-US" sz="7200" dirty="0">
                <a:effectLst/>
                <a:latin typeface="Mangal" panose="02040503050203030202" pitchFamily="18" charset="0"/>
                <a:ea typeface="Calibri" panose="020F0502020204030204" pitchFamily="34" charset="0"/>
                <a:cs typeface="Mangal" panose="02040503050203030202" pitchFamily="18" charset="0"/>
              </a:rPr>
              <a:t>‘</a:t>
            </a:r>
            <a:r>
              <a:rPr lang="hi-IN" sz="7200" dirty="0" err="1">
                <a:effectLst/>
                <a:latin typeface="Calibri" panose="020F0502020204030204" pitchFamily="34" charset="0"/>
                <a:ea typeface="Calibri" panose="020F0502020204030204" pitchFamily="34" charset="0"/>
                <a:cs typeface="Mangal" panose="02040503050203030202" pitchFamily="18" charset="0"/>
              </a:rPr>
              <a:t>भेण</a:t>
            </a:r>
            <a:r>
              <a:rPr lang="en-US" sz="7200" dirty="0">
                <a:effectLst/>
                <a:latin typeface="Mangal" panose="02040503050203030202" pitchFamily="18" charset="0"/>
                <a:ea typeface="Calibri" panose="020F0502020204030204" pitchFamily="34" charset="0"/>
                <a:cs typeface="Mangal" panose="02040503050203030202" pitchFamily="18" charset="0"/>
              </a:rPr>
              <a:t>’</a:t>
            </a:r>
            <a:r>
              <a:rPr lang="hi-IN" sz="7200" dirty="0">
                <a:effectLst/>
                <a:latin typeface="Calibri" panose="020F0502020204030204" pitchFamily="34" charset="0"/>
                <a:ea typeface="Calibri" panose="020F0502020204030204" pitchFamily="34" charset="0"/>
                <a:cs typeface="Mangal" panose="02040503050203030202" pitchFamily="18" charset="0"/>
              </a:rPr>
              <a:t> कहते हैं</a:t>
            </a:r>
            <a:r>
              <a:rPr lang="en-US" sz="7200" dirty="0">
                <a:effectLst/>
                <a:latin typeface="Mangal" panose="02040503050203030202" pitchFamily="18" charset="0"/>
                <a:ea typeface="Calibri" panose="020F0502020204030204" pitchFamily="34" charset="0"/>
                <a:cs typeface="Mangal" panose="02040503050203030202" pitchFamily="18" charset="0"/>
              </a:rPr>
              <a:t>,</a:t>
            </a:r>
            <a:r>
              <a:rPr lang="hi-IN" sz="7200" dirty="0">
                <a:effectLst/>
                <a:latin typeface="Calibri" panose="020F0502020204030204" pitchFamily="34" charset="0"/>
                <a:ea typeface="Calibri" panose="020F0502020204030204" pitchFamily="34" charset="0"/>
                <a:cs typeface="Mangal" panose="02040503050203030202" pitchFamily="18" charset="0"/>
              </a:rPr>
              <a:t> यह भी स्थानीय परंपरा का हिस्सा है। </a:t>
            </a:r>
            <a:r>
              <a:rPr lang="en-US" sz="7200" dirty="0">
                <a:effectLst/>
                <a:latin typeface="Mangal" panose="02040503050203030202" pitchFamily="18" charset="0"/>
                <a:ea typeface="Calibri" panose="020F0502020204030204" pitchFamily="34" charset="0"/>
                <a:cs typeface="Mangal" panose="02040503050203030202" pitchFamily="18" charset="0"/>
              </a:rPr>
              <a:t>‘</a:t>
            </a:r>
            <a:r>
              <a:rPr lang="hi-IN" sz="7200" dirty="0" err="1">
                <a:effectLst/>
                <a:latin typeface="Calibri" panose="020F0502020204030204" pitchFamily="34" charset="0"/>
                <a:ea typeface="Calibri" panose="020F0502020204030204" pitchFamily="34" charset="0"/>
                <a:cs typeface="Mangal" panose="02040503050203030202" pitchFamily="18" charset="0"/>
              </a:rPr>
              <a:t>भेण</a:t>
            </a:r>
            <a:r>
              <a:rPr lang="en-US" sz="7200" dirty="0">
                <a:effectLst/>
                <a:latin typeface="Mangal" panose="02040503050203030202" pitchFamily="18" charset="0"/>
                <a:ea typeface="Calibri" panose="020F0502020204030204" pitchFamily="34" charset="0"/>
                <a:cs typeface="Mangal" panose="02040503050203030202" pitchFamily="18" charset="0"/>
              </a:rPr>
              <a:t>’</a:t>
            </a:r>
            <a:r>
              <a:rPr lang="hi-IN" sz="7200" dirty="0">
                <a:effectLst/>
                <a:latin typeface="Calibri" panose="020F0502020204030204" pitchFamily="34" charset="0"/>
                <a:ea typeface="Calibri" panose="020F0502020204030204" pitchFamily="34" charset="0"/>
                <a:cs typeface="Mangal" panose="02040503050203030202" pitchFamily="18" charset="0"/>
              </a:rPr>
              <a:t> चावल की रोटी को पारंपरिक रुप से घास में पकाने पर तैयार होती है। </a:t>
            </a:r>
            <a:r>
              <a:rPr lang="hi-IN" sz="7200" dirty="0" err="1">
                <a:effectLst/>
                <a:latin typeface="Calibri" panose="020F0502020204030204" pitchFamily="34" charset="0"/>
                <a:ea typeface="Calibri" panose="020F0502020204030204" pitchFamily="34" charset="0"/>
                <a:cs typeface="Mangal" panose="02040503050203030202" pitchFamily="18" charset="0"/>
              </a:rPr>
              <a:t>तूर</a:t>
            </a:r>
            <a:r>
              <a:rPr lang="hi-IN" sz="7200" dirty="0">
                <a:effectLst/>
                <a:latin typeface="Calibri" panose="020F0502020204030204" pitchFamily="34" charset="0"/>
                <a:ea typeface="Calibri" panose="020F0502020204030204" pitchFamily="34" charset="0"/>
                <a:cs typeface="Mangal" panose="02040503050203030202" pitchFamily="18" charset="0"/>
              </a:rPr>
              <a:t> के साथ जब </a:t>
            </a:r>
            <a:r>
              <a:rPr lang="hi-IN" sz="7200" dirty="0" err="1">
                <a:effectLst/>
                <a:latin typeface="Calibri" panose="020F0502020204030204" pitchFamily="34" charset="0"/>
                <a:ea typeface="Calibri" panose="020F0502020204030204" pitchFamily="34" charset="0"/>
                <a:cs typeface="Mangal" panose="02040503050203030202" pitchFamily="18" charset="0"/>
              </a:rPr>
              <a:t>कांसे</a:t>
            </a:r>
            <a:r>
              <a:rPr lang="hi-IN" sz="7200" dirty="0">
                <a:effectLst/>
                <a:latin typeface="Calibri" panose="020F0502020204030204" pitchFamily="34" charset="0"/>
                <a:ea typeface="Calibri" panose="020F0502020204030204" pitchFamily="34" charset="0"/>
                <a:cs typeface="Mangal" panose="02040503050203030202" pitchFamily="18" charset="0"/>
              </a:rPr>
              <a:t> की थाली का सुर मिश्रित होता है तो एक अनोखा संगीत प्रसूत होता है</a:t>
            </a:r>
            <a:r>
              <a:rPr lang="en-US" sz="7200" dirty="0">
                <a:effectLst/>
                <a:latin typeface="Mangal" panose="02040503050203030202" pitchFamily="18" charset="0"/>
                <a:ea typeface="Calibri" panose="020F0502020204030204" pitchFamily="34" charset="0"/>
                <a:cs typeface="Mangal" panose="02040503050203030202" pitchFamily="18" charset="0"/>
              </a:rPr>
              <a:t>,</a:t>
            </a:r>
            <a:r>
              <a:rPr lang="hi-IN" sz="7200" dirty="0">
                <a:effectLst/>
                <a:latin typeface="Calibri" panose="020F0502020204030204" pitchFamily="34" charset="0"/>
                <a:ea typeface="Calibri" panose="020F0502020204030204" pitchFamily="34" charset="0"/>
                <a:cs typeface="Mangal" panose="02040503050203030202" pitchFamily="18" charset="0"/>
              </a:rPr>
              <a:t> जिससे </a:t>
            </a:r>
            <a:r>
              <a:rPr lang="hi-IN" sz="7200" dirty="0" err="1">
                <a:effectLst/>
                <a:latin typeface="Calibri" panose="020F0502020204030204" pitchFamily="34" charset="0"/>
                <a:ea typeface="Calibri" panose="020F0502020204030204" pitchFamily="34" charset="0"/>
                <a:cs typeface="Mangal" panose="02040503050203030202" pitchFamily="18" charset="0"/>
              </a:rPr>
              <a:t>तूर</a:t>
            </a:r>
            <a:r>
              <a:rPr lang="hi-IN" sz="7200" dirty="0">
                <a:effectLst/>
                <a:latin typeface="Calibri" panose="020F0502020204030204" pitchFamily="34" charset="0"/>
                <a:ea typeface="Calibri" panose="020F0502020204030204" pitchFamily="34" charset="0"/>
                <a:cs typeface="Mangal" panose="02040503050203030202" pitchFamily="18" charset="0"/>
              </a:rPr>
              <a:t>-थाली संगीत कहते हैं।</a:t>
            </a:r>
            <a:endParaRPr lang="en-IN" sz="6600" dirty="0">
              <a:effectLst/>
              <a:latin typeface="Calibri" panose="020F0502020204030204" pitchFamily="34" charset="0"/>
              <a:ea typeface="Calibri" panose="020F0502020204030204" pitchFamily="34" charset="0"/>
              <a:cs typeface="Mangal" panose="02040503050203030202" pitchFamily="18" charset="0"/>
            </a:endParaRPr>
          </a:p>
          <a:p>
            <a:pPr>
              <a:lnSpc>
                <a:spcPct val="90000"/>
              </a:lnSpc>
              <a:spcBef>
                <a:spcPct val="0"/>
              </a:spcBef>
              <a:spcAft>
                <a:spcPts val="600"/>
              </a:spcAft>
            </a:pPr>
            <a:endParaRPr lang="hi-IN" sz="4800" dirty="0">
              <a:latin typeface="+mj-lt"/>
              <a:ea typeface="+mj-ea"/>
              <a:cs typeface="+mj-cs"/>
            </a:endParaRPr>
          </a:p>
          <a:p>
            <a:pPr>
              <a:lnSpc>
                <a:spcPct val="90000"/>
              </a:lnSpc>
              <a:spcBef>
                <a:spcPct val="0"/>
              </a:spcBef>
              <a:spcAft>
                <a:spcPts val="600"/>
              </a:spcAft>
            </a:pPr>
            <a:endParaRPr lang="hi-IN" sz="4800" dirty="0">
              <a:latin typeface="+mj-lt"/>
              <a:ea typeface="+mj-ea"/>
              <a:cs typeface="+mj-cs"/>
            </a:endParaRPr>
          </a:p>
          <a:p>
            <a:pPr>
              <a:lnSpc>
                <a:spcPct val="90000"/>
              </a:lnSpc>
              <a:spcBef>
                <a:spcPct val="0"/>
              </a:spcBef>
              <a:spcAft>
                <a:spcPts val="600"/>
              </a:spcAft>
            </a:pPr>
            <a:r>
              <a:rPr lang="en-US" sz="4800" dirty="0">
                <a:latin typeface="+mj-lt"/>
                <a:ea typeface="+mj-ea"/>
                <a:cs typeface="+mj-cs"/>
              </a:rPr>
              <a:t> </a:t>
            </a:r>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81305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0"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51648" y="4546920"/>
            <a:ext cx="40233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16183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C10F67-4718-4394-BE96-9BA5B9EDD5DE}"/>
              </a:ext>
            </a:extLst>
          </p:cNvPr>
          <p:cNvSpPr txBox="1">
            <a:spLocks/>
          </p:cNvSpPr>
          <p:nvPr/>
        </p:nvSpPr>
        <p:spPr>
          <a:xfrm>
            <a:off x="119152" y="363056"/>
            <a:ext cx="5445369" cy="111478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algn="ctr">
              <a:spcBef>
                <a:spcPts val="450"/>
              </a:spcBef>
              <a:spcAft>
                <a:spcPts val="450"/>
              </a:spcAft>
            </a:pPr>
            <a:r>
              <a:rPr lang="hi-IN"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औद्योगिक</a:t>
            </a:r>
            <a:endParaRPr lang="en-IN" sz="2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p:txBody>
      </p:sp>
      <p:sp>
        <p:nvSpPr>
          <p:cNvPr id="3" name="Content Placeholder 2">
            <a:extLst>
              <a:ext uri="{FF2B5EF4-FFF2-40B4-BE49-F238E27FC236}">
                <a16:creationId xmlns:a16="http://schemas.microsoft.com/office/drawing/2014/main" id="{37A47478-85F2-4476-AE03-53730FA82CA9}"/>
              </a:ext>
            </a:extLst>
          </p:cNvPr>
          <p:cNvSpPr txBox="1">
            <a:spLocks/>
          </p:cNvSpPr>
          <p:nvPr/>
        </p:nvSpPr>
        <p:spPr>
          <a:xfrm>
            <a:off x="119152" y="1220787"/>
            <a:ext cx="5563609" cy="345452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457200" algn="just">
              <a:spcBef>
                <a:spcPts val="450"/>
              </a:spcBef>
              <a:spcAft>
                <a:spcPts val="450"/>
              </a:spcAft>
            </a:pPr>
            <a:r>
              <a:rPr lang="hi-IN" sz="1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दादरा एवं नगर हवेली को यदि कोई चीज विशिष्ट बनाती है तो </a:t>
            </a:r>
            <a:r>
              <a:rPr lang="hi-IN" sz="1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a:t>
            </a:r>
            <a:r>
              <a:rPr lang="hi-IN" sz="1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 यहाँ की औद्योगिक व प्राकृतिक पृष्ठभूमि। २ अगस्त</a:t>
            </a:r>
            <a:r>
              <a:rPr lang="en-IN" sz="1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a:t>
            </a:r>
            <a:r>
              <a:rPr lang="hi-IN" sz="1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१९५४ को मिली मुक्ति से लेकर अब तक इसने लक्षणीय प्रगति की है जो गांवों से शुरु होकर विशेष आर्थिक क्षेत्र (सेज) तक अविरत रुप से चली आ रही है। प्रदेश को </a:t>
            </a:r>
            <a:r>
              <a:rPr lang="hi-IN" sz="1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पिछड़ेपन</a:t>
            </a:r>
            <a:r>
              <a:rPr lang="hi-IN" sz="1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 उबारने के लिए इसे औद्योगिक क्षेत्र में परिणत करने के लिए १९८३ में केन्द्र सरकार ने विशेष कार्य योजनाओं को मूर्त </a:t>
            </a:r>
            <a:r>
              <a:rPr lang="hi-IN" sz="1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स्वरुप</a:t>
            </a:r>
            <a:r>
              <a:rPr lang="hi-IN" sz="1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प्रदान किया। इसके पीछे सरकार की मंशा यह थी कि यह प्रदेश भी देश के अन्य क्षेत्रों की तरह प्रगति पथ पर आगे बढ़कर देश की मुख्य धारा के साथ जुड़ सके। </a:t>
            </a:r>
            <a:r>
              <a:rPr lang="hi-IN" sz="1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परिणामस्वरुप</a:t>
            </a:r>
            <a:r>
              <a:rPr lang="hi-IN" sz="1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आज </a:t>
            </a:r>
            <a:r>
              <a:rPr lang="hi-IN" sz="1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दानह</a:t>
            </a:r>
            <a:r>
              <a:rPr lang="hi-IN" sz="1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देश के अग्रणी औद्योगिक क्षेत्र के रूप में अहम स्थान रखती है। आज यहाँ हजारों औद्योगिक </a:t>
            </a:r>
            <a:r>
              <a:rPr lang="hi-IN" sz="1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इकाईयां</a:t>
            </a:r>
            <a:r>
              <a:rPr lang="hi-IN" sz="1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 जो </a:t>
            </a:r>
            <a:r>
              <a:rPr lang="hi-IN" sz="1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प्रत्यक्षत</a:t>
            </a:r>
            <a:r>
              <a:rPr lang="hi-IN" sz="1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अप्रत्यक्षत</a:t>
            </a:r>
            <a:r>
              <a:rPr lang="hi-IN" sz="1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लाखों लोगों को रोजगार मुहैया करा रही है। राष्ट्रीय स्तर पर प्रति व्यक्ति उत्पादकता देश में उच्चतम है। विद्युत खपत प्रति व्यक्ति देश में उच्चतम है। पड़ोसी राज्य गुजरात से विद्युत आपूर्ति होती है। आज यह प्रदेश ऐसे मुकाम पर खड़ी है जहां से विकास के विशाल द्वार नजर आते हैं। लेकिन यह द्वार अंदरूनी हिस्सों के अंतिम छोर से भी दिखने चाहिए। विकास के साथ प्रकृति और संस्कृति का संरक्षण भी आवश्यक है। इसके बिना स्थायी संभव </a:t>
            </a:r>
            <a:r>
              <a:rPr lang="hi-IN" sz="16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नही</a:t>
            </a:r>
            <a:r>
              <a:rPr lang="hi-IN" sz="16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ऐसा इसलिए लिख रहा हूँ क्योंकि विकास के साथ यहाँ की प्रकृति और मूल संस्कृति में बदलाव साफ नजर आ रहा है।</a:t>
            </a:r>
            <a:endParaRPr lang="en-IN" sz="1600" dirty="0">
              <a:effectLst/>
              <a:latin typeface="Times New Roman" panose="02020603050405020304" pitchFamily="18" charset="0"/>
              <a:ea typeface="Times New Roman" panose="02020603050405020304" pitchFamily="18" charset="0"/>
            </a:endParaRPr>
          </a:p>
        </p:txBody>
      </p:sp>
      <p:sp>
        <p:nvSpPr>
          <p:cNvPr id="4" name="Slide Number Placeholder 3">
            <a:extLst>
              <a:ext uri="{FF2B5EF4-FFF2-40B4-BE49-F238E27FC236}">
                <a16:creationId xmlns:a16="http://schemas.microsoft.com/office/drawing/2014/main" id="{7A3035B1-7DC9-42BD-B0D5-9B9F55BF125D}"/>
              </a:ext>
            </a:extLst>
          </p:cNvPr>
          <p:cNvSpPr>
            <a:spLocks noGrp="1"/>
          </p:cNvSpPr>
          <p:nvPr>
            <p:ph type="sldNum" sz="quarter" idx="12"/>
          </p:nvPr>
        </p:nvSpPr>
        <p:spPr>
          <a:xfrm>
            <a:off x="9085384" y="6444157"/>
            <a:ext cx="2743200" cy="249385"/>
          </a:xfrm>
        </p:spPr>
        <p:txBody>
          <a:bodyPr/>
          <a:lstStyle/>
          <a:p>
            <a:fld id="{48BB047D-A6CD-43AB-96F0-683C726B586B}" type="slidenum">
              <a:rPr lang="en-US" smtClean="0"/>
              <a:pPr/>
              <a:t>35</a:t>
            </a:fld>
            <a:endParaRPr lang="en-US" dirty="0"/>
          </a:p>
        </p:txBody>
      </p:sp>
      <p:pic>
        <p:nvPicPr>
          <p:cNvPr id="5" name="Picture 4">
            <a:extLst>
              <a:ext uri="{FF2B5EF4-FFF2-40B4-BE49-F238E27FC236}">
                <a16:creationId xmlns:a16="http://schemas.microsoft.com/office/drawing/2014/main" id="{2438B170-0B6A-46CC-BDF6-0261102E81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9754" y="-19050"/>
            <a:ext cx="3049089" cy="3724200"/>
          </a:xfrm>
          <a:prstGeom prst="rect">
            <a:avLst/>
          </a:prstGeom>
        </p:spPr>
      </p:pic>
      <p:pic>
        <p:nvPicPr>
          <p:cNvPr id="6" name="Picture 5">
            <a:extLst>
              <a:ext uri="{FF2B5EF4-FFF2-40B4-BE49-F238E27FC236}">
                <a16:creationId xmlns:a16="http://schemas.microsoft.com/office/drawing/2014/main" id="{64C41864-5FD0-43E9-93CA-B0D9F64BDE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85384" y="-19050"/>
            <a:ext cx="3193994" cy="1981080"/>
          </a:xfrm>
          <a:prstGeom prst="rect">
            <a:avLst/>
          </a:prstGeom>
        </p:spPr>
      </p:pic>
      <p:pic>
        <p:nvPicPr>
          <p:cNvPr id="7" name="Picture 6">
            <a:extLst>
              <a:ext uri="{FF2B5EF4-FFF2-40B4-BE49-F238E27FC236}">
                <a16:creationId xmlns:a16="http://schemas.microsoft.com/office/drawing/2014/main" id="{EE8A6349-3112-4DE5-84F9-11780F0FB0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0726" y="4098741"/>
            <a:ext cx="4038600" cy="2194363"/>
          </a:xfrm>
          <a:prstGeom prst="rect">
            <a:avLst/>
          </a:prstGeom>
        </p:spPr>
      </p:pic>
      <p:pic>
        <p:nvPicPr>
          <p:cNvPr id="8" name="Picture 7">
            <a:extLst>
              <a:ext uri="{FF2B5EF4-FFF2-40B4-BE49-F238E27FC236}">
                <a16:creationId xmlns:a16="http://schemas.microsoft.com/office/drawing/2014/main" id="{860BB5F0-A19D-42F7-A37D-F3B820E60E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76319" y="2340993"/>
            <a:ext cx="1903140" cy="3724200"/>
          </a:xfrm>
          <a:prstGeom prst="rect">
            <a:avLst/>
          </a:prstGeom>
        </p:spPr>
      </p:pic>
    </p:spTree>
    <p:extLst>
      <p:ext uri="{BB962C8B-B14F-4D97-AF65-F5344CB8AC3E}">
        <p14:creationId xmlns:p14="http://schemas.microsoft.com/office/powerpoint/2010/main" val="35118899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A92CACD-AA44-4AE4-ABEE-AFACFD8314FA}"/>
              </a:ext>
            </a:extLst>
          </p:cNvPr>
          <p:cNvSpPr txBox="1"/>
          <p:nvPr/>
        </p:nvSpPr>
        <p:spPr>
          <a:xfrm>
            <a:off x="3048000" y="1656720"/>
            <a:ext cx="6096000" cy="3544560"/>
          </a:xfrm>
          <a:prstGeom prst="rect">
            <a:avLst/>
          </a:prstGeom>
          <a:noFill/>
        </p:spPr>
        <p:txBody>
          <a:bodyPr wrap="square">
            <a:spAutoFit/>
          </a:bodyPr>
          <a:lstStyle/>
          <a:p>
            <a:pPr indent="457200" algn="ctr">
              <a:spcBef>
                <a:spcPts val="450"/>
              </a:spcBef>
              <a:spcAft>
                <a:spcPts val="450"/>
              </a:spcAft>
            </a:pPr>
            <a:r>
              <a:rPr lang="hi-IN"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पर्यटन क्षेत्र</a:t>
            </a:r>
            <a:endParaRPr lang="en-IN" sz="1800" b="1"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indent="457200" algn="just">
              <a:spcBef>
                <a:spcPts val="450"/>
              </a:spcBef>
              <a:spcAft>
                <a:spcPts val="450"/>
              </a:spcAft>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जहां तक पर्यटन क्षेत्र का सवाल है</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प्रकृति ने तो इसे संवारा ही</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भारतीय प्रशासन के द्वारा भी इसके माहौल को कृत्रिमता के चादर से बड़े ही हसीन तरीके से सजाया गया है</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जिसमें बाग-बगीचे</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लायन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सफारी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एवं अभयारण्य शामिल हैं। प्रदेश के वन एवं पर्यावरण विभाग के वन्यजीव विभाग तथा पर्यटन विभाग ने पर्यटन विकास में महत्वपूर्ण भूमिका निभाई है। यह प्रदेश आज उद्योग और पर्यटन की दृष्टि से देश में पूर्ण रुप से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सम्पन्न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एवं दर्शनीय स्थल के रुप में शुमार है जो यहाँ के स्थानीय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जनप्रतिनिधियों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निवासी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सपूतों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प्रशासनिक अधिकारियों के विकास के प्रति दृढ़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इच्छाशक्ति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दर्शाता है।</a:t>
            </a:r>
            <a:endParaRPr lang="en-IN"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382841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DD568DE-7437-40B5-8FE5-EEED712F68EF}"/>
              </a:ext>
            </a:extLst>
          </p:cNvPr>
          <p:cNvSpPr txBox="1"/>
          <p:nvPr/>
        </p:nvSpPr>
        <p:spPr>
          <a:xfrm>
            <a:off x="400049" y="565364"/>
            <a:ext cx="10753725" cy="5021888"/>
          </a:xfrm>
          <a:prstGeom prst="rect">
            <a:avLst/>
          </a:prstGeom>
          <a:noFill/>
        </p:spPr>
        <p:txBody>
          <a:bodyPr wrap="square">
            <a:spAutoFit/>
          </a:bodyPr>
          <a:lstStyle/>
          <a:p>
            <a:pPr indent="457200" algn="ctr">
              <a:spcBef>
                <a:spcPts val="450"/>
              </a:spcBef>
              <a:spcAft>
                <a:spcPts val="450"/>
              </a:spcAft>
            </a:pPr>
            <a:r>
              <a:rPr lang="hi-IN"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पर्यटकों की सुविधा</a:t>
            </a:r>
            <a:endParaRPr lang="en-IN" sz="1800" b="1"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indent="457200" algn="just">
              <a:spcBef>
                <a:spcPts val="450"/>
              </a:spcBef>
              <a:spcAft>
                <a:spcPts val="450"/>
              </a:spcAft>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आज प्रदेश में आने वाले पर्यटकों की सुविधा के लिए पर्यटन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रिसेप्शन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सेंटर काम कर रही है।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जनजातीय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संस्कृति संग्रहालय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वृंदावन स्थित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ताडकेश्वर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शिव मंदिर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लुहारी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पर्यटन संकुल</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दुधनी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पर्यटन स्थल</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जल विहार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वासोना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स्थित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लायन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सफारी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सतमालिया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हिरण अभयारण्य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वनगंगा</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उद्यान</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बाल उद्यान</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वनविहार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उद्यान</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हिरवावन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उद्यान</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नक्षत्रवन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उद्यान</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प्रकृति परिचय केंद्र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आर्ट गैलरी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दमणगंगा</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रिवर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फ्रंट</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मधुबन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डैम</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स्वामीनारायण</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मंदिर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तिरुपति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बालाजी</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मंदिर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बटरफ्लाइ</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गार्डेन</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चर्च</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नवनिर्मित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सर्किट</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हाउस</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पर्यटकों को ठहरने के लिए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होटेल्स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व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रिसोर्ट्स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इत्यादि ने इसकी सुंदरता को द्विगुणित कर दिया है। रींग रोड ने प्रदेश के यातायात सुविधा को और अधिक बढ़ा दिया है। फिल्मों की शूटिंग तथा पर्यटन के लिहाज से यह एक आदर्श प्रदेश है। अब तक लगभग ५० हिंदी</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भोजपुरी व क्षेत्रीय फिल्मों की शूटिंग यहाँ हो चुकी है। स्थानीय लोगों की विभिन्न पारंपरिक लोक-संस्कृति व लोक-त्योहारों के साथ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साथ</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प्रशासन द्वारा आयोजित मुक्ति दिवस</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स्वतंत्रता दिवस</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गणतंत्र दिवस समारोह</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तारपा</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उत्सव</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मानसून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मेजिक</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फेस्टिवल</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 इसे अलग पहचान दिलायी है। प्राकृतिक सौंदर्य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प्रतिरुप</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दुधनी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जलाशय पड़ोसी राज्यों के साथ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साथ</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देश-विदेश को पर्यटकों को आकर्षित करती है। सदाबहार वृक्षों की उपस्थिति</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इटलाती</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इतराती</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अल्हड़ पहाड़ी नदियां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पहाड़ और जंगलों के बीच घूमते हिरण</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नीलगाय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चिंकारा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दीपड़ा</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सहित कई प्रकार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सरिसृप</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रंग-</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बिरंगी</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पंक्षियों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चहचहाहट यहाँ आने वाले प्रत्येक व्यक्ति के एकाकी जीवन में प्राकृतिक सुंदरता और उसकी खुशबू भर देता है। आपको यह जानकर हैरत होगी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दमनगंगा</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सुरम्य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तट पर नवनिर्मित शवदाह गृह परिसर का नजारा भी इतना खूबसूरत है कि आज की तारीख में यह भी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टूरिस्ट</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स्पॉट</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बन गया है। संक्षेप में कहूँ तो दादरा एवं नगर हवेली के कोने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प्रकृति देवी ने सम्मोहक खूबसूरती बिखेरी है। </a:t>
            </a:r>
            <a:endParaRPr lang="en-IN"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2386277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D108D7B-04DF-4B20-8051-66F54FF1FEB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2420" y="133668"/>
            <a:ext cx="3368040" cy="27851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7A95A1CF-F465-4D86-B3FE-237E25ECD8F5}"/>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8610" y="133668"/>
            <a:ext cx="3413760" cy="28000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TextBox 6">
            <a:extLst>
              <a:ext uri="{FF2B5EF4-FFF2-40B4-BE49-F238E27FC236}">
                <a16:creationId xmlns:a16="http://schemas.microsoft.com/office/drawing/2014/main" id="{1C3C5018-7714-435D-A849-06D4046833FC}"/>
              </a:ext>
            </a:extLst>
          </p:cNvPr>
          <p:cNvSpPr txBox="1"/>
          <p:nvPr/>
        </p:nvSpPr>
        <p:spPr>
          <a:xfrm>
            <a:off x="-1199911" y="3139277"/>
            <a:ext cx="6096000" cy="479234"/>
          </a:xfrm>
          <a:prstGeom prst="rect">
            <a:avLst/>
          </a:prstGeom>
          <a:noFill/>
        </p:spPr>
        <p:txBody>
          <a:bodyPr wrap="square">
            <a:spAutoFit/>
          </a:bodyPr>
          <a:lstStyle/>
          <a:p>
            <a:pPr algn="ctr">
              <a:lnSpc>
                <a:spcPct val="107000"/>
              </a:lnSpc>
              <a:spcAft>
                <a:spcPts val="800"/>
              </a:spcAft>
            </a:pPr>
            <a:r>
              <a:rPr lang="en-IN" sz="24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ea typeface="Calibri" panose="020F0502020204030204" pitchFamily="34" charset="0"/>
                <a:cs typeface="Mangal" panose="02040503050203030202" pitchFamily="18" charset="0"/>
              </a:rPr>
              <a:t> </a:t>
            </a:r>
            <a:r>
              <a:rPr kumimoji="0" lang="hi-IN" altLang="en-US" sz="2400" b="1" i="0" u="none" strike="noStrike" normalizeH="0" baseline="0" dirty="0" err="1">
                <a:ln w="9525">
                  <a:solidFill>
                    <a:schemeClr val="bg1"/>
                  </a:solidFill>
                  <a:prstDash val="solid"/>
                </a:ln>
                <a:effectLst>
                  <a:outerShdw blurRad="12700" dist="38100" dir="2700000" algn="tl" rotWithShape="0">
                    <a:schemeClr val="bg1">
                      <a:lumMod val="50000"/>
                    </a:schemeClr>
                  </a:outerShdw>
                </a:effectLst>
                <a:latin typeface="inherit"/>
                <a:cs typeface="Mangal" panose="02040503050203030202" pitchFamily="18" charset="0"/>
              </a:rPr>
              <a:t>वानगंगा</a:t>
            </a:r>
            <a:r>
              <a:rPr kumimoji="0" lang="hi-IN" altLang="en-US" sz="2400" b="1" i="0" u="none" strike="noStrike" normalizeH="0" baseline="0" dirty="0">
                <a:ln w="9525">
                  <a:solidFill>
                    <a:schemeClr val="bg1"/>
                  </a:solidFill>
                  <a:prstDash val="solid"/>
                </a:ln>
                <a:effectLst>
                  <a:outerShdw blurRad="12700" dist="38100" dir="2700000" algn="tl" rotWithShape="0">
                    <a:schemeClr val="bg1">
                      <a:lumMod val="50000"/>
                    </a:schemeClr>
                  </a:outerShdw>
                </a:effectLst>
                <a:latin typeface="inherit"/>
                <a:cs typeface="Mangal" panose="02040503050203030202" pitchFamily="18" charset="0"/>
              </a:rPr>
              <a:t> झील </a:t>
            </a:r>
            <a:r>
              <a:rPr kumimoji="0" lang="hi-IN" altLang="en-US" sz="2400" b="1" i="0" u="none" strike="noStrike" normalizeH="0" baseline="0" dirty="0" err="1">
                <a:ln w="9525">
                  <a:solidFill>
                    <a:schemeClr val="bg1"/>
                  </a:solidFill>
                  <a:prstDash val="solid"/>
                </a:ln>
                <a:effectLst>
                  <a:outerShdw blurRad="12700" dist="38100" dir="2700000" algn="tl" rotWithShape="0">
                    <a:schemeClr val="bg1">
                      <a:lumMod val="50000"/>
                    </a:schemeClr>
                  </a:outerShdw>
                </a:effectLst>
                <a:latin typeface="inherit"/>
                <a:cs typeface="Mangal" panose="02040503050203030202" pitchFamily="18" charset="0"/>
              </a:rPr>
              <a:t>गार्डन</a:t>
            </a:r>
            <a:endParaRPr lang="en-IN" sz="2000" b="1" dirty="0">
              <a:ln w="9525">
                <a:solidFill>
                  <a:schemeClr val="bg1"/>
                </a:solidFill>
                <a:prstDash val="solid"/>
              </a:ln>
              <a:effectLst>
                <a:outerShdw blurRad="12700" dist="38100" dir="2700000" algn="tl" rotWithShape="0">
                  <a:schemeClr val="bg1">
                    <a:lumMod val="50000"/>
                  </a:schemeClr>
                </a:outerShdw>
              </a:effectLst>
              <a:latin typeface="Calibri" panose="020F0502020204030204" pitchFamily="34" charset="0"/>
              <a:ea typeface="Calibri" panose="020F0502020204030204" pitchFamily="34" charset="0"/>
              <a:cs typeface="Mangal" panose="02040503050203030202" pitchFamily="18" charset="0"/>
            </a:endParaRPr>
          </a:p>
        </p:txBody>
      </p:sp>
      <p:sp>
        <p:nvSpPr>
          <p:cNvPr id="9" name="TextBox 8">
            <a:extLst>
              <a:ext uri="{FF2B5EF4-FFF2-40B4-BE49-F238E27FC236}">
                <a16:creationId xmlns:a16="http://schemas.microsoft.com/office/drawing/2014/main" id="{D0B9FB6B-2F1B-4016-A675-5B9E00F6EDFF}"/>
              </a:ext>
            </a:extLst>
          </p:cNvPr>
          <p:cNvSpPr txBox="1"/>
          <p:nvPr/>
        </p:nvSpPr>
        <p:spPr>
          <a:xfrm>
            <a:off x="4389120" y="3077719"/>
            <a:ext cx="6724650" cy="461665"/>
          </a:xfrm>
          <a:prstGeom prst="rect">
            <a:avLst/>
          </a:prstGeom>
          <a:noFill/>
        </p:spPr>
        <p:txBody>
          <a:bodyPr wrap="square">
            <a:spAutoFit/>
          </a:bodyPr>
          <a:lstStyle/>
          <a:p>
            <a:r>
              <a:rPr lang="hi-IN" sz="2400" b="1" i="0" dirty="0" err="1">
                <a:ln w="9525">
                  <a:solidFill>
                    <a:schemeClr val="bg1"/>
                  </a:solidFill>
                  <a:prstDash val="solid"/>
                </a:ln>
                <a:effectLst>
                  <a:outerShdw blurRad="12700" dist="38100" dir="2700000" algn="tl" rotWithShape="0">
                    <a:schemeClr val="bg1">
                      <a:lumMod val="50000"/>
                    </a:schemeClr>
                  </a:outerShdw>
                </a:effectLst>
                <a:latin typeface="arial" panose="020B0604020202020204" pitchFamily="34" charset="0"/>
              </a:rPr>
              <a:t>हिरवा</a:t>
            </a:r>
            <a:r>
              <a:rPr lang="hi-IN" sz="2400" b="1" i="0" dirty="0">
                <a:ln w="9525">
                  <a:solidFill>
                    <a:schemeClr val="bg1"/>
                  </a:solidFill>
                  <a:prstDash val="solid"/>
                </a:ln>
                <a:effectLst>
                  <a:outerShdw blurRad="12700" dist="38100" dir="2700000" algn="tl" rotWithShape="0">
                    <a:schemeClr val="bg1">
                      <a:lumMod val="50000"/>
                    </a:schemeClr>
                  </a:outerShdw>
                </a:effectLst>
                <a:latin typeface="arial" panose="020B0604020202020204" pitchFamily="34" charset="0"/>
              </a:rPr>
              <a:t> वान </a:t>
            </a:r>
            <a:r>
              <a:rPr lang="hi-IN" sz="2400" b="1" i="0" dirty="0" err="1">
                <a:ln w="9525">
                  <a:solidFill>
                    <a:schemeClr val="bg1"/>
                  </a:solidFill>
                  <a:prstDash val="solid"/>
                </a:ln>
                <a:effectLst>
                  <a:outerShdw blurRad="12700" dist="38100" dir="2700000" algn="tl" rotWithShape="0">
                    <a:schemeClr val="bg1">
                      <a:lumMod val="50000"/>
                    </a:schemeClr>
                  </a:outerShdw>
                </a:effectLst>
                <a:latin typeface="arial" panose="020B0604020202020204" pitchFamily="34" charset="0"/>
              </a:rPr>
              <a:t>गार्डन</a:t>
            </a:r>
            <a:endParaRPr lang="en-IN" sz="2400" b="1" dirty="0">
              <a:ln w="9525">
                <a:solidFill>
                  <a:schemeClr val="bg1"/>
                </a:solidFill>
                <a:prstDash val="solid"/>
              </a:ln>
              <a:effectLst>
                <a:outerShdw blurRad="12700" dist="38100" dir="2700000" algn="tl" rotWithShape="0">
                  <a:schemeClr val="bg1">
                    <a:lumMod val="50000"/>
                  </a:schemeClr>
                </a:outerShdw>
              </a:effectLst>
            </a:endParaRPr>
          </a:p>
        </p:txBody>
      </p:sp>
      <p:pic>
        <p:nvPicPr>
          <p:cNvPr id="11" name="Picture 10">
            <a:extLst>
              <a:ext uri="{FF2B5EF4-FFF2-40B4-BE49-F238E27FC236}">
                <a16:creationId xmlns:a16="http://schemas.microsoft.com/office/drawing/2014/main" id="{F8791F3C-E34C-4882-9798-32A85A52B598}"/>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70520" y="148591"/>
            <a:ext cx="3619500" cy="28544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TextBox 12">
            <a:extLst>
              <a:ext uri="{FF2B5EF4-FFF2-40B4-BE49-F238E27FC236}">
                <a16:creationId xmlns:a16="http://schemas.microsoft.com/office/drawing/2014/main" id="{F9853B87-6DA9-4173-B769-093F071FC6B0}"/>
              </a:ext>
            </a:extLst>
          </p:cNvPr>
          <p:cNvSpPr txBox="1"/>
          <p:nvPr/>
        </p:nvSpPr>
        <p:spPr>
          <a:xfrm>
            <a:off x="6428266" y="3016985"/>
            <a:ext cx="6662736" cy="600164"/>
          </a:xfrm>
          <a:prstGeom prst="rect">
            <a:avLst/>
          </a:prstGeom>
          <a:noFill/>
        </p:spPr>
        <p:txBody>
          <a:bodyPr wrap="square">
            <a:spAutoFit/>
          </a:bodyPr>
          <a:lstStyle/>
          <a:p>
            <a:pPr algn="ctr">
              <a:lnSpc>
                <a:spcPct val="150000"/>
              </a:lnSpc>
              <a:spcAft>
                <a:spcPts val="800"/>
              </a:spcAft>
            </a:pPr>
            <a:r>
              <a:rPr kumimoji="0" lang="hi-IN" altLang="en-US" sz="2400" b="1" i="0" u="none" strike="noStrike" normalizeH="0" baseline="0" dirty="0">
                <a:ln w="9525">
                  <a:solidFill>
                    <a:schemeClr val="bg1"/>
                  </a:solidFill>
                  <a:prstDash val="solid"/>
                </a:ln>
                <a:effectLst>
                  <a:outerShdw blurRad="12700" dist="38100" dir="2700000" algn="tl" rotWithShape="0">
                    <a:schemeClr val="bg1">
                      <a:lumMod val="50000"/>
                    </a:schemeClr>
                  </a:outerShdw>
                </a:effectLst>
                <a:latin typeface="inherit"/>
                <a:cs typeface="Mangal" panose="02040503050203030202" pitchFamily="18" charset="0"/>
              </a:rPr>
              <a:t>नक्षत्र उद्यान </a:t>
            </a:r>
            <a:endParaRPr kumimoji="0" lang="en-IN" altLang="en-US" sz="2400" b="1" i="0" u="none" strike="noStrike" normalizeH="0" baseline="0" dirty="0">
              <a:ln w="9525">
                <a:solidFill>
                  <a:schemeClr val="bg1"/>
                </a:solidFill>
                <a:prstDash val="solid"/>
              </a:ln>
              <a:effectLst>
                <a:outerShdw blurRad="12700" dist="38100" dir="2700000" algn="tl" rotWithShape="0">
                  <a:schemeClr val="bg1">
                    <a:lumMod val="50000"/>
                  </a:schemeClr>
                </a:outerShdw>
              </a:effectLst>
              <a:latin typeface="inherit"/>
              <a:cs typeface="Mangal" panose="02040503050203030202" pitchFamily="18" charset="0"/>
            </a:endParaRPr>
          </a:p>
        </p:txBody>
      </p:sp>
      <p:pic>
        <p:nvPicPr>
          <p:cNvPr id="15" name="Picture 14">
            <a:extLst>
              <a:ext uri="{FF2B5EF4-FFF2-40B4-BE49-F238E27FC236}">
                <a16:creationId xmlns:a16="http://schemas.microsoft.com/office/drawing/2014/main" id="{402CAA8B-15C3-4687-80D8-5C2CC6870337}"/>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2420" y="3907833"/>
            <a:ext cx="3368040" cy="24215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 name="TextBox 16">
            <a:extLst>
              <a:ext uri="{FF2B5EF4-FFF2-40B4-BE49-F238E27FC236}">
                <a16:creationId xmlns:a16="http://schemas.microsoft.com/office/drawing/2014/main" id="{5FF8B2D8-6C60-4DF5-B03D-56BC6D79C972}"/>
              </a:ext>
            </a:extLst>
          </p:cNvPr>
          <p:cNvSpPr txBox="1"/>
          <p:nvPr/>
        </p:nvSpPr>
        <p:spPr>
          <a:xfrm>
            <a:off x="-1565910" y="6257836"/>
            <a:ext cx="7124700" cy="600164"/>
          </a:xfrm>
          <a:prstGeom prst="rect">
            <a:avLst/>
          </a:prstGeom>
          <a:noFill/>
        </p:spPr>
        <p:txBody>
          <a:bodyPr wrap="square">
            <a:spAutoFit/>
          </a:bodyPr>
          <a:lstStyle/>
          <a:p>
            <a:pPr algn="ctr">
              <a:lnSpc>
                <a:spcPct val="150000"/>
              </a:lnSpc>
              <a:spcAft>
                <a:spcPts val="800"/>
              </a:spcAft>
            </a:pPr>
            <a:r>
              <a:rPr kumimoji="0" lang="hi-IN" altLang="en-US" sz="2400" b="1" i="0" u="none" strike="noStrike" normalizeH="0" baseline="0" dirty="0" err="1">
                <a:ln w="9525">
                  <a:solidFill>
                    <a:schemeClr val="bg1"/>
                  </a:solidFill>
                  <a:prstDash val="solid"/>
                </a:ln>
                <a:effectLst>
                  <a:outerShdw blurRad="12700" dist="38100" dir="2700000" algn="tl" rotWithShape="0">
                    <a:schemeClr val="bg1">
                      <a:lumMod val="50000"/>
                    </a:schemeClr>
                  </a:outerShdw>
                </a:effectLst>
                <a:latin typeface="inherit"/>
                <a:cs typeface="Mangal" panose="02040503050203030202" pitchFamily="18" charset="0"/>
              </a:rPr>
              <a:t>दुधनी</a:t>
            </a:r>
            <a:r>
              <a:rPr kumimoji="0" lang="hi-IN" altLang="en-US" sz="2400" b="1" i="0" u="none" strike="noStrike" normalizeH="0" baseline="0" dirty="0">
                <a:ln w="9525">
                  <a:solidFill>
                    <a:schemeClr val="bg1"/>
                  </a:solidFill>
                  <a:prstDash val="solid"/>
                </a:ln>
                <a:effectLst>
                  <a:outerShdw blurRad="12700" dist="38100" dir="2700000" algn="tl" rotWithShape="0">
                    <a:schemeClr val="bg1">
                      <a:lumMod val="50000"/>
                    </a:schemeClr>
                  </a:outerShdw>
                </a:effectLst>
                <a:latin typeface="inherit"/>
                <a:cs typeface="Mangal" panose="02040503050203030202" pitchFamily="18" charset="0"/>
              </a:rPr>
              <a:t> झील </a:t>
            </a:r>
            <a:endParaRPr kumimoji="0" lang="en-IN" altLang="en-US" sz="2400" b="1" i="0" u="none" strike="noStrike" normalizeH="0" baseline="0" dirty="0">
              <a:ln w="9525">
                <a:solidFill>
                  <a:schemeClr val="bg1"/>
                </a:solidFill>
                <a:prstDash val="solid"/>
              </a:ln>
              <a:effectLst>
                <a:outerShdw blurRad="12700" dist="38100" dir="2700000" algn="tl" rotWithShape="0">
                  <a:schemeClr val="bg1">
                    <a:lumMod val="50000"/>
                  </a:schemeClr>
                </a:outerShdw>
              </a:effectLst>
              <a:latin typeface="inherit"/>
              <a:cs typeface="Mangal" panose="02040503050203030202" pitchFamily="18" charset="0"/>
            </a:endParaRPr>
          </a:p>
        </p:txBody>
      </p:sp>
      <p:pic>
        <p:nvPicPr>
          <p:cNvPr id="19" name="Picture 18">
            <a:extLst>
              <a:ext uri="{FF2B5EF4-FFF2-40B4-BE49-F238E27FC236}">
                <a16:creationId xmlns:a16="http://schemas.microsoft.com/office/drawing/2014/main" id="{021A86C0-348D-406C-B6F2-A7B54E3422EB}"/>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18609" y="3955458"/>
            <a:ext cx="3413761" cy="230237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1" name="TextBox 20">
            <a:extLst>
              <a:ext uri="{FF2B5EF4-FFF2-40B4-BE49-F238E27FC236}">
                <a16:creationId xmlns:a16="http://schemas.microsoft.com/office/drawing/2014/main" id="{A4714BD4-5CB7-4D4A-94A0-57497A980919}"/>
              </a:ext>
            </a:extLst>
          </p:cNvPr>
          <p:cNvSpPr txBox="1"/>
          <p:nvPr/>
        </p:nvSpPr>
        <p:spPr>
          <a:xfrm>
            <a:off x="1937385" y="6284319"/>
            <a:ext cx="7381874" cy="598305"/>
          </a:xfrm>
          <a:prstGeom prst="rect">
            <a:avLst/>
          </a:prstGeom>
          <a:noFill/>
        </p:spPr>
        <p:txBody>
          <a:bodyPr wrap="square">
            <a:spAutoFit/>
          </a:bodyPr>
          <a:lstStyle/>
          <a:p>
            <a:pPr algn="ctr">
              <a:lnSpc>
                <a:spcPct val="150000"/>
              </a:lnSpc>
              <a:spcAft>
                <a:spcPts val="800"/>
              </a:spcAft>
            </a:pPr>
            <a:r>
              <a:rPr lang="hi-IN" sz="2400" b="1" i="0" dirty="0" err="1">
                <a:ln w="9525">
                  <a:solidFill>
                    <a:schemeClr val="bg1"/>
                  </a:solidFill>
                  <a:prstDash val="solid"/>
                </a:ln>
                <a:effectLst>
                  <a:outerShdw blurRad="12700" dist="38100" dir="2700000" algn="tl" rotWithShape="0">
                    <a:schemeClr val="bg1">
                      <a:lumMod val="50000"/>
                    </a:schemeClr>
                  </a:outerShdw>
                </a:effectLst>
                <a:latin typeface="arial" panose="020B0604020202020204" pitchFamily="34" charset="0"/>
              </a:rPr>
              <a:t>वसोना</a:t>
            </a:r>
            <a:r>
              <a:rPr lang="en-IN" sz="24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ea typeface="Calibri" panose="020F0502020204030204" pitchFamily="34" charset="0"/>
                <a:cs typeface="Mangal" panose="02040503050203030202" pitchFamily="18" charset="0"/>
              </a:rPr>
              <a:t> </a:t>
            </a:r>
            <a:r>
              <a:rPr lang="hi-IN" sz="2400" b="1" i="0" dirty="0" err="1">
                <a:ln w="9525">
                  <a:solidFill>
                    <a:schemeClr val="bg1"/>
                  </a:solidFill>
                  <a:prstDash val="solid"/>
                </a:ln>
                <a:effectLst>
                  <a:outerShdw blurRad="12700" dist="38100" dir="2700000" algn="tl" rotWithShape="0">
                    <a:schemeClr val="bg1">
                      <a:lumMod val="50000"/>
                    </a:schemeClr>
                  </a:outerShdw>
                </a:effectLst>
                <a:latin typeface="arial" panose="020B0604020202020204" pitchFamily="34" charset="0"/>
              </a:rPr>
              <a:t>लायन</a:t>
            </a:r>
            <a:r>
              <a:rPr lang="hi-IN" sz="2400" b="1" i="0" dirty="0">
                <a:ln w="9525">
                  <a:solidFill>
                    <a:schemeClr val="bg1"/>
                  </a:solidFill>
                  <a:prstDash val="solid"/>
                </a:ln>
                <a:effectLst>
                  <a:outerShdw blurRad="12700" dist="38100" dir="2700000" algn="tl" rotWithShape="0">
                    <a:schemeClr val="bg1">
                      <a:lumMod val="50000"/>
                    </a:schemeClr>
                  </a:outerShdw>
                </a:effectLst>
                <a:latin typeface="arial" panose="020B0604020202020204" pitchFamily="34" charset="0"/>
              </a:rPr>
              <a:t> </a:t>
            </a:r>
            <a:r>
              <a:rPr lang="hi-IN" sz="2400" b="1" i="0" dirty="0" err="1">
                <a:ln w="9525">
                  <a:solidFill>
                    <a:schemeClr val="bg1"/>
                  </a:solidFill>
                  <a:prstDash val="solid"/>
                </a:ln>
                <a:effectLst>
                  <a:outerShdw blurRad="12700" dist="38100" dir="2700000" algn="tl" rotWithShape="0">
                    <a:schemeClr val="bg1">
                      <a:lumMod val="50000"/>
                    </a:schemeClr>
                  </a:outerShdw>
                </a:effectLst>
                <a:latin typeface="arial" panose="020B0604020202020204" pitchFamily="34" charset="0"/>
              </a:rPr>
              <a:t>सफारी</a:t>
            </a:r>
            <a:endParaRPr lang="en-IN"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ea typeface="Calibri" panose="020F0502020204030204" pitchFamily="34" charset="0"/>
              <a:cs typeface="Mangal" panose="02040503050203030202" pitchFamily="18" charset="0"/>
            </a:endParaRPr>
          </a:p>
        </p:txBody>
      </p:sp>
      <p:pic>
        <p:nvPicPr>
          <p:cNvPr id="23" name="Picture 22">
            <a:extLst>
              <a:ext uri="{FF2B5EF4-FFF2-40B4-BE49-F238E27FC236}">
                <a16:creationId xmlns:a16="http://schemas.microsoft.com/office/drawing/2014/main" id="{62FE29D4-B368-4D58-9B7F-BACDBBDE7D02}"/>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970521" y="3848099"/>
            <a:ext cx="3578226" cy="24055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5" name="TextBox 24">
            <a:extLst>
              <a:ext uri="{FF2B5EF4-FFF2-40B4-BE49-F238E27FC236}">
                <a16:creationId xmlns:a16="http://schemas.microsoft.com/office/drawing/2014/main" id="{2ACA2BC5-8CDC-4AB6-8B5D-BFB61EBEC71D}"/>
              </a:ext>
            </a:extLst>
          </p:cNvPr>
          <p:cNvSpPr txBox="1"/>
          <p:nvPr/>
        </p:nvSpPr>
        <p:spPr>
          <a:xfrm>
            <a:off x="8380095" y="6370101"/>
            <a:ext cx="3578225" cy="461665"/>
          </a:xfrm>
          <a:prstGeom prst="rect">
            <a:avLst/>
          </a:prstGeom>
          <a:noFill/>
        </p:spPr>
        <p:txBody>
          <a:bodyPr wrap="square">
            <a:spAutoFit/>
          </a:bodyPr>
          <a:lstStyle/>
          <a:p>
            <a:r>
              <a:rPr kumimoji="0" lang="hi-IN" altLang="en-US" sz="2400" b="1" i="0" u="none" strike="noStrike" normalizeH="0" baseline="0" dirty="0" err="1">
                <a:ln w="9525">
                  <a:solidFill>
                    <a:schemeClr val="bg1"/>
                  </a:solidFill>
                  <a:prstDash val="solid"/>
                </a:ln>
                <a:effectLst>
                  <a:outerShdw blurRad="12700" dist="38100" dir="2700000" algn="tl" rotWithShape="0">
                    <a:schemeClr val="bg1">
                      <a:lumMod val="50000"/>
                    </a:schemeClr>
                  </a:outerShdw>
                </a:effectLst>
                <a:latin typeface="inherit"/>
                <a:cs typeface="Mangal" panose="02040503050203030202" pitchFamily="18" charset="0"/>
              </a:rPr>
              <a:t>सतमलिया</a:t>
            </a:r>
            <a:r>
              <a:rPr lang="en-IN" sz="2400" b="1" dirty="0">
                <a:ln w="9525">
                  <a:solidFill>
                    <a:schemeClr val="bg1"/>
                  </a:solidFill>
                  <a:prstDash val="solid"/>
                </a:ln>
                <a:effectLst>
                  <a:outerShdw blurRad="12700" dist="38100" dir="2700000" algn="tl" rotWithShape="0">
                    <a:schemeClr val="bg1">
                      <a:lumMod val="50000"/>
                    </a:schemeClr>
                  </a:outerShdw>
                </a:effectLst>
                <a:latin typeface="Times New Roman" panose="02020603050405020304" pitchFamily="18" charset="0"/>
                <a:ea typeface="Calibri" panose="020F0502020204030204" pitchFamily="34" charset="0"/>
                <a:cs typeface="Mangal" panose="02040503050203030202" pitchFamily="18" charset="0"/>
              </a:rPr>
              <a:t> </a:t>
            </a:r>
            <a:r>
              <a:rPr kumimoji="0" lang="hi-IN" altLang="en-US" sz="2400" b="1" i="0" u="none" strike="noStrike" normalizeH="0" baseline="0" dirty="0">
                <a:ln w="9525">
                  <a:solidFill>
                    <a:schemeClr val="bg1"/>
                  </a:solidFill>
                  <a:prstDash val="solid"/>
                </a:ln>
                <a:effectLst>
                  <a:outerShdw blurRad="12700" dist="38100" dir="2700000" algn="tl" rotWithShape="0">
                    <a:schemeClr val="bg1">
                      <a:lumMod val="50000"/>
                    </a:schemeClr>
                  </a:outerShdw>
                </a:effectLst>
                <a:latin typeface="inherit"/>
                <a:cs typeface="Mangal" panose="02040503050203030202" pitchFamily="18" charset="0"/>
              </a:rPr>
              <a:t>हिरण पार्क </a:t>
            </a:r>
            <a:endParaRPr lang="en-IN" sz="2400" b="1" dirty="0">
              <a:ln w="9525">
                <a:solidFill>
                  <a:schemeClr val="bg1"/>
                </a:solidFill>
                <a:prstDash val="solid"/>
              </a:ln>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16734190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Rectangle 8">
            <a:extLst>
              <a:ext uri="{FF2B5EF4-FFF2-40B4-BE49-F238E27FC236}">
                <a16:creationId xmlns:a16="http://schemas.microsoft.com/office/drawing/2014/main" id="{8BE59BB0-2F7F-40F3-8666-7FC87AB225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group of people in a field&#10;&#10;Description automatically generated">
            <a:extLst>
              <a:ext uri="{FF2B5EF4-FFF2-40B4-BE49-F238E27FC236}">
                <a16:creationId xmlns:a16="http://schemas.microsoft.com/office/drawing/2014/main" id="{79AE6BEE-1B91-48A7-8546-A425EA27AE15}"/>
              </a:ext>
            </a:extLst>
          </p:cNvPr>
          <p:cNvPicPr>
            <a:picLocks noChangeAspect="1"/>
          </p:cNvPicPr>
          <p:nvPr/>
        </p:nvPicPr>
        <p:blipFill rotWithShape="1">
          <a:blip r:embed="rId2">
            <a:extLst>
              <a:ext uri="{28A0092B-C50C-407E-A947-70E740481C1C}">
                <a14:useLocalDpi xmlns:a14="http://schemas.microsoft.com/office/drawing/2010/main" val="0"/>
              </a:ext>
            </a:extLst>
          </a:blip>
          <a:srcRect l="22694" r="26195" b="1"/>
          <a:stretch/>
        </p:blipFill>
        <p:spPr>
          <a:xfrm>
            <a:off x="19" y="10"/>
            <a:ext cx="12191981" cy="6857990"/>
          </a:xfrm>
          <a:prstGeom prst="rect">
            <a:avLst/>
          </a:prstGeom>
        </p:spPr>
      </p:pic>
      <p:sp>
        <p:nvSpPr>
          <p:cNvPr id="7" name="Rectangle 10">
            <a:extLst>
              <a:ext uri="{FF2B5EF4-FFF2-40B4-BE49-F238E27FC236}">
                <a16:creationId xmlns:a16="http://schemas.microsoft.com/office/drawing/2014/main" id="{AB5B75BD-032A-4E6B-ADD3-CFAE62DD16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3799868" y="-1534136"/>
            <a:ext cx="4592270" cy="12192001"/>
          </a:xfrm>
          <a:prstGeom prst="rect">
            <a:avLst/>
          </a:prstGeom>
          <a:gradFill>
            <a:gsLst>
              <a:gs pos="35000">
                <a:schemeClr val="bg1">
                  <a:alpha val="46000"/>
                </a:schemeClr>
              </a:gs>
              <a:gs pos="21000">
                <a:schemeClr val="bg1">
                  <a:alpha val="30000"/>
                </a:schemeClr>
              </a:gs>
              <a:gs pos="0">
                <a:schemeClr val="bg1">
                  <a:alpha val="0"/>
                </a:schemeClr>
              </a:gs>
              <a:gs pos="100000">
                <a:schemeClr val="bg1">
                  <a:alpha val="9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CCDE3F65-421E-4DD5-BCA9-FE6C99BEDC9F}"/>
              </a:ext>
            </a:extLst>
          </p:cNvPr>
          <p:cNvSpPr txBox="1"/>
          <p:nvPr/>
        </p:nvSpPr>
        <p:spPr>
          <a:xfrm>
            <a:off x="404553" y="3091928"/>
            <a:ext cx="9078562" cy="2387600"/>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kumimoji="0" lang="hi-IN" sz="6600" b="1" i="0" u="none" strike="noStrike" kern="1200" cap="none" spc="50" normalizeH="0" baseline="0" noProof="0" dirty="0">
                <a:ln w="9525" cmpd="sng">
                  <a:solidFill>
                    <a:srgbClr val="4472C4"/>
                  </a:solidFill>
                  <a:prstDash val="solid"/>
                </a:ln>
                <a:effectLst>
                  <a:glow rad="38100">
                    <a:srgbClr val="4472C4">
                      <a:alpha val="40000"/>
                    </a:srgbClr>
                  </a:glow>
                </a:effectLst>
                <a:uLnTx/>
                <a:uFillTx/>
                <a:latin typeface="Calibri" panose="020F0502020204030204"/>
                <a:ea typeface="+mn-ea"/>
                <a:cs typeface="Mangal" panose="02040503050203030202" pitchFamily="18" charset="0"/>
              </a:rPr>
              <a:t>व्यंजन</a:t>
            </a:r>
            <a:r>
              <a:rPr lang="en-US" sz="6600" dirty="0">
                <a:latin typeface="+mj-lt"/>
                <a:ea typeface="+mj-ea"/>
                <a:cs typeface="+mj-cs"/>
              </a:rPr>
              <a:t> </a:t>
            </a:r>
          </a:p>
        </p:txBody>
      </p:sp>
      <p:sp>
        <p:nvSpPr>
          <p:cNvPr id="11" name="Rectangle: Rounded Corners 12">
            <a:extLst>
              <a:ext uri="{FF2B5EF4-FFF2-40B4-BE49-F238E27FC236}">
                <a16:creationId xmlns:a16="http://schemas.microsoft.com/office/drawing/2014/main" id="{A7DACDE9-FE0E-4DFD-B114-0874C4747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575039"/>
            <a:ext cx="9785897" cy="68580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96655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5" name="Rectangle 74">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27">
            <a:extLst>
              <a:ext uri="{FF2B5EF4-FFF2-40B4-BE49-F238E27FC236}">
                <a16:creationId xmlns:a16="http://schemas.microsoft.com/office/drawing/2014/main" id="{EDA18957-6686-4B11-B181-3E226BD84082}"/>
              </a:ext>
            </a:extLst>
          </p:cNvPr>
          <p:cNvPicPr>
            <a:picLocks noChangeAspect="1"/>
          </p:cNvPicPr>
          <p:nvPr/>
        </p:nvPicPr>
        <p:blipFill rotWithShape="1">
          <a:blip r:embed="rId2">
            <a:extLst>
              <a:ext uri="{28A0092B-C50C-407E-A947-70E740481C1C}">
                <a14:useLocalDpi xmlns:a14="http://schemas.microsoft.com/office/drawing/2010/main" val="0"/>
              </a:ext>
            </a:extLst>
          </a:blip>
          <a:srcRect t="5539" r="28181" b="3552"/>
          <a:stretch/>
        </p:blipFill>
        <p:spPr>
          <a:xfrm>
            <a:off x="3523488" y="10"/>
            <a:ext cx="8668512" cy="6857990"/>
          </a:xfrm>
          <a:prstGeom prst="rect">
            <a:avLst/>
          </a:prstGeom>
        </p:spPr>
      </p:pic>
      <p:sp>
        <p:nvSpPr>
          <p:cNvPr id="77" name="Rectangle 76">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TextBox 44">
            <a:extLst>
              <a:ext uri="{FF2B5EF4-FFF2-40B4-BE49-F238E27FC236}">
                <a16:creationId xmlns:a16="http://schemas.microsoft.com/office/drawing/2014/main" id="{2DD09089-A426-4368-B21E-13B5B567F43E}"/>
              </a:ext>
            </a:extLst>
          </p:cNvPr>
          <p:cNvSpPr txBox="1"/>
          <p:nvPr/>
        </p:nvSpPr>
        <p:spPr>
          <a:xfrm>
            <a:off x="370861" y="1294530"/>
            <a:ext cx="6147902" cy="4967291"/>
          </a:xfrm>
          <a:prstGeom prst="rect">
            <a:avLst/>
          </a:prstGeom>
        </p:spPr>
        <p:txBody>
          <a:bodyPr vert="horz" lIns="91440" tIns="45720" rIns="91440" bIns="45720" rtlCol="0" anchor="b">
            <a:normAutofit fontScale="77500" lnSpcReduction="20000"/>
          </a:bodyPr>
          <a:lstStyle/>
          <a:p>
            <a:pPr algn="just">
              <a:lnSpc>
                <a:spcPct val="115000"/>
              </a:lnSpc>
              <a:spcAft>
                <a:spcPts val="1675"/>
              </a:spcAft>
            </a:pPr>
            <a:r>
              <a:rPr lang="hi-IN" sz="2400" dirty="0">
                <a:effectLst/>
                <a:latin typeface="Arial" panose="020B0604020202020204" pitchFamily="34" charset="0"/>
                <a:ea typeface="Calibri" panose="020F0502020204030204" pitchFamily="34" charset="0"/>
                <a:cs typeface="Mangal" panose="02040503050203030202" pitchFamily="18" charset="0"/>
              </a:rPr>
              <a:t>भारतीय समाज में विकास की अपार संभावना है क्योंकि अनेकता और विविधता विकास की ओर ले जाती है। भारत देश की विविधता ही उसकी शक्ति है</a:t>
            </a:r>
            <a:r>
              <a:rPr lang="en-IN" sz="2400" dirty="0">
                <a:effectLst/>
                <a:latin typeface="Arial" panose="020B0604020202020204" pitchFamily="34" charset="0"/>
                <a:ea typeface="Calibri" panose="020F0502020204030204" pitchFamily="34" charset="0"/>
                <a:cs typeface="Mangal" panose="02040503050203030202" pitchFamily="18" charset="0"/>
              </a:rPr>
              <a:t>,</a:t>
            </a:r>
            <a:r>
              <a:rPr lang="hi-IN" sz="2400" dirty="0">
                <a:effectLst/>
                <a:latin typeface="Arial" panose="020B0604020202020204" pitchFamily="34" charset="0"/>
                <a:ea typeface="Calibri" panose="020F0502020204030204" pitchFamily="34" charset="0"/>
                <a:cs typeface="Mangal" panose="02040503050203030202" pitchFamily="18" charset="0"/>
              </a:rPr>
              <a:t> जिसे बनाए रखना हम </a:t>
            </a:r>
            <a:r>
              <a:rPr lang="hi-IN" sz="2400" dirty="0" err="1">
                <a:effectLst/>
                <a:latin typeface="Arial" panose="020B0604020202020204" pitchFamily="34" charset="0"/>
                <a:ea typeface="Calibri" panose="020F0502020204030204" pitchFamily="34" charset="0"/>
                <a:cs typeface="Mangal" panose="02040503050203030202" pitchFamily="18" charset="0"/>
              </a:rPr>
              <a:t>सबकी</a:t>
            </a:r>
            <a:r>
              <a:rPr lang="hi-IN" sz="2400" dirty="0">
                <a:effectLst/>
                <a:latin typeface="Arial" panose="020B0604020202020204" pitchFamily="34" charset="0"/>
                <a:ea typeface="Calibri" panose="020F0502020204030204" pitchFamily="34" charset="0"/>
                <a:cs typeface="Mangal" panose="02040503050203030202" pitchFamily="18" charset="0"/>
              </a:rPr>
              <a:t> साझी ज़िम्मेदारी है।</a:t>
            </a:r>
            <a:endParaRPr lang="en-IN" sz="2400" dirty="0">
              <a:latin typeface="Arial" panose="020B0604020202020204" pitchFamily="34" charset="0"/>
              <a:ea typeface="Calibri" panose="020F0502020204030204" pitchFamily="34" charset="0"/>
              <a:cs typeface="Mangal" panose="02040503050203030202" pitchFamily="18" charset="0"/>
            </a:endParaRPr>
          </a:p>
          <a:p>
            <a:pPr algn="just">
              <a:lnSpc>
                <a:spcPct val="115000"/>
              </a:lnSpc>
              <a:spcAft>
                <a:spcPts val="1675"/>
              </a:spcAft>
            </a:pPr>
            <a:r>
              <a:rPr lang="hi-IN" sz="2400" dirty="0">
                <a:effectLst/>
                <a:latin typeface="Arial" panose="020B0604020202020204" pitchFamily="34" charset="0"/>
                <a:ea typeface="Times New Roman" panose="02020603050405020304" pitchFamily="18" charset="0"/>
                <a:cs typeface="Mangal" panose="02040503050203030202" pitchFamily="18" charset="0"/>
              </a:rPr>
              <a:t>इसी जिम्मेदारी को पूर्ण करने के लिए भारत के माननीय प्रधानमंत्री श्री नरेंद्र मोदी जी की सुंदर परिकल्पना है </a:t>
            </a:r>
            <a:r>
              <a:rPr lang="en-IN" sz="2400" dirty="0">
                <a:effectLst/>
                <a:latin typeface="Arial" panose="020B0604020202020204" pitchFamily="34" charset="0"/>
                <a:ea typeface="Times New Roman" panose="02020603050405020304" pitchFamily="18" charset="0"/>
                <a:cs typeface="Mangal" panose="02040503050203030202" pitchFamily="18" charset="0"/>
              </a:rPr>
              <a:t>‘</a:t>
            </a:r>
            <a:r>
              <a:rPr lang="hi-IN" sz="2400" dirty="0">
                <a:effectLst/>
                <a:latin typeface="Arial" panose="020B0604020202020204" pitchFamily="34" charset="0"/>
                <a:ea typeface="Times New Roman" panose="02020603050405020304" pitchFamily="18" charset="0"/>
                <a:cs typeface="Mangal" panose="02040503050203030202" pitchFamily="18" charset="0"/>
              </a:rPr>
              <a:t>एक भारत</a:t>
            </a:r>
            <a:r>
              <a:rPr lang="en-IN" sz="2400" dirty="0">
                <a:effectLst/>
                <a:latin typeface="Arial" panose="020B0604020202020204" pitchFamily="34" charset="0"/>
                <a:ea typeface="Times New Roman" panose="02020603050405020304" pitchFamily="18" charset="0"/>
                <a:cs typeface="Mangal" panose="02040503050203030202" pitchFamily="18" charset="0"/>
              </a:rPr>
              <a:t>,</a:t>
            </a:r>
            <a:r>
              <a:rPr lang="hi-IN" sz="2400" dirty="0">
                <a:effectLst/>
                <a:latin typeface="Arial" panose="020B0604020202020204" pitchFamily="34" charset="0"/>
                <a:ea typeface="Times New Roman" panose="02020603050405020304" pitchFamily="18" charset="0"/>
                <a:cs typeface="Mangal" panose="02040503050203030202" pitchFamily="18" charset="0"/>
              </a:rPr>
              <a:t> श्रेष्ठ भारत</a:t>
            </a:r>
            <a:r>
              <a:rPr lang="en-IN" sz="2400" dirty="0">
                <a:effectLst/>
                <a:latin typeface="Arial" panose="020B0604020202020204" pitchFamily="34" charset="0"/>
                <a:ea typeface="Times New Roman" panose="02020603050405020304" pitchFamily="18" charset="0"/>
                <a:cs typeface="Mangal" panose="02040503050203030202" pitchFamily="18" charset="0"/>
              </a:rPr>
              <a:t>’</a:t>
            </a:r>
            <a:r>
              <a:rPr lang="hi-IN" sz="2400" dirty="0">
                <a:effectLst/>
                <a:latin typeface="Arial" panose="020B0604020202020204" pitchFamily="34" charset="0"/>
                <a:ea typeface="Times New Roman" panose="02020603050405020304" pitchFamily="18" charset="0"/>
                <a:cs typeface="Mangal" panose="02040503050203030202" pitchFamily="18" charset="0"/>
              </a:rPr>
              <a:t>। </a:t>
            </a:r>
            <a:r>
              <a:rPr lang="hi-IN" sz="2400" dirty="0">
                <a:effectLst/>
                <a:latin typeface="Helvetica" panose="020B0604020202020204" pitchFamily="34" charset="0"/>
                <a:ea typeface="Calibri" panose="020F0502020204030204" pitchFamily="34" charset="0"/>
                <a:cs typeface="Mangal" panose="02040503050203030202" pitchFamily="18" charset="0"/>
              </a:rPr>
              <a:t>देश की विविधता में एकता के बारे में व्यापक रुप से प्रसार करने के लिए लौ</a:t>
            </a:r>
            <a:r>
              <a:rPr lang="hi-IN" sz="2400" dirty="0">
                <a:effectLst/>
                <a:latin typeface="Calibri" panose="020F0502020204030204" pitchFamily="34" charset="0"/>
                <a:ea typeface="Calibri" panose="020F0502020204030204" pitchFamily="34" charset="0"/>
                <a:cs typeface="Mangal" panose="02040503050203030202" pitchFamily="18" charset="0"/>
              </a:rPr>
              <a:t>ह पुरुष सरदार </a:t>
            </a:r>
            <a:r>
              <a:rPr lang="hi-IN" sz="2400" dirty="0" err="1">
                <a:effectLst/>
                <a:latin typeface="Calibri" panose="020F0502020204030204" pitchFamily="34" charset="0"/>
                <a:ea typeface="Calibri" panose="020F0502020204030204" pitchFamily="34" charset="0"/>
                <a:cs typeface="Mangal" panose="02040503050203030202" pitchFamily="18" charset="0"/>
              </a:rPr>
              <a:t>बल्लभ</a:t>
            </a:r>
            <a:r>
              <a:rPr lang="hi-IN" sz="2400" dirty="0">
                <a:effectLst/>
                <a:latin typeface="Calibri" panose="020F0502020204030204" pitchFamily="34" charset="0"/>
                <a:ea typeface="Calibri" panose="020F0502020204030204" pitchFamily="34" charset="0"/>
                <a:cs typeface="Mangal" panose="02040503050203030202" pitchFamily="18" charset="0"/>
              </a:rPr>
              <a:t> भाई पटेल की १४०वीं जयंती को राष्ट्रीय एकता दिवस के रुप में मनाते हुए प्रधानमंत्री जी ने </a:t>
            </a:r>
            <a:r>
              <a:rPr lang="en-US" sz="2400" dirty="0">
                <a:effectLst/>
                <a:latin typeface="Mangal" panose="02040503050203030202" pitchFamily="18" charset="0"/>
                <a:ea typeface="Calibri" panose="020F0502020204030204" pitchFamily="34" charset="0"/>
                <a:cs typeface="Mangal" panose="02040503050203030202" pitchFamily="18" charset="0"/>
              </a:rPr>
              <a:t>‘</a:t>
            </a:r>
            <a:r>
              <a:rPr lang="hi-IN" sz="2400" dirty="0">
                <a:effectLst/>
                <a:latin typeface="Calibri" panose="020F0502020204030204" pitchFamily="34" charset="0"/>
                <a:ea typeface="Calibri" panose="020F0502020204030204" pitchFamily="34" charset="0"/>
                <a:cs typeface="Mangal" panose="02040503050203030202" pitchFamily="18" charset="0"/>
              </a:rPr>
              <a:t>एक भारत</a:t>
            </a:r>
            <a:r>
              <a:rPr lang="en-US" sz="2400" dirty="0">
                <a:effectLst/>
                <a:latin typeface="Mangal" panose="02040503050203030202" pitchFamily="18" charset="0"/>
                <a:ea typeface="Calibri" panose="020F0502020204030204" pitchFamily="34" charset="0"/>
                <a:cs typeface="Mangal" panose="02040503050203030202" pitchFamily="18" charset="0"/>
              </a:rPr>
              <a:t>,</a:t>
            </a:r>
            <a:r>
              <a:rPr lang="hi-IN" sz="2400" dirty="0">
                <a:effectLst/>
                <a:latin typeface="Calibri" panose="020F0502020204030204" pitchFamily="34" charset="0"/>
                <a:ea typeface="Calibri" panose="020F0502020204030204" pitchFamily="34" charset="0"/>
                <a:cs typeface="Mangal" panose="02040503050203030202" pitchFamily="18" charset="0"/>
              </a:rPr>
              <a:t> श्रेष्ठ भारत</a:t>
            </a:r>
            <a:r>
              <a:rPr lang="en-US" sz="2400" dirty="0">
                <a:effectLst/>
                <a:latin typeface="Mangal" panose="02040503050203030202" pitchFamily="18" charset="0"/>
                <a:ea typeface="Calibri" panose="020F0502020204030204" pitchFamily="34" charset="0"/>
                <a:cs typeface="Mangal" panose="02040503050203030202" pitchFamily="18" charset="0"/>
              </a:rPr>
              <a:t>’</a:t>
            </a:r>
            <a:r>
              <a:rPr lang="hi-IN" sz="2400" dirty="0">
                <a:effectLst/>
                <a:latin typeface="Calibri" panose="020F0502020204030204" pitchFamily="34" charset="0"/>
                <a:ea typeface="Calibri" panose="020F0502020204030204" pitchFamily="34" charset="0"/>
                <a:cs typeface="Mangal" panose="02040503050203030202" pitchFamily="18" charset="0"/>
              </a:rPr>
              <a:t> की परिकल्पना की।</a:t>
            </a:r>
            <a:r>
              <a:rPr lang="hi-IN" sz="2400" dirty="0">
                <a:effectLst/>
                <a:latin typeface="Arial" panose="020B0604020202020204" pitchFamily="34" charset="0"/>
                <a:ea typeface="Times New Roman" panose="02020603050405020304" pitchFamily="18" charset="0"/>
                <a:cs typeface="Mangal" panose="02040503050203030202" pitchFamily="18" charset="0"/>
              </a:rPr>
              <a:t> एक वार्षिक कार्यक्रम के रूप में विभिन्न राज्यों को सांस्कृतिक एकता के सूत्र में पिरोने के उद्देश्य से </a:t>
            </a:r>
            <a:r>
              <a:rPr lang="en-IN" sz="2400" dirty="0">
                <a:effectLst/>
                <a:latin typeface="Arial" panose="020B0604020202020204" pitchFamily="34" charset="0"/>
                <a:ea typeface="Times New Roman" panose="02020603050405020304" pitchFamily="18" charset="0"/>
                <a:cs typeface="Mangal" panose="02040503050203030202" pitchFamily="18" charset="0"/>
              </a:rPr>
              <a:t>‘</a:t>
            </a:r>
            <a:r>
              <a:rPr lang="hi-IN" sz="2400" dirty="0">
                <a:effectLst/>
                <a:latin typeface="Arial" panose="020B0604020202020204" pitchFamily="34" charset="0"/>
                <a:ea typeface="Times New Roman" panose="02020603050405020304" pitchFamily="18" charset="0"/>
                <a:cs typeface="Mangal" panose="02040503050203030202" pitchFamily="18" charset="0"/>
              </a:rPr>
              <a:t>एक भारत श्रेष्ठ भारत</a:t>
            </a:r>
            <a:r>
              <a:rPr lang="en-IN" sz="2400" dirty="0">
                <a:effectLst/>
                <a:latin typeface="Arial" panose="020B0604020202020204" pitchFamily="34" charset="0"/>
                <a:ea typeface="Times New Roman" panose="02020603050405020304" pitchFamily="18" charset="0"/>
                <a:cs typeface="Mangal" panose="02040503050203030202" pitchFamily="18" charset="0"/>
              </a:rPr>
              <a:t>’ </a:t>
            </a:r>
            <a:r>
              <a:rPr lang="hi-IN" sz="2400" dirty="0">
                <a:effectLst/>
                <a:latin typeface="Arial" panose="020B0604020202020204" pitchFamily="34" charset="0"/>
                <a:ea typeface="Times New Roman" panose="02020603050405020304" pitchFamily="18" charset="0"/>
                <a:cs typeface="Mangal" panose="02040503050203030202" pitchFamily="18" charset="0"/>
              </a:rPr>
              <a:t>अभियान शुरू किया गया। इस कार्यक्रम के तहत कोई दो राज्यों एवं केंद्र शासित प्रदेशों के बीच अपनी संस्कृति एवं पर्यटन के प्रचार-प्रसार के लिये विभिन्न माध्यमों द्वारा अंतःक्रिया बढ़ाई जा रही है। </a:t>
            </a:r>
            <a:endParaRPr lang="en-IN" sz="2400" dirty="0">
              <a:effectLst/>
              <a:latin typeface="Calibri" panose="020F0502020204030204" pitchFamily="34" charset="0"/>
              <a:ea typeface="Calibri" panose="020F0502020204030204" pitchFamily="34" charset="0"/>
              <a:cs typeface="Mangal" panose="02040503050203030202" pitchFamily="18" charset="0"/>
            </a:endParaRPr>
          </a:p>
        </p:txBody>
      </p:sp>
      <p:sp>
        <p:nvSpPr>
          <p:cNvPr id="79" name="Rectangle 78">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1" name="Rectangle 80">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4924576"/>
      </p:ext>
    </p:extLst>
  </p:cSld>
  <p:clrMapOvr>
    <a:overrideClrMapping bg1="dk1" tx1="lt1" bg2="dk2" tx2="lt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8C1AB18-C5B0-470F-9C59-BC9F34E2E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panose="020B0502020104020203"/>
              <a:ea typeface="+mn-ea"/>
              <a:cs typeface="+mn-cs"/>
            </a:endParaRPr>
          </a:p>
        </p:txBody>
      </p:sp>
      <p:sp>
        <p:nvSpPr>
          <p:cNvPr id="5" name="Rectangle 4">
            <a:extLst>
              <a:ext uri="{FF2B5EF4-FFF2-40B4-BE49-F238E27FC236}">
                <a16:creationId xmlns:a16="http://schemas.microsoft.com/office/drawing/2014/main" id="{2DCC7CF7-54E9-4EF8-B23C-C1334BA17F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85000"/>
              <a:lumOff val="15000"/>
            </a:schemeClr>
          </a:solidFill>
          <a:ln>
            <a:noFill/>
          </a:ln>
          <a:effectLst/>
        </p:spPr>
        <p:style>
          <a:lnRef idx="1">
            <a:schemeClr val="accent1"/>
          </a:lnRef>
          <a:fillRef idx="3">
            <a:schemeClr val="accent1"/>
          </a:fillRef>
          <a:effectRef idx="2">
            <a:schemeClr val="accent1"/>
          </a:effectRef>
          <a:fontRef idx="minor">
            <a:schemeClr val="lt1"/>
          </a:fontRef>
        </p:style>
      </p:sp>
      <p:sp>
        <p:nvSpPr>
          <p:cNvPr id="7" name="Title 1">
            <a:extLst>
              <a:ext uri="{FF2B5EF4-FFF2-40B4-BE49-F238E27FC236}">
                <a16:creationId xmlns:a16="http://schemas.microsoft.com/office/drawing/2014/main" id="{397B8405-6B25-4F34-B4F9-533AE6F42EA3}"/>
              </a:ext>
            </a:extLst>
          </p:cNvPr>
          <p:cNvSpPr txBox="1">
            <a:spLocks/>
          </p:cNvSpPr>
          <p:nvPr/>
        </p:nvSpPr>
        <p:spPr>
          <a:xfrm>
            <a:off x="4975510" y="531187"/>
            <a:ext cx="3511233" cy="1147054"/>
          </a:xfrm>
          <a:prstGeom prst="rect">
            <a:avLst/>
          </a:prstGeom>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algn="ctr">
              <a:spcAft>
                <a:spcPts val="1000"/>
              </a:spcAft>
            </a:pPr>
            <a:r>
              <a:rPr lang="hi-IN" sz="4400" b="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inherit"/>
                <a:ea typeface="Times New Roman" panose="02020603050405020304" pitchFamily="18" charset="0"/>
                <a:cs typeface="Mangal" panose="02040503050203030202" pitchFamily="18" charset="0"/>
              </a:rPr>
              <a:t>उंबाडियु</a:t>
            </a:r>
            <a:endParaRPr lang="en-IN" sz="3200" b="1" dirty="0">
              <a:solidFill>
                <a:srgbClr val="050505"/>
              </a:solidFill>
              <a:effectLst/>
              <a:latin typeface="inherit"/>
              <a:ea typeface="Times New Roman" panose="02020603050405020304" pitchFamily="18" charset="0"/>
              <a:cs typeface="Mangal" panose="02040503050203030202" pitchFamily="18" charset="0"/>
            </a:endParaRPr>
          </a:p>
        </p:txBody>
      </p:sp>
      <p:sp>
        <p:nvSpPr>
          <p:cNvPr id="9" name="Subtitle 2">
            <a:extLst>
              <a:ext uri="{FF2B5EF4-FFF2-40B4-BE49-F238E27FC236}">
                <a16:creationId xmlns:a16="http://schemas.microsoft.com/office/drawing/2014/main" id="{711B1589-3772-4F4F-A824-70052CD99CF9}"/>
              </a:ext>
            </a:extLst>
          </p:cNvPr>
          <p:cNvSpPr txBox="1">
            <a:spLocks/>
          </p:cNvSpPr>
          <p:nvPr/>
        </p:nvSpPr>
        <p:spPr>
          <a:xfrm>
            <a:off x="4116103" y="1632275"/>
            <a:ext cx="8023477" cy="4473249"/>
          </a:xfrm>
          <a:prstGeom prst="rect">
            <a:avLst/>
          </a:prstGeom>
        </p:spPr>
        <p:txBody>
          <a:bodyPr anchor="t">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457200" algn="just">
              <a:spcAft>
                <a:spcPts val="1000"/>
              </a:spcAft>
            </a:pPr>
            <a:r>
              <a:rPr lang="hi-IN" sz="1600" dirty="0">
                <a:solidFill>
                  <a:srgbClr val="050505"/>
                </a:solidFill>
                <a:effectLst/>
                <a:latin typeface="inherit"/>
                <a:ea typeface="Times New Roman" panose="02020603050405020304" pitchFamily="18" charset="0"/>
                <a:cs typeface="Mangal" panose="02040503050203030202" pitchFamily="18" charset="0"/>
              </a:rPr>
              <a:t>दादरा एवं नगर हवेली रंगीन और जीवंत आदिवासियों की विशिष्ट खान-पान से समृद्ध है। यहाँ सर्दियों की शुरुआत तब तक </a:t>
            </a:r>
            <a:r>
              <a:rPr lang="hi-IN" sz="1600" dirty="0" err="1">
                <a:solidFill>
                  <a:srgbClr val="050505"/>
                </a:solidFill>
                <a:effectLst/>
                <a:latin typeface="inherit"/>
                <a:ea typeface="Times New Roman" panose="02020603050405020304" pitchFamily="18" charset="0"/>
                <a:cs typeface="Mangal" panose="02040503050203030202" pitchFamily="18" charset="0"/>
              </a:rPr>
              <a:t>नही</a:t>
            </a:r>
            <a:r>
              <a:rPr lang="hi-IN" sz="1600" dirty="0">
                <a:solidFill>
                  <a:srgbClr val="050505"/>
                </a:solidFill>
                <a:effectLst/>
                <a:latin typeface="inherit"/>
                <a:ea typeface="Times New Roman" panose="02020603050405020304" pitchFamily="18" charset="0"/>
                <a:cs typeface="Mangal" panose="02040503050203030202" pitchFamily="18" charset="0"/>
              </a:rPr>
              <a:t> होती जब तक लोग गरमा-गरम </a:t>
            </a:r>
            <a:r>
              <a:rPr lang="hi-IN" sz="1600" dirty="0" err="1">
                <a:solidFill>
                  <a:srgbClr val="050505"/>
                </a:solidFill>
                <a:effectLst/>
                <a:latin typeface="inherit"/>
                <a:ea typeface="Times New Roman" panose="02020603050405020304" pitchFamily="18" charset="0"/>
                <a:cs typeface="Mangal" panose="02040503050203030202" pitchFamily="18" charset="0"/>
              </a:rPr>
              <a:t>उंबाडियु</a:t>
            </a:r>
            <a:r>
              <a:rPr lang="hi-IN" sz="1600" dirty="0">
                <a:solidFill>
                  <a:srgbClr val="050505"/>
                </a:solidFill>
                <a:effectLst/>
                <a:latin typeface="inherit"/>
                <a:ea typeface="Times New Roman" panose="02020603050405020304" pitchFamily="18" charset="0"/>
                <a:cs typeface="Mangal" panose="02040503050203030202" pitchFamily="18" charset="0"/>
              </a:rPr>
              <a:t> नहीं </a:t>
            </a:r>
            <a:r>
              <a:rPr lang="hi-IN" sz="1600" dirty="0" err="1">
                <a:solidFill>
                  <a:srgbClr val="050505"/>
                </a:solidFill>
                <a:effectLst/>
                <a:latin typeface="inherit"/>
                <a:ea typeface="Times New Roman" panose="02020603050405020304" pitchFamily="18" charset="0"/>
                <a:cs typeface="Mangal" panose="02040503050203030202" pitchFamily="18" charset="0"/>
              </a:rPr>
              <a:t>चख़</a:t>
            </a:r>
            <a:r>
              <a:rPr lang="hi-IN" sz="1600" dirty="0">
                <a:solidFill>
                  <a:srgbClr val="050505"/>
                </a:solidFill>
                <a:effectLst/>
                <a:latin typeface="inherit"/>
                <a:ea typeface="Times New Roman" panose="02020603050405020304" pitchFamily="18" charset="0"/>
                <a:cs typeface="Mangal" panose="02040503050203030202" pitchFamily="18" charset="0"/>
              </a:rPr>
              <a:t> लेते। </a:t>
            </a:r>
            <a:r>
              <a:rPr lang="hi-IN" sz="1600" dirty="0" err="1">
                <a:solidFill>
                  <a:srgbClr val="050505"/>
                </a:solidFill>
                <a:effectLst/>
                <a:latin typeface="inherit"/>
                <a:ea typeface="Times New Roman" panose="02020603050405020304" pitchFamily="18" charset="0"/>
                <a:cs typeface="Mangal" panose="02040503050203030202" pitchFamily="18" charset="0"/>
              </a:rPr>
              <a:t>उंबाडियु</a:t>
            </a:r>
            <a:r>
              <a:rPr lang="hi-IN" sz="1600" dirty="0">
                <a:solidFill>
                  <a:srgbClr val="050505"/>
                </a:solidFill>
                <a:effectLst/>
                <a:latin typeface="inherit"/>
                <a:ea typeface="Times New Roman" panose="02020603050405020304" pitchFamily="18" charset="0"/>
                <a:cs typeface="Mangal" panose="02040503050203030202" pitchFamily="18" charset="0"/>
              </a:rPr>
              <a:t> का ही एक अन्य रुप है </a:t>
            </a:r>
            <a:r>
              <a:rPr lang="en-IN" sz="1600" dirty="0">
                <a:solidFill>
                  <a:srgbClr val="050505"/>
                </a:solidFill>
                <a:effectLst/>
                <a:latin typeface="inherit"/>
                <a:ea typeface="Times New Roman" panose="02020603050405020304" pitchFamily="18" charset="0"/>
                <a:cs typeface="Segoe UI" panose="020B0502040204020203" pitchFamily="34" charset="0"/>
              </a:rPr>
              <a:t>'</a:t>
            </a:r>
            <a:r>
              <a:rPr lang="hi-IN" sz="1600" dirty="0" err="1">
                <a:solidFill>
                  <a:srgbClr val="050505"/>
                </a:solidFill>
                <a:effectLst/>
                <a:latin typeface="inherit"/>
                <a:ea typeface="Times New Roman" panose="02020603050405020304" pitchFamily="18" charset="0"/>
                <a:cs typeface="Mangal" panose="02040503050203030202" pitchFamily="18" charset="0"/>
              </a:rPr>
              <a:t>उंधियू</a:t>
            </a:r>
            <a:r>
              <a:rPr lang="en-IN" sz="1600" dirty="0">
                <a:solidFill>
                  <a:srgbClr val="050505"/>
                </a:solidFill>
                <a:effectLst/>
                <a:latin typeface="inherit"/>
                <a:ea typeface="Times New Roman" panose="02020603050405020304" pitchFamily="18" charset="0"/>
                <a:cs typeface="Segoe UI" panose="020B0502040204020203" pitchFamily="34" charset="0"/>
              </a:rPr>
              <a:t>' </a:t>
            </a:r>
            <a:r>
              <a:rPr lang="hi-IN" sz="1600" dirty="0">
                <a:solidFill>
                  <a:srgbClr val="050505"/>
                </a:solidFill>
                <a:effectLst/>
                <a:latin typeface="inherit"/>
                <a:ea typeface="Times New Roman" panose="02020603050405020304" pitchFamily="18" charset="0"/>
                <a:cs typeface="Mangal" panose="02040503050203030202" pitchFamily="18" charset="0"/>
              </a:rPr>
              <a:t>जो स्वाद में </a:t>
            </a:r>
            <a:r>
              <a:rPr lang="hi-IN" sz="1600" dirty="0" err="1">
                <a:solidFill>
                  <a:srgbClr val="050505"/>
                </a:solidFill>
                <a:effectLst/>
                <a:latin typeface="inherit"/>
                <a:ea typeface="Times New Roman" panose="02020603050405020304" pitchFamily="18" charset="0"/>
                <a:cs typeface="Mangal" panose="02040503050203030202" pitchFamily="18" charset="0"/>
              </a:rPr>
              <a:t>उंबाडियु</a:t>
            </a:r>
            <a:r>
              <a:rPr lang="hi-IN" sz="1600" dirty="0">
                <a:solidFill>
                  <a:srgbClr val="050505"/>
                </a:solidFill>
                <a:effectLst/>
                <a:latin typeface="inherit"/>
                <a:ea typeface="Times New Roman" panose="02020603050405020304" pitchFamily="18" charset="0"/>
                <a:cs typeface="Mangal" panose="02040503050203030202" pitchFamily="18" charset="0"/>
              </a:rPr>
              <a:t> से थोड़ा भिन्न होता है। </a:t>
            </a:r>
            <a:r>
              <a:rPr lang="hi-IN" sz="1600" dirty="0" err="1">
                <a:solidFill>
                  <a:srgbClr val="050505"/>
                </a:solidFill>
                <a:effectLst/>
                <a:latin typeface="inherit"/>
                <a:ea typeface="Times New Roman" panose="02020603050405020304" pitchFamily="18" charset="0"/>
                <a:cs typeface="Mangal" panose="02040503050203030202" pitchFamily="18" charset="0"/>
              </a:rPr>
              <a:t>उंधियू</a:t>
            </a:r>
            <a:r>
              <a:rPr lang="hi-IN" sz="1600" dirty="0">
                <a:solidFill>
                  <a:srgbClr val="050505"/>
                </a:solidFill>
                <a:effectLst/>
                <a:latin typeface="inherit"/>
                <a:ea typeface="Times New Roman" panose="02020603050405020304" pitchFamily="18" charset="0"/>
                <a:cs typeface="Mangal" panose="02040503050203030202" pitchFamily="18" charset="0"/>
              </a:rPr>
              <a:t> गुजराती शब्द है जिसका मतलब ही </a:t>
            </a:r>
            <a:r>
              <a:rPr lang="en-IN" sz="1600" dirty="0">
                <a:solidFill>
                  <a:srgbClr val="050505"/>
                </a:solidFill>
                <a:effectLst/>
                <a:latin typeface="inherit"/>
                <a:ea typeface="Times New Roman" panose="02020603050405020304" pitchFamily="18" charset="0"/>
                <a:cs typeface="Segoe UI" panose="020B0502040204020203" pitchFamily="34" charset="0"/>
              </a:rPr>
              <a:t>‘</a:t>
            </a:r>
            <a:r>
              <a:rPr lang="hi-IN" sz="1600" dirty="0">
                <a:solidFill>
                  <a:srgbClr val="050505"/>
                </a:solidFill>
                <a:effectLst/>
                <a:latin typeface="inherit"/>
                <a:ea typeface="Times New Roman" panose="02020603050405020304" pitchFamily="18" charset="0"/>
                <a:cs typeface="Mangal" panose="02040503050203030202" pitchFamily="18" charset="0"/>
              </a:rPr>
              <a:t>उलटा</a:t>
            </a:r>
            <a:r>
              <a:rPr lang="en-IN" sz="1600" dirty="0">
                <a:solidFill>
                  <a:srgbClr val="050505"/>
                </a:solidFill>
                <a:effectLst/>
                <a:latin typeface="inherit"/>
                <a:ea typeface="Times New Roman" panose="02020603050405020304" pitchFamily="18" charset="0"/>
                <a:cs typeface="Segoe UI" panose="020B0502040204020203" pitchFamily="34" charset="0"/>
              </a:rPr>
              <a:t>’ </a:t>
            </a:r>
            <a:r>
              <a:rPr lang="hi-IN" sz="1600" dirty="0">
                <a:solidFill>
                  <a:srgbClr val="050505"/>
                </a:solidFill>
                <a:effectLst/>
                <a:latin typeface="inherit"/>
                <a:ea typeface="Times New Roman" panose="02020603050405020304" pitchFamily="18" charset="0"/>
                <a:cs typeface="Mangal" panose="02040503050203030202" pitchFamily="18" charset="0"/>
              </a:rPr>
              <a:t>होता है। ग्रामीण हिस्सों में पारंपरिक तरीके से उलटे मटके में </a:t>
            </a:r>
            <a:r>
              <a:rPr lang="hi-IN" sz="1600" dirty="0" err="1">
                <a:solidFill>
                  <a:srgbClr val="050505"/>
                </a:solidFill>
                <a:effectLst/>
                <a:latin typeface="inherit"/>
                <a:ea typeface="Times New Roman" panose="02020603050405020304" pitchFamily="18" charset="0"/>
                <a:cs typeface="Mangal" panose="02040503050203030202" pitchFamily="18" charset="0"/>
              </a:rPr>
              <a:t>उंबाडियु</a:t>
            </a:r>
            <a:r>
              <a:rPr lang="hi-IN" sz="1600" dirty="0">
                <a:solidFill>
                  <a:srgbClr val="050505"/>
                </a:solidFill>
                <a:effectLst/>
                <a:latin typeface="inherit"/>
                <a:ea typeface="Times New Roman" panose="02020603050405020304" pitchFamily="18" charset="0"/>
                <a:cs typeface="Mangal" panose="02040503050203030202" pitchFamily="18" charset="0"/>
              </a:rPr>
              <a:t> बनाया जाता है।</a:t>
            </a:r>
            <a:endParaRPr lang="en-IN" sz="1400" dirty="0">
              <a:effectLst/>
              <a:latin typeface="Calibri" panose="020F0502020204030204" pitchFamily="34" charset="0"/>
              <a:ea typeface="Calibri" panose="020F0502020204030204" pitchFamily="34" charset="0"/>
              <a:cs typeface="Mangal" panose="02040503050203030202" pitchFamily="18" charset="0"/>
            </a:endParaRPr>
          </a:p>
          <a:p>
            <a:pPr indent="457200" algn="just">
              <a:spcAft>
                <a:spcPts val="1000"/>
              </a:spcAft>
            </a:pPr>
            <a:r>
              <a:rPr lang="hi-IN" sz="1600" dirty="0">
                <a:solidFill>
                  <a:srgbClr val="050505"/>
                </a:solidFill>
                <a:effectLst/>
                <a:latin typeface="inherit"/>
                <a:ea typeface="Times New Roman" panose="02020603050405020304" pitchFamily="18" charset="0"/>
                <a:cs typeface="Mangal" panose="02040503050203030202" pitchFamily="18" charset="0"/>
              </a:rPr>
              <a:t>सर्दियों में जमीन के अंदर उगने वाली कंद-मूल और सब्जियों को मिट्टी के मटके में डालकर पकाया जाता है। इसमें सेम या </a:t>
            </a:r>
            <a:r>
              <a:rPr lang="hi-IN" sz="1600" dirty="0" err="1">
                <a:solidFill>
                  <a:srgbClr val="050505"/>
                </a:solidFill>
                <a:effectLst/>
                <a:latin typeface="inherit"/>
                <a:ea typeface="Times New Roman" panose="02020603050405020304" pitchFamily="18" charset="0"/>
                <a:cs typeface="Mangal" panose="02040503050203030202" pitchFamily="18" charset="0"/>
              </a:rPr>
              <a:t>पापड़ी</a:t>
            </a:r>
            <a:r>
              <a:rPr lang="en-IN" sz="1600" dirty="0">
                <a:solidFill>
                  <a:srgbClr val="050505"/>
                </a:solidFill>
                <a:effectLst/>
                <a:latin typeface="inherit"/>
                <a:ea typeface="Times New Roman" panose="02020603050405020304" pitchFamily="18" charset="0"/>
                <a:cs typeface="Segoe UI" panose="020B0502040204020203" pitchFamily="34" charset="0"/>
              </a:rPr>
              <a:t>, </a:t>
            </a:r>
            <a:r>
              <a:rPr lang="hi-IN" sz="1600" dirty="0">
                <a:solidFill>
                  <a:srgbClr val="050505"/>
                </a:solidFill>
                <a:effectLst/>
                <a:latin typeface="inherit"/>
                <a:ea typeface="Times New Roman" panose="02020603050405020304" pitchFamily="18" charset="0"/>
                <a:cs typeface="Mangal" panose="02040503050203030202" pitchFamily="18" charset="0"/>
              </a:rPr>
              <a:t>छोटे बैंगन</a:t>
            </a:r>
            <a:r>
              <a:rPr lang="en-IN" sz="1600" dirty="0">
                <a:solidFill>
                  <a:srgbClr val="050505"/>
                </a:solidFill>
                <a:effectLst/>
                <a:latin typeface="inherit"/>
                <a:ea typeface="Times New Roman" panose="02020603050405020304" pitchFamily="18" charset="0"/>
                <a:cs typeface="Segoe UI" panose="020B0502040204020203" pitchFamily="34" charset="0"/>
              </a:rPr>
              <a:t>, </a:t>
            </a:r>
            <a:r>
              <a:rPr lang="hi-IN" sz="1600" dirty="0">
                <a:solidFill>
                  <a:srgbClr val="050505"/>
                </a:solidFill>
                <a:effectLst/>
                <a:latin typeface="inherit"/>
                <a:ea typeface="Times New Roman" panose="02020603050405020304" pitchFamily="18" charset="0"/>
                <a:cs typeface="Mangal" panose="02040503050203030202" pitchFamily="18" charset="0"/>
              </a:rPr>
              <a:t>बैंगनी रंग के </a:t>
            </a:r>
            <a:r>
              <a:rPr lang="hi-IN" sz="1600" dirty="0" err="1">
                <a:solidFill>
                  <a:srgbClr val="050505"/>
                </a:solidFill>
                <a:effectLst/>
                <a:latin typeface="inherit"/>
                <a:ea typeface="Times New Roman" panose="02020603050405020304" pitchFamily="18" charset="0"/>
                <a:cs typeface="Mangal" panose="02040503050203030202" pitchFamily="18" charset="0"/>
              </a:rPr>
              <a:t>जिमिकंद</a:t>
            </a:r>
            <a:r>
              <a:rPr lang="en-IN" sz="1600" dirty="0">
                <a:solidFill>
                  <a:srgbClr val="050505"/>
                </a:solidFill>
                <a:effectLst/>
                <a:latin typeface="inherit"/>
                <a:ea typeface="Times New Roman" panose="02020603050405020304" pitchFamily="18" charset="0"/>
                <a:cs typeface="Segoe UI" panose="020B0502040204020203" pitchFamily="34" charset="0"/>
              </a:rPr>
              <a:t>, </a:t>
            </a:r>
            <a:r>
              <a:rPr lang="hi-IN" sz="1600" dirty="0">
                <a:solidFill>
                  <a:srgbClr val="050505"/>
                </a:solidFill>
                <a:effectLst/>
                <a:latin typeface="inherit"/>
                <a:ea typeface="Times New Roman" panose="02020603050405020304" pitchFamily="18" charset="0"/>
                <a:cs typeface="Mangal" panose="02040503050203030202" pitchFamily="18" charset="0"/>
              </a:rPr>
              <a:t>शकरकंद और आलू</a:t>
            </a:r>
            <a:r>
              <a:rPr lang="en-IN" sz="1600" dirty="0">
                <a:solidFill>
                  <a:srgbClr val="050505"/>
                </a:solidFill>
                <a:effectLst/>
                <a:latin typeface="inherit"/>
                <a:ea typeface="Times New Roman" panose="02020603050405020304" pitchFamily="18" charset="0"/>
                <a:cs typeface="Segoe UI" panose="020B0502040204020203" pitchFamily="34" charset="0"/>
              </a:rPr>
              <a:t>, </a:t>
            </a:r>
            <a:r>
              <a:rPr lang="hi-IN" sz="1600" dirty="0">
                <a:solidFill>
                  <a:srgbClr val="050505"/>
                </a:solidFill>
                <a:effectLst/>
                <a:latin typeface="inherit"/>
                <a:ea typeface="Times New Roman" panose="02020603050405020304" pitchFamily="18" charset="0"/>
                <a:cs typeface="Mangal" panose="02040503050203030202" pitchFamily="18" charset="0"/>
              </a:rPr>
              <a:t>बिना बीज की ककड़ी</a:t>
            </a:r>
            <a:r>
              <a:rPr lang="en-IN" sz="1600" dirty="0">
                <a:solidFill>
                  <a:srgbClr val="050505"/>
                </a:solidFill>
                <a:effectLst/>
                <a:latin typeface="inherit"/>
                <a:ea typeface="Times New Roman" panose="02020603050405020304" pitchFamily="18" charset="0"/>
                <a:cs typeface="Segoe UI" panose="020B0502040204020203" pitchFamily="34" charset="0"/>
              </a:rPr>
              <a:t>, </a:t>
            </a:r>
            <a:r>
              <a:rPr lang="hi-IN" sz="1600" dirty="0">
                <a:solidFill>
                  <a:srgbClr val="050505"/>
                </a:solidFill>
                <a:effectLst/>
                <a:latin typeface="inherit"/>
                <a:ea typeface="Times New Roman" panose="02020603050405020304" pitchFamily="18" charset="0"/>
                <a:cs typeface="Mangal" panose="02040503050203030202" pitchFamily="18" charset="0"/>
              </a:rPr>
              <a:t>छिलका सहित कच्चे केले आदि को काटकर डाला जाता है और फिर उसमें हरे लहसुन</a:t>
            </a:r>
            <a:r>
              <a:rPr lang="en-IN" sz="1600" dirty="0">
                <a:solidFill>
                  <a:srgbClr val="050505"/>
                </a:solidFill>
                <a:effectLst/>
                <a:latin typeface="inherit"/>
                <a:ea typeface="Times New Roman" panose="02020603050405020304" pitchFamily="18" charset="0"/>
                <a:cs typeface="Segoe UI" panose="020B0502040204020203" pitchFamily="34" charset="0"/>
              </a:rPr>
              <a:t>, </a:t>
            </a:r>
            <a:r>
              <a:rPr lang="hi-IN" sz="1600" dirty="0">
                <a:solidFill>
                  <a:srgbClr val="050505"/>
                </a:solidFill>
                <a:effectLst/>
                <a:latin typeface="inherit"/>
                <a:ea typeface="Times New Roman" panose="02020603050405020304" pitchFamily="18" charset="0"/>
                <a:cs typeface="Mangal" panose="02040503050203030202" pitchFamily="18" charset="0"/>
              </a:rPr>
              <a:t>नारियल</a:t>
            </a:r>
            <a:r>
              <a:rPr lang="en-IN" sz="1600" dirty="0">
                <a:solidFill>
                  <a:srgbClr val="050505"/>
                </a:solidFill>
                <a:effectLst/>
                <a:latin typeface="inherit"/>
                <a:ea typeface="Times New Roman" panose="02020603050405020304" pitchFamily="18" charset="0"/>
                <a:cs typeface="Segoe UI" panose="020B0502040204020203" pitchFamily="34" charset="0"/>
              </a:rPr>
              <a:t>, </a:t>
            </a:r>
            <a:r>
              <a:rPr lang="hi-IN" sz="1600" dirty="0">
                <a:solidFill>
                  <a:srgbClr val="050505"/>
                </a:solidFill>
                <a:effectLst/>
                <a:latin typeface="inherit"/>
                <a:ea typeface="Times New Roman" panose="02020603050405020304" pitchFamily="18" charset="0"/>
                <a:cs typeface="Mangal" panose="02040503050203030202" pitchFamily="18" charset="0"/>
              </a:rPr>
              <a:t>धनिया</a:t>
            </a:r>
            <a:r>
              <a:rPr lang="en-IN" sz="1600" dirty="0">
                <a:solidFill>
                  <a:srgbClr val="050505"/>
                </a:solidFill>
                <a:effectLst/>
                <a:latin typeface="inherit"/>
                <a:ea typeface="Times New Roman" panose="02020603050405020304" pitchFamily="18" charset="0"/>
                <a:cs typeface="Segoe UI" panose="020B0502040204020203" pitchFamily="34" charset="0"/>
              </a:rPr>
              <a:t>, </a:t>
            </a:r>
            <a:r>
              <a:rPr lang="hi-IN" sz="1600" dirty="0">
                <a:solidFill>
                  <a:srgbClr val="050505"/>
                </a:solidFill>
                <a:effectLst/>
                <a:latin typeface="inherit"/>
                <a:ea typeface="Times New Roman" panose="02020603050405020304" pitchFamily="18" charset="0"/>
                <a:cs typeface="Mangal" panose="02040503050203030202" pitchFamily="18" charset="0"/>
              </a:rPr>
              <a:t>हरी मिर्च</a:t>
            </a:r>
            <a:r>
              <a:rPr lang="en-IN" sz="1600" dirty="0">
                <a:solidFill>
                  <a:srgbClr val="050505"/>
                </a:solidFill>
                <a:effectLst/>
                <a:latin typeface="inherit"/>
                <a:ea typeface="Times New Roman" panose="02020603050405020304" pitchFamily="18" charset="0"/>
                <a:cs typeface="Segoe UI" panose="020B0502040204020203" pitchFamily="34" charset="0"/>
              </a:rPr>
              <a:t>, </a:t>
            </a:r>
            <a:r>
              <a:rPr lang="hi-IN" sz="1600" dirty="0">
                <a:solidFill>
                  <a:srgbClr val="050505"/>
                </a:solidFill>
                <a:effectLst/>
                <a:latin typeface="inherit"/>
                <a:ea typeface="Times New Roman" panose="02020603050405020304" pitchFamily="18" charset="0"/>
                <a:cs typeface="Mangal" panose="02040503050203030202" pitchFamily="18" charset="0"/>
              </a:rPr>
              <a:t>कला के पत्ते</a:t>
            </a:r>
            <a:r>
              <a:rPr lang="en-IN" sz="1600" dirty="0">
                <a:solidFill>
                  <a:srgbClr val="050505"/>
                </a:solidFill>
                <a:effectLst/>
                <a:latin typeface="inherit"/>
                <a:ea typeface="Times New Roman" panose="02020603050405020304" pitchFamily="18" charset="0"/>
                <a:cs typeface="Segoe UI" panose="020B0502040204020203" pitchFamily="34" charset="0"/>
              </a:rPr>
              <a:t>, </a:t>
            </a:r>
            <a:r>
              <a:rPr lang="hi-IN" sz="1600" dirty="0">
                <a:solidFill>
                  <a:srgbClr val="050505"/>
                </a:solidFill>
                <a:effectLst/>
                <a:latin typeface="inherit"/>
                <a:ea typeface="Times New Roman" panose="02020603050405020304" pitchFamily="18" charset="0"/>
                <a:cs typeface="Mangal" panose="02040503050203030202" pitchFamily="18" charset="0"/>
              </a:rPr>
              <a:t>अकरा के फूल जैसे ढेर सारे ग्रीन मसाले मिलाए जाते हैं। तैयार मिश्रण पर </a:t>
            </a:r>
            <a:r>
              <a:rPr lang="hi-IN" sz="1600" dirty="0" err="1">
                <a:solidFill>
                  <a:srgbClr val="050505"/>
                </a:solidFill>
                <a:effectLst/>
                <a:latin typeface="inherit"/>
                <a:ea typeface="Times New Roman" panose="02020603050405020304" pitchFamily="18" charset="0"/>
                <a:cs typeface="Mangal" panose="02040503050203030202" pitchFamily="18" charset="0"/>
              </a:rPr>
              <a:t>मूंगफली</a:t>
            </a:r>
            <a:r>
              <a:rPr lang="hi-IN" sz="1600" dirty="0">
                <a:solidFill>
                  <a:srgbClr val="050505"/>
                </a:solidFill>
                <a:effectLst/>
                <a:latin typeface="inherit"/>
                <a:ea typeface="Times New Roman" panose="02020603050405020304" pitchFamily="18" charset="0"/>
                <a:cs typeface="Mangal" panose="02040503050203030202" pitchFamily="18" charset="0"/>
              </a:rPr>
              <a:t> के तेल की एक परत बिछायी जाती है ताकि उसमें बहुत से </a:t>
            </a:r>
            <a:r>
              <a:rPr lang="hi-IN" sz="1600" dirty="0" err="1">
                <a:solidFill>
                  <a:srgbClr val="050505"/>
                </a:solidFill>
                <a:effectLst/>
                <a:latin typeface="inherit"/>
                <a:ea typeface="Times New Roman" panose="02020603050405020304" pitchFamily="18" charset="0"/>
                <a:cs typeface="Mangal" panose="02040503050203030202" pitchFamily="18" charset="0"/>
              </a:rPr>
              <a:t>फ्लेवर</a:t>
            </a:r>
            <a:r>
              <a:rPr lang="hi-IN" sz="1600" dirty="0">
                <a:solidFill>
                  <a:srgbClr val="050505"/>
                </a:solidFill>
                <a:effectLst/>
                <a:latin typeface="inherit"/>
                <a:ea typeface="Times New Roman" panose="02020603050405020304" pitchFamily="18" charset="0"/>
                <a:cs typeface="Mangal" panose="02040503050203030202" pitchFamily="18" charset="0"/>
              </a:rPr>
              <a:t> को एक साथ बंद किया जा सके। </a:t>
            </a:r>
            <a:r>
              <a:rPr lang="hi-IN" sz="1600" dirty="0" err="1">
                <a:solidFill>
                  <a:srgbClr val="050505"/>
                </a:solidFill>
                <a:effectLst/>
                <a:latin typeface="inherit"/>
                <a:ea typeface="Times New Roman" panose="02020603050405020304" pitchFamily="18" charset="0"/>
                <a:cs typeface="Mangal" panose="02040503050203030202" pitchFamily="18" charset="0"/>
              </a:rPr>
              <a:t>हलाँकि</a:t>
            </a:r>
            <a:r>
              <a:rPr lang="hi-IN" sz="1600" dirty="0">
                <a:solidFill>
                  <a:srgbClr val="050505"/>
                </a:solidFill>
                <a:effectLst/>
                <a:latin typeface="inherit"/>
                <a:ea typeface="Times New Roman" panose="02020603050405020304" pitchFamily="18" charset="0"/>
                <a:cs typeface="Mangal" panose="02040503050203030202" pitchFamily="18" charset="0"/>
              </a:rPr>
              <a:t> </a:t>
            </a:r>
            <a:r>
              <a:rPr lang="hi-IN" sz="1600" dirty="0" err="1">
                <a:solidFill>
                  <a:srgbClr val="050505"/>
                </a:solidFill>
                <a:effectLst/>
                <a:latin typeface="inherit"/>
                <a:ea typeface="Times New Roman" panose="02020603050405020304" pitchFamily="18" charset="0"/>
                <a:cs typeface="Mangal" panose="02040503050203030202" pitchFamily="18" charset="0"/>
              </a:rPr>
              <a:t>उंबाडियु</a:t>
            </a:r>
            <a:r>
              <a:rPr lang="hi-IN" sz="1600" dirty="0">
                <a:solidFill>
                  <a:srgbClr val="050505"/>
                </a:solidFill>
                <a:effectLst/>
                <a:latin typeface="inherit"/>
                <a:ea typeface="Times New Roman" panose="02020603050405020304" pitchFamily="18" charset="0"/>
                <a:cs typeface="Mangal" panose="02040503050203030202" pitchFamily="18" charset="0"/>
              </a:rPr>
              <a:t> में तेल </a:t>
            </a:r>
            <a:r>
              <a:rPr lang="hi-IN" sz="1600" dirty="0" err="1">
                <a:solidFill>
                  <a:srgbClr val="050505"/>
                </a:solidFill>
                <a:effectLst/>
                <a:latin typeface="inherit"/>
                <a:ea typeface="Times New Roman" panose="02020603050405020304" pitchFamily="18" charset="0"/>
                <a:cs typeface="Mangal" panose="02040503050203030202" pitchFamily="18" charset="0"/>
              </a:rPr>
              <a:t>जरुरी</a:t>
            </a:r>
            <a:r>
              <a:rPr lang="hi-IN" sz="1600" dirty="0">
                <a:solidFill>
                  <a:srgbClr val="050505"/>
                </a:solidFill>
                <a:effectLst/>
                <a:latin typeface="inherit"/>
                <a:ea typeface="Times New Roman" panose="02020603050405020304" pitchFamily="18" charset="0"/>
                <a:cs typeface="Mangal" panose="02040503050203030202" pitchFamily="18" charset="0"/>
              </a:rPr>
              <a:t> </a:t>
            </a:r>
            <a:r>
              <a:rPr lang="hi-IN" sz="1600" dirty="0" err="1">
                <a:solidFill>
                  <a:srgbClr val="050505"/>
                </a:solidFill>
                <a:effectLst/>
                <a:latin typeface="inherit"/>
                <a:ea typeface="Times New Roman" panose="02020603050405020304" pitchFamily="18" charset="0"/>
                <a:cs typeface="Mangal" panose="02040503050203030202" pitchFamily="18" charset="0"/>
              </a:rPr>
              <a:t>नही</a:t>
            </a:r>
            <a:r>
              <a:rPr lang="hi-IN" sz="1600" dirty="0">
                <a:solidFill>
                  <a:srgbClr val="050505"/>
                </a:solidFill>
                <a:effectLst/>
                <a:latin typeface="inherit"/>
                <a:ea typeface="Times New Roman" panose="02020603050405020304" pitchFamily="18" charset="0"/>
                <a:cs typeface="Mangal" panose="02040503050203030202" pitchFamily="18" charset="0"/>
              </a:rPr>
              <a:t> किंतु </a:t>
            </a:r>
            <a:r>
              <a:rPr lang="hi-IN" sz="1600" dirty="0" err="1">
                <a:solidFill>
                  <a:srgbClr val="050505"/>
                </a:solidFill>
                <a:effectLst/>
                <a:latin typeface="inherit"/>
                <a:ea typeface="Times New Roman" panose="02020603050405020304" pitchFamily="18" charset="0"/>
                <a:cs typeface="Mangal" panose="02040503050203030202" pitchFamily="18" charset="0"/>
              </a:rPr>
              <a:t>उंधियू</a:t>
            </a:r>
            <a:r>
              <a:rPr lang="hi-IN" sz="1600" dirty="0">
                <a:solidFill>
                  <a:srgbClr val="050505"/>
                </a:solidFill>
                <a:effectLst/>
                <a:latin typeface="inherit"/>
                <a:ea typeface="Times New Roman" panose="02020603050405020304" pitchFamily="18" charset="0"/>
                <a:cs typeface="Mangal" panose="02040503050203030202" pitchFamily="18" charset="0"/>
              </a:rPr>
              <a:t> में तेल ही तेल...। अब मटके में केले के पत्ते रखकर </a:t>
            </a:r>
            <a:r>
              <a:rPr lang="hi-IN" sz="1600" dirty="0" err="1">
                <a:solidFill>
                  <a:srgbClr val="050505"/>
                </a:solidFill>
                <a:effectLst/>
                <a:latin typeface="inherit"/>
                <a:ea typeface="Times New Roman" panose="02020603050405020304" pitchFamily="18" charset="0"/>
                <a:cs typeface="Mangal" panose="02040503050203030202" pitchFamily="18" charset="0"/>
              </a:rPr>
              <a:t>सब्ज़ी</a:t>
            </a:r>
            <a:r>
              <a:rPr lang="hi-IN" sz="1600" dirty="0">
                <a:solidFill>
                  <a:srgbClr val="050505"/>
                </a:solidFill>
                <a:effectLst/>
                <a:latin typeface="inherit"/>
                <a:ea typeface="Times New Roman" panose="02020603050405020304" pitchFamily="18" charset="0"/>
                <a:cs typeface="Mangal" panose="02040503050203030202" pitchFamily="18" charset="0"/>
              </a:rPr>
              <a:t> की पोटली बना कर या फिर उसे पत्तों में लपेट कर रख दिया जाता है। फिर इनके </a:t>
            </a:r>
            <a:r>
              <a:rPr lang="hi-IN" sz="1600" dirty="0" err="1">
                <a:solidFill>
                  <a:srgbClr val="050505"/>
                </a:solidFill>
                <a:effectLst/>
                <a:latin typeface="inherit"/>
                <a:ea typeface="Times New Roman" panose="02020603050405020304" pitchFamily="18" charset="0"/>
                <a:cs typeface="Mangal" panose="02040503050203030202" pitchFamily="18" charset="0"/>
              </a:rPr>
              <a:t>उपर</a:t>
            </a:r>
            <a:r>
              <a:rPr lang="hi-IN" sz="1600" dirty="0">
                <a:solidFill>
                  <a:srgbClr val="050505"/>
                </a:solidFill>
                <a:effectLst/>
                <a:latin typeface="inherit"/>
                <a:ea typeface="Times New Roman" panose="02020603050405020304" pitchFamily="18" charset="0"/>
                <a:cs typeface="Mangal" panose="02040503050203030202" pitchFamily="18" charset="0"/>
              </a:rPr>
              <a:t> आम के पत्ते रखकर</a:t>
            </a:r>
            <a:r>
              <a:rPr lang="en-IN" sz="1600" dirty="0">
                <a:solidFill>
                  <a:srgbClr val="050505"/>
                </a:solidFill>
                <a:effectLst/>
                <a:latin typeface="inherit"/>
                <a:ea typeface="Times New Roman" panose="02020603050405020304" pitchFamily="18" charset="0"/>
                <a:cs typeface="Segoe UI" panose="020B0502040204020203" pitchFamily="34" charset="0"/>
              </a:rPr>
              <a:t>, </a:t>
            </a:r>
            <a:r>
              <a:rPr lang="hi-IN" sz="1600" dirty="0">
                <a:solidFill>
                  <a:srgbClr val="050505"/>
                </a:solidFill>
                <a:effectLst/>
                <a:latin typeface="inherit"/>
                <a:ea typeface="Times New Roman" panose="02020603050405020304" pitchFamily="18" charset="0"/>
                <a:cs typeface="Mangal" panose="02040503050203030202" pitchFamily="18" charset="0"/>
              </a:rPr>
              <a:t>मटके के मुंह को आटे से बंद या सील कर दिया जाता है। अब जमीन के ऊपर या ज़मीन में </a:t>
            </a:r>
            <a:r>
              <a:rPr lang="hi-IN" sz="1600" dirty="0" err="1">
                <a:solidFill>
                  <a:srgbClr val="050505"/>
                </a:solidFill>
                <a:effectLst/>
                <a:latin typeface="inherit"/>
                <a:ea typeface="Times New Roman" panose="02020603050405020304" pitchFamily="18" charset="0"/>
                <a:cs typeface="Mangal" panose="02040503050203030202" pitchFamily="18" charset="0"/>
              </a:rPr>
              <a:t>गढ्ढा</a:t>
            </a:r>
            <a:r>
              <a:rPr lang="hi-IN" sz="1600" dirty="0">
                <a:solidFill>
                  <a:srgbClr val="050505"/>
                </a:solidFill>
                <a:effectLst/>
                <a:latin typeface="inherit"/>
                <a:ea typeface="Times New Roman" panose="02020603050405020304" pitchFamily="18" charset="0"/>
                <a:cs typeface="Mangal" panose="02040503050203030202" pitchFamily="18" charset="0"/>
              </a:rPr>
              <a:t> खोद कर</a:t>
            </a:r>
            <a:r>
              <a:rPr lang="en-IN" sz="1600" dirty="0">
                <a:solidFill>
                  <a:srgbClr val="050505"/>
                </a:solidFill>
                <a:effectLst/>
                <a:latin typeface="inherit"/>
                <a:ea typeface="Times New Roman" panose="02020603050405020304" pitchFamily="18" charset="0"/>
                <a:cs typeface="Segoe UI" panose="020B0502040204020203" pitchFamily="34" charset="0"/>
              </a:rPr>
              <a:t>, </a:t>
            </a:r>
            <a:r>
              <a:rPr lang="hi-IN" sz="1600" dirty="0">
                <a:solidFill>
                  <a:srgbClr val="050505"/>
                </a:solidFill>
                <a:effectLst/>
                <a:latin typeface="inherit"/>
                <a:ea typeface="Times New Roman" panose="02020603050405020304" pitchFamily="18" charset="0"/>
                <a:cs typeface="Mangal" panose="02040503050203030202" pitchFamily="18" charset="0"/>
              </a:rPr>
              <a:t>उसमें आग जलाकर तैयार किए मटके को उलटा करके रख दिया जाता है। इन्हें सूखी पत्तियों से पूरी तरह ढक दिया जाता है</a:t>
            </a:r>
            <a:r>
              <a:rPr lang="en-IN" sz="1600" dirty="0">
                <a:solidFill>
                  <a:srgbClr val="050505"/>
                </a:solidFill>
                <a:effectLst/>
                <a:latin typeface="inherit"/>
                <a:ea typeface="Times New Roman" panose="02020603050405020304" pitchFamily="18" charset="0"/>
                <a:cs typeface="Segoe UI" panose="020B0502040204020203" pitchFamily="34" charset="0"/>
              </a:rPr>
              <a:t>, </a:t>
            </a:r>
            <a:r>
              <a:rPr lang="hi-IN" sz="1600" dirty="0">
                <a:solidFill>
                  <a:srgbClr val="050505"/>
                </a:solidFill>
                <a:effectLst/>
                <a:latin typeface="inherit"/>
                <a:ea typeface="Times New Roman" panose="02020603050405020304" pitchFamily="18" charset="0"/>
                <a:cs typeface="Mangal" panose="02040503050203030202" pitchFamily="18" charset="0"/>
              </a:rPr>
              <a:t>जिन्हें बाद में उतार लिया जाता है। इसी तरह उलटे रखे मटके में </a:t>
            </a:r>
            <a:r>
              <a:rPr lang="hi-IN" sz="1600" dirty="0" err="1">
                <a:solidFill>
                  <a:srgbClr val="050505"/>
                </a:solidFill>
                <a:effectLst/>
                <a:latin typeface="inherit"/>
                <a:ea typeface="Times New Roman" panose="02020603050405020304" pitchFamily="18" charset="0"/>
                <a:cs typeface="Mangal" panose="02040503050203030202" pitchFamily="18" charset="0"/>
              </a:rPr>
              <a:t>सब्ज़ियां</a:t>
            </a:r>
            <a:r>
              <a:rPr lang="hi-IN" sz="1600" dirty="0">
                <a:solidFill>
                  <a:srgbClr val="050505"/>
                </a:solidFill>
                <a:effectLst/>
                <a:latin typeface="inherit"/>
                <a:ea typeface="Times New Roman" panose="02020603050405020304" pitchFamily="18" charset="0"/>
                <a:cs typeface="Mangal" panose="02040503050203030202" pitchFamily="18" charset="0"/>
              </a:rPr>
              <a:t> </a:t>
            </a:r>
            <a:r>
              <a:rPr lang="en-IN" sz="1600" dirty="0">
                <a:solidFill>
                  <a:srgbClr val="050505"/>
                </a:solidFill>
                <a:effectLst/>
                <a:latin typeface="inherit"/>
                <a:ea typeface="Times New Roman" panose="02020603050405020304" pitchFamily="18" charset="0"/>
                <a:cs typeface="Segoe UI" panose="020B0502040204020203" pitchFamily="34" charset="0"/>
              </a:rPr>
              <a:t>1-2 </a:t>
            </a:r>
            <a:r>
              <a:rPr lang="hi-IN" sz="1600" dirty="0">
                <a:solidFill>
                  <a:srgbClr val="050505"/>
                </a:solidFill>
                <a:effectLst/>
                <a:latin typeface="inherit"/>
                <a:ea typeface="Times New Roman" panose="02020603050405020304" pitchFamily="18" charset="0"/>
                <a:cs typeface="Mangal" panose="02040503050203030202" pitchFamily="18" charset="0"/>
              </a:rPr>
              <a:t>घंटे तक धीमी आंच पर पकती रहती हैं। अब तैयार </a:t>
            </a:r>
            <a:r>
              <a:rPr lang="hi-IN" sz="1600" dirty="0" err="1">
                <a:solidFill>
                  <a:srgbClr val="050505"/>
                </a:solidFill>
                <a:effectLst/>
                <a:latin typeface="inherit"/>
                <a:ea typeface="Times New Roman" panose="02020603050405020304" pitchFamily="18" charset="0"/>
                <a:cs typeface="Mangal" panose="02040503050203030202" pitchFamily="18" charset="0"/>
              </a:rPr>
              <a:t>उंबाडियु</a:t>
            </a:r>
            <a:r>
              <a:rPr lang="hi-IN" sz="1600" dirty="0">
                <a:solidFill>
                  <a:srgbClr val="050505"/>
                </a:solidFill>
                <a:effectLst/>
                <a:latin typeface="inherit"/>
                <a:ea typeface="Times New Roman" panose="02020603050405020304" pitchFamily="18" charset="0"/>
                <a:cs typeface="Mangal" panose="02040503050203030202" pitchFamily="18" charset="0"/>
              </a:rPr>
              <a:t> को निकाल कर गरमा गरम परोसा और खाया जाता है। पारंपरिक </a:t>
            </a:r>
            <a:r>
              <a:rPr lang="hi-IN" sz="1600" dirty="0" err="1">
                <a:solidFill>
                  <a:srgbClr val="050505"/>
                </a:solidFill>
                <a:effectLst/>
                <a:latin typeface="inherit"/>
                <a:ea typeface="Times New Roman" panose="02020603050405020304" pitchFamily="18" charset="0"/>
                <a:cs typeface="Mangal" panose="02040503050203030202" pitchFamily="18" charset="0"/>
              </a:rPr>
              <a:t>उंबाडियु</a:t>
            </a:r>
            <a:r>
              <a:rPr lang="hi-IN" sz="1600" dirty="0">
                <a:solidFill>
                  <a:srgbClr val="050505"/>
                </a:solidFill>
                <a:effectLst/>
                <a:latin typeface="inherit"/>
                <a:ea typeface="Times New Roman" panose="02020603050405020304" pitchFamily="18" charset="0"/>
                <a:cs typeface="Mangal" panose="02040503050203030202" pitchFamily="18" charset="0"/>
              </a:rPr>
              <a:t> के इतर </a:t>
            </a:r>
            <a:r>
              <a:rPr lang="hi-IN" sz="1600" dirty="0" err="1">
                <a:solidFill>
                  <a:srgbClr val="050505"/>
                </a:solidFill>
                <a:effectLst/>
                <a:latin typeface="inherit"/>
                <a:ea typeface="Times New Roman" panose="02020603050405020304" pitchFamily="18" charset="0"/>
                <a:cs typeface="Mangal" panose="02040503050203030202" pitchFamily="18" charset="0"/>
              </a:rPr>
              <a:t>उंधियू</a:t>
            </a:r>
            <a:r>
              <a:rPr lang="hi-IN" sz="1600" dirty="0">
                <a:solidFill>
                  <a:srgbClr val="050505"/>
                </a:solidFill>
                <a:effectLst/>
                <a:latin typeface="inherit"/>
                <a:ea typeface="Times New Roman" panose="02020603050405020304" pitchFamily="18" charset="0"/>
                <a:cs typeface="Mangal" panose="02040503050203030202" pitchFamily="18" charset="0"/>
              </a:rPr>
              <a:t> को गैस पर ही किसी भारी तले के बर्तन में भी बना लिया जाता है तथा इसके नए-नए </a:t>
            </a:r>
            <a:r>
              <a:rPr lang="hi-IN" sz="1600" dirty="0" err="1">
                <a:solidFill>
                  <a:srgbClr val="050505"/>
                </a:solidFill>
                <a:effectLst/>
                <a:latin typeface="inherit"/>
                <a:ea typeface="Times New Roman" panose="02020603050405020304" pitchFamily="18" charset="0"/>
                <a:cs typeface="Mangal" panose="02040503050203030202" pitchFamily="18" charset="0"/>
              </a:rPr>
              <a:t>वर्जन</a:t>
            </a:r>
            <a:r>
              <a:rPr lang="hi-IN" sz="1600" dirty="0">
                <a:solidFill>
                  <a:srgbClr val="050505"/>
                </a:solidFill>
                <a:effectLst/>
                <a:latin typeface="inherit"/>
                <a:ea typeface="Times New Roman" panose="02020603050405020304" pitchFamily="18" charset="0"/>
                <a:cs typeface="Mangal" panose="02040503050203030202" pitchFamily="18" charset="0"/>
              </a:rPr>
              <a:t> भी देखने को मिलते हैं किन्तु पारंपरिक </a:t>
            </a:r>
            <a:r>
              <a:rPr lang="hi-IN" sz="1600" dirty="0" err="1">
                <a:solidFill>
                  <a:srgbClr val="050505"/>
                </a:solidFill>
                <a:effectLst/>
                <a:latin typeface="inherit"/>
                <a:ea typeface="Times New Roman" panose="02020603050405020304" pitchFamily="18" charset="0"/>
                <a:cs typeface="Mangal" panose="02040503050203030202" pitchFamily="18" charset="0"/>
              </a:rPr>
              <a:t>उंबाडियु</a:t>
            </a:r>
            <a:r>
              <a:rPr lang="hi-IN" sz="1600" dirty="0">
                <a:solidFill>
                  <a:srgbClr val="050505"/>
                </a:solidFill>
                <a:effectLst/>
                <a:latin typeface="inherit"/>
                <a:ea typeface="Times New Roman" panose="02020603050405020304" pitchFamily="18" charset="0"/>
                <a:cs typeface="Mangal" panose="02040503050203030202" pitchFamily="18" charset="0"/>
              </a:rPr>
              <a:t> का स्वाद एकदम अलग और बेहतरीन होता है और यह हमारे प्रदेश की एक विशिष्ट </a:t>
            </a:r>
            <a:r>
              <a:rPr lang="hi-IN" sz="1600" dirty="0" err="1">
                <a:solidFill>
                  <a:srgbClr val="050505"/>
                </a:solidFill>
                <a:effectLst/>
                <a:latin typeface="inherit"/>
                <a:ea typeface="Times New Roman" panose="02020603050405020304" pitchFamily="18" charset="0"/>
                <a:cs typeface="Mangal" panose="02040503050203030202" pitchFamily="18" charset="0"/>
              </a:rPr>
              <a:t>बानगी</a:t>
            </a:r>
            <a:r>
              <a:rPr lang="hi-IN" sz="1600" dirty="0">
                <a:solidFill>
                  <a:srgbClr val="050505"/>
                </a:solidFill>
                <a:effectLst/>
                <a:latin typeface="inherit"/>
                <a:ea typeface="Times New Roman" panose="02020603050405020304" pitchFamily="18" charset="0"/>
                <a:cs typeface="Mangal" panose="02040503050203030202" pitchFamily="18" charset="0"/>
              </a:rPr>
              <a:t> है।</a:t>
            </a:r>
            <a:endParaRPr lang="en-IN" sz="1400" dirty="0">
              <a:effectLst/>
              <a:latin typeface="Calibri" panose="020F0502020204030204" pitchFamily="34" charset="0"/>
              <a:ea typeface="Calibri" panose="020F0502020204030204" pitchFamily="34" charset="0"/>
              <a:cs typeface="Mangal" panose="02040503050203030202" pitchFamily="18" charset="0"/>
            </a:endParaRPr>
          </a:p>
        </p:txBody>
      </p:sp>
      <p:sp>
        <p:nvSpPr>
          <p:cNvPr id="11" name="Rectangle 10">
            <a:extLst>
              <a:ext uri="{FF2B5EF4-FFF2-40B4-BE49-F238E27FC236}">
                <a16:creationId xmlns:a16="http://schemas.microsoft.com/office/drawing/2014/main" id="{8D7B0BE4-D6C7-4A09-AB64-61D46B25F7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109235" y="457200"/>
            <a:ext cx="3511233" cy="9143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pic>
        <p:nvPicPr>
          <p:cNvPr id="13" name="Picture 12">
            <a:extLst>
              <a:ext uri="{FF2B5EF4-FFF2-40B4-BE49-F238E27FC236}">
                <a16:creationId xmlns:a16="http://schemas.microsoft.com/office/drawing/2014/main" id="{EA803587-3782-4044-B828-55546CB1F7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337" y="1481137"/>
            <a:ext cx="4082766" cy="3895725"/>
          </a:xfrm>
          <a:prstGeom prst="rect">
            <a:avLst/>
          </a:prstGeom>
        </p:spPr>
      </p:pic>
    </p:spTree>
    <p:extLst>
      <p:ext uri="{BB962C8B-B14F-4D97-AF65-F5344CB8AC3E}">
        <p14:creationId xmlns:p14="http://schemas.microsoft.com/office/powerpoint/2010/main" val="10028784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7587BF-2D07-498C-8567-A923E4A0F9EE}"/>
              </a:ext>
            </a:extLst>
          </p:cNvPr>
          <p:cNvSpPr txBox="1"/>
          <p:nvPr/>
        </p:nvSpPr>
        <p:spPr>
          <a:xfrm>
            <a:off x="5057775" y="2260938"/>
            <a:ext cx="6096000" cy="2523768"/>
          </a:xfrm>
          <a:prstGeom prst="rect">
            <a:avLst/>
          </a:prstGeom>
          <a:noFill/>
        </p:spPr>
        <p:txBody>
          <a:bodyPr wrap="square">
            <a:spAutoFit/>
          </a:bodyPr>
          <a:lstStyle/>
          <a:p>
            <a:pPr algn="ctr"/>
            <a:r>
              <a:rPr lang="en-IN" sz="3200" b="1" i="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Lato"/>
              </a:rPr>
              <a:t>Bamboo</a:t>
            </a:r>
            <a:endParaRPr lang="en-IN" b="1" i="0" dirty="0">
              <a:solidFill>
                <a:srgbClr val="333333"/>
              </a:solidFill>
              <a:effectLst/>
              <a:latin typeface="Lato"/>
            </a:endParaRPr>
          </a:p>
          <a:p>
            <a:r>
              <a:rPr lang="hi-IN" b="0" i="0" dirty="0">
                <a:solidFill>
                  <a:srgbClr val="333333"/>
                </a:solidFill>
                <a:effectLst/>
                <a:latin typeface="Lato"/>
              </a:rPr>
              <a:t>बांस की </a:t>
            </a:r>
            <a:r>
              <a:rPr lang="hi-IN" b="0" i="0" dirty="0" err="1">
                <a:solidFill>
                  <a:srgbClr val="333333"/>
                </a:solidFill>
                <a:effectLst/>
                <a:latin typeface="Lato"/>
              </a:rPr>
              <a:t>टहनी</a:t>
            </a:r>
            <a:r>
              <a:rPr lang="hi-IN" b="0" i="0" dirty="0">
                <a:solidFill>
                  <a:srgbClr val="333333"/>
                </a:solidFill>
                <a:effectLst/>
                <a:latin typeface="Lato"/>
              </a:rPr>
              <a:t> (</a:t>
            </a:r>
            <a:r>
              <a:rPr lang="en-IN" b="0" i="0" dirty="0">
                <a:solidFill>
                  <a:srgbClr val="333333"/>
                </a:solidFill>
                <a:effectLst/>
                <a:latin typeface="Lato"/>
              </a:rPr>
              <a:t>Bamboo shoots) </a:t>
            </a:r>
            <a:r>
              <a:rPr lang="hi-IN" b="0" i="0" dirty="0">
                <a:solidFill>
                  <a:srgbClr val="333333"/>
                </a:solidFill>
                <a:effectLst/>
                <a:latin typeface="Lato"/>
              </a:rPr>
              <a:t>को कई देशों में खाया जाता है। यह बांस के पेड़ के साथ एक किनारे पर उगता है </a:t>
            </a:r>
            <a:r>
              <a:rPr lang="hi-IN" b="0" i="0" dirty="0" err="1">
                <a:solidFill>
                  <a:srgbClr val="333333"/>
                </a:solidFill>
                <a:effectLst/>
                <a:latin typeface="Lato"/>
              </a:rPr>
              <a:t>जोकि</a:t>
            </a:r>
            <a:r>
              <a:rPr lang="hi-IN" b="0" i="0" dirty="0">
                <a:solidFill>
                  <a:srgbClr val="333333"/>
                </a:solidFill>
                <a:effectLst/>
                <a:latin typeface="Lato"/>
              </a:rPr>
              <a:t> काफी नरम होता है। इसमें प्रोटीन, </a:t>
            </a:r>
            <a:r>
              <a:rPr lang="hi-IN" b="0" i="0" dirty="0" err="1">
                <a:solidFill>
                  <a:srgbClr val="333333"/>
                </a:solidFill>
                <a:effectLst/>
                <a:latin typeface="Lato"/>
              </a:rPr>
              <a:t>कार्बोहाइड्रेट</a:t>
            </a:r>
            <a:r>
              <a:rPr lang="hi-IN" b="0" i="0" dirty="0">
                <a:solidFill>
                  <a:srgbClr val="333333"/>
                </a:solidFill>
                <a:effectLst/>
                <a:latin typeface="Lato"/>
              </a:rPr>
              <a:t>, </a:t>
            </a:r>
            <a:r>
              <a:rPr lang="hi-IN" b="0" i="0" dirty="0" err="1">
                <a:solidFill>
                  <a:srgbClr val="333333"/>
                </a:solidFill>
                <a:effectLst/>
                <a:latin typeface="Lato"/>
              </a:rPr>
              <a:t>मिनरल्स</a:t>
            </a:r>
            <a:r>
              <a:rPr lang="hi-IN" b="0" i="0" dirty="0">
                <a:solidFill>
                  <a:srgbClr val="333333"/>
                </a:solidFill>
                <a:effectLst/>
                <a:latin typeface="Lato"/>
              </a:rPr>
              <a:t> और </a:t>
            </a:r>
            <a:r>
              <a:rPr lang="hi-IN" b="0" i="0" dirty="0" err="1">
                <a:solidFill>
                  <a:srgbClr val="333333"/>
                </a:solidFill>
                <a:effectLst/>
                <a:latin typeface="Lato"/>
              </a:rPr>
              <a:t>फाइबर</a:t>
            </a:r>
            <a:r>
              <a:rPr lang="hi-IN" b="0" i="0" dirty="0">
                <a:solidFill>
                  <a:srgbClr val="333333"/>
                </a:solidFill>
                <a:effectLst/>
                <a:latin typeface="Lato"/>
              </a:rPr>
              <a:t> जैसे कई जरूरी पोषक तत्व होते हैं। इसे सब्जी, सलाद, </a:t>
            </a:r>
            <a:r>
              <a:rPr lang="hi-IN" b="0" i="0" dirty="0" err="1">
                <a:solidFill>
                  <a:srgbClr val="333333"/>
                </a:solidFill>
                <a:effectLst/>
                <a:latin typeface="Lato"/>
              </a:rPr>
              <a:t>सूप</a:t>
            </a:r>
            <a:r>
              <a:rPr lang="hi-IN" b="0" i="0" dirty="0">
                <a:solidFill>
                  <a:srgbClr val="333333"/>
                </a:solidFill>
                <a:effectLst/>
                <a:latin typeface="Lato"/>
              </a:rPr>
              <a:t> आदि के रूप में खाया जाता है। इसे पकाने से पहले इसे एक दिन पानी में भिगोकर रखना होता है ताकि यह ज्यादा </a:t>
            </a:r>
            <a:r>
              <a:rPr lang="hi-IN" b="0" i="0" dirty="0" err="1">
                <a:solidFill>
                  <a:srgbClr val="333333"/>
                </a:solidFill>
                <a:effectLst/>
                <a:latin typeface="Lato"/>
              </a:rPr>
              <a:t>सॉफ्ट</a:t>
            </a:r>
            <a:r>
              <a:rPr lang="hi-IN" b="0" i="0" dirty="0">
                <a:solidFill>
                  <a:srgbClr val="333333"/>
                </a:solidFill>
                <a:effectLst/>
                <a:latin typeface="Lato"/>
              </a:rPr>
              <a:t> हो सके</a:t>
            </a:r>
            <a:endParaRPr lang="en-IN" dirty="0"/>
          </a:p>
        </p:txBody>
      </p:sp>
      <p:pic>
        <p:nvPicPr>
          <p:cNvPr id="5" name="Picture 4">
            <a:extLst>
              <a:ext uri="{FF2B5EF4-FFF2-40B4-BE49-F238E27FC236}">
                <a16:creationId xmlns:a16="http://schemas.microsoft.com/office/drawing/2014/main" id="{73D1D2A4-297E-4ADF-87DD-7BF97C378A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450" y="1914525"/>
            <a:ext cx="4114800" cy="3429000"/>
          </a:xfrm>
          <a:prstGeom prst="rect">
            <a:avLst/>
          </a:prstGeom>
        </p:spPr>
      </p:pic>
    </p:spTree>
    <p:extLst>
      <p:ext uri="{BB962C8B-B14F-4D97-AF65-F5344CB8AC3E}">
        <p14:creationId xmlns:p14="http://schemas.microsoft.com/office/powerpoint/2010/main" val="23267206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91">
            <a:extLst>
              <a:ext uri="{FF2B5EF4-FFF2-40B4-BE49-F238E27FC236}">
                <a16:creationId xmlns:a16="http://schemas.microsoft.com/office/drawing/2014/main" id="{9E7E6CE9-0470-454A-96C7-825A7898B7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438" y="1995488"/>
            <a:ext cx="4519612" cy="328978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DF937F2-77BC-4340-9F6B-92A0EED15A87}"/>
              </a:ext>
            </a:extLst>
          </p:cNvPr>
          <p:cNvSpPr txBox="1"/>
          <p:nvPr/>
        </p:nvSpPr>
        <p:spPr>
          <a:xfrm>
            <a:off x="5438775" y="2218462"/>
            <a:ext cx="6096000" cy="4124206"/>
          </a:xfrm>
          <a:prstGeom prst="rect">
            <a:avLst/>
          </a:prstGeom>
          <a:noFill/>
        </p:spPr>
        <p:txBody>
          <a:bodyPr wrap="square">
            <a:spAutoFit/>
          </a:bodyPr>
          <a:lstStyle/>
          <a:p>
            <a:pPr algn="ctr"/>
            <a:r>
              <a:rPr lang="hi-IN" sz="2800" b="1" i="0"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ukta"/>
              </a:rPr>
              <a:t>मशरूम</a:t>
            </a:r>
            <a:endParaRPr lang="en-IN" b="1" i="0" dirty="0">
              <a:solidFill>
                <a:srgbClr val="212529"/>
              </a:solidFill>
              <a:effectLst/>
              <a:latin typeface="Mukta"/>
            </a:endParaRPr>
          </a:p>
          <a:p>
            <a:endParaRPr lang="en-IN" b="0" i="0" dirty="0">
              <a:solidFill>
                <a:srgbClr val="212529"/>
              </a:solidFill>
              <a:effectLst/>
              <a:latin typeface="Mukta"/>
            </a:endParaRPr>
          </a:p>
          <a:p>
            <a:r>
              <a:rPr lang="hi-IN" b="0" i="0" dirty="0" err="1">
                <a:solidFill>
                  <a:srgbClr val="212529"/>
                </a:solidFill>
                <a:effectLst/>
                <a:latin typeface="Mukta"/>
              </a:rPr>
              <a:t>मशरूम</a:t>
            </a:r>
            <a:r>
              <a:rPr lang="hi-IN" b="0" i="0" dirty="0">
                <a:solidFill>
                  <a:srgbClr val="212529"/>
                </a:solidFill>
                <a:effectLst/>
                <a:latin typeface="Mukta"/>
              </a:rPr>
              <a:t> की खेती बड़ी आसान और सस्ती है। इसमें दूसरे </a:t>
            </a:r>
            <a:r>
              <a:rPr lang="hi-IN" b="0" i="0" dirty="0" err="1">
                <a:solidFill>
                  <a:srgbClr val="212529"/>
                </a:solidFill>
                <a:effectLst/>
                <a:latin typeface="Mukta"/>
              </a:rPr>
              <a:t>मशरूम</a:t>
            </a:r>
            <a:r>
              <a:rPr lang="hi-IN" b="0" i="0" dirty="0">
                <a:solidFill>
                  <a:srgbClr val="212529"/>
                </a:solidFill>
                <a:effectLst/>
                <a:latin typeface="Mukta"/>
              </a:rPr>
              <a:t> की तुलना में औषधीय गुण भी अधिक होते हैं।</a:t>
            </a:r>
            <a:br>
              <a:rPr lang="hi-IN" dirty="0"/>
            </a:br>
            <a:r>
              <a:rPr lang="hi-IN" b="0" i="0" dirty="0">
                <a:solidFill>
                  <a:srgbClr val="212529"/>
                </a:solidFill>
                <a:effectLst/>
                <a:latin typeface="Mukta"/>
              </a:rPr>
              <a:t>दस किलो भूसे को 100 </a:t>
            </a:r>
            <a:r>
              <a:rPr lang="hi-IN" b="0" i="0" dirty="0" err="1">
                <a:solidFill>
                  <a:srgbClr val="212529"/>
                </a:solidFill>
                <a:effectLst/>
                <a:latin typeface="Mukta"/>
              </a:rPr>
              <a:t>लीटर</a:t>
            </a:r>
            <a:r>
              <a:rPr lang="hi-IN" b="0" i="0" dirty="0">
                <a:solidFill>
                  <a:srgbClr val="212529"/>
                </a:solidFill>
                <a:effectLst/>
                <a:latin typeface="Mukta"/>
              </a:rPr>
              <a:t> पानी में भिगोया जाता है, इसके लिए 150 मिली. </a:t>
            </a:r>
            <a:r>
              <a:rPr lang="hi-IN" b="0" i="0" dirty="0" err="1">
                <a:solidFill>
                  <a:srgbClr val="212529"/>
                </a:solidFill>
                <a:effectLst/>
                <a:latin typeface="Mukta"/>
              </a:rPr>
              <a:t>फार्मलिन</a:t>
            </a:r>
            <a:r>
              <a:rPr lang="hi-IN" b="0" i="0" dirty="0">
                <a:solidFill>
                  <a:srgbClr val="212529"/>
                </a:solidFill>
                <a:effectLst/>
                <a:latin typeface="Mukta"/>
              </a:rPr>
              <a:t>, सात ग्राम </a:t>
            </a:r>
            <a:r>
              <a:rPr lang="hi-IN" b="0" i="0" dirty="0" err="1">
                <a:solidFill>
                  <a:srgbClr val="212529"/>
                </a:solidFill>
                <a:effectLst/>
                <a:latin typeface="Mukta"/>
              </a:rPr>
              <a:t>कॉर्बेंडाजिन</a:t>
            </a:r>
            <a:r>
              <a:rPr lang="hi-IN" b="0" i="0" dirty="0">
                <a:solidFill>
                  <a:srgbClr val="212529"/>
                </a:solidFill>
                <a:effectLst/>
                <a:latin typeface="Mukta"/>
              </a:rPr>
              <a:t> को पानी में घोलकर इसमें दस किलो भूसा डुबोकर उसका शोधन किया जाता है। भूसा भिगोने के बाद लगभग बारह घंटे </a:t>
            </a:r>
            <a:r>
              <a:rPr lang="hi-IN" b="0" i="0" dirty="0" err="1">
                <a:solidFill>
                  <a:srgbClr val="212529"/>
                </a:solidFill>
                <a:effectLst/>
                <a:latin typeface="Mukta"/>
              </a:rPr>
              <a:t>यानि</a:t>
            </a:r>
            <a:r>
              <a:rPr lang="hi-IN" b="0" i="0" dirty="0">
                <a:solidFill>
                  <a:srgbClr val="212529"/>
                </a:solidFill>
                <a:effectLst/>
                <a:latin typeface="Mukta"/>
              </a:rPr>
              <a:t> अगर सुबह फैलाते हैं तो शाम को और शाम को फैलाते हैं तो सुबह निकाल लें, इसके बाद भूसे को किसी जालीदार बैग में भरकर या फिर चारपाई पर फैला देते हैं, जिससे अतिरिक्त पानी निकल जाता है।</a:t>
            </a:r>
            <a:br>
              <a:rPr lang="hi-IN" dirty="0"/>
            </a:br>
            <a:br>
              <a:rPr lang="hi-IN" dirty="0"/>
            </a:br>
            <a:endParaRPr lang="en-IN" dirty="0"/>
          </a:p>
        </p:txBody>
      </p:sp>
    </p:spTree>
    <p:extLst>
      <p:ext uri="{BB962C8B-B14F-4D97-AF65-F5344CB8AC3E}">
        <p14:creationId xmlns:p14="http://schemas.microsoft.com/office/powerpoint/2010/main" val="36513104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C930E9-D51D-46C6-8808-74ACD51028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2750" y="1885950"/>
            <a:ext cx="4111625" cy="4000500"/>
          </a:xfrm>
          <a:prstGeom prst="rect">
            <a:avLst/>
          </a:prstGeom>
        </p:spPr>
      </p:pic>
      <p:sp>
        <p:nvSpPr>
          <p:cNvPr id="5" name="TextBox 4">
            <a:extLst>
              <a:ext uri="{FF2B5EF4-FFF2-40B4-BE49-F238E27FC236}">
                <a16:creationId xmlns:a16="http://schemas.microsoft.com/office/drawing/2014/main" id="{DAC328E8-EDF9-445B-83BE-6C749DC38C42}"/>
              </a:ext>
            </a:extLst>
          </p:cNvPr>
          <p:cNvSpPr txBox="1"/>
          <p:nvPr/>
        </p:nvSpPr>
        <p:spPr>
          <a:xfrm>
            <a:off x="4905375" y="1581150"/>
            <a:ext cx="6743700" cy="4185761"/>
          </a:xfrm>
          <a:prstGeom prst="rect">
            <a:avLst/>
          </a:prstGeom>
          <a:noFill/>
        </p:spPr>
        <p:txBody>
          <a:bodyPr wrap="square">
            <a:spAutoFit/>
          </a:bodyPr>
          <a:lstStyle/>
          <a:p>
            <a:pPr algn="ctr"/>
            <a:r>
              <a:rPr lang="hi-IN" sz="3200" b="1" i="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Noto Sans"/>
              </a:rPr>
              <a:t>नीरा'</a:t>
            </a:r>
            <a:endParaRPr lang="en-IN" b="1" i="0" dirty="0">
              <a:solidFill>
                <a:srgbClr val="333333"/>
              </a:solidFill>
              <a:effectLst/>
              <a:latin typeface="Noto Sans"/>
            </a:endParaRPr>
          </a:p>
          <a:p>
            <a:pPr algn="l"/>
            <a:r>
              <a:rPr lang="hi-IN" b="0" i="0" dirty="0">
                <a:solidFill>
                  <a:srgbClr val="333333"/>
                </a:solidFill>
                <a:effectLst/>
                <a:latin typeface="Noto Sans"/>
              </a:rPr>
              <a:t>नीरा' का अर्थ होता है 'शुद्ध और पवित्र'। नीरा का </a:t>
            </a:r>
            <a:r>
              <a:rPr lang="hi-IN" b="0" i="0" dirty="0" err="1">
                <a:solidFill>
                  <a:srgbClr val="333333"/>
                </a:solidFill>
                <a:effectLst/>
                <a:latin typeface="Noto Sans"/>
              </a:rPr>
              <a:t>रस</a:t>
            </a:r>
            <a:r>
              <a:rPr lang="hi-IN" b="0" i="0" dirty="0">
                <a:solidFill>
                  <a:srgbClr val="333333"/>
                </a:solidFill>
                <a:effectLst/>
                <a:latin typeface="Noto Sans"/>
              </a:rPr>
              <a:t> मधुर, </a:t>
            </a:r>
            <a:r>
              <a:rPr lang="hi-IN" b="0" i="0" dirty="0" err="1">
                <a:solidFill>
                  <a:srgbClr val="333333"/>
                </a:solidFill>
                <a:effectLst/>
                <a:latin typeface="Noto Sans"/>
              </a:rPr>
              <a:t>सीपी</a:t>
            </a:r>
            <a:r>
              <a:rPr lang="hi-IN" b="0" i="0" dirty="0">
                <a:solidFill>
                  <a:srgbClr val="333333"/>
                </a:solidFill>
                <a:effectLst/>
                <a:latin typeface="Noto Sans"/>
              </a:rPr>
              <a:t>-सा सफेद और पारदर्शी होता है। शुद्ध और ताजा नीरा कई प्रकार के रोग में </a:t>
            </a:r>
            <a:r>
              <a:rPr lang="hi-IN" b="0" i="0" dirty="0" err="1">
                <a:solidFill>
                  <a:srgbClr val="333333"/>
                </a:solidFill>
                <a:effectLst/>
                <a:latin typeface="Noto Sans"/>
              </a:rPr>
              <a:t>लाभदाय</a:t>
            </a:r>
            <a:r>
              <a:rPr lang="hi-IN" b="0" i="0" dirty="0">
                <a:solidFill>
                  <a:srgbClr val="333333"/>
                </a:solidFill>
                <a:effectLst/>
                <a:latin typeface="Noto Sans"/>
              </a:rPr>
              <a:t> सिद्ध हुआ है। व्यवस्था के अभाव में तो फिलहाल यह शहरों तक पहुंच नहीं बना पाता है, लेकिन वर्षों पहले खादी भंडार के माध्यम से यह जनसामान्य को उपलब्ध हो जाता था। अब इसे बंद कर दिया गया। वनवासी क्षेत्रों में यह बहुतायत में पाया जाता </a:t>
            </a:r>
            <a:r>
              <a:rPr lang="hi-IN" b="0" i="0" dirty="0" err="1">
                <a:solidFill>
                  <a:srgbClr val="333333"/>
                </a:solidFill>
                <a:effectLst/>
                <a:latin typeface="Noto Sans"/>
              </a:rPr>
              <a:t>है।नीरा</a:t>
            </a:r>
            <a:r>
              <a:rPr lang="hi-IN" b="0" i="0" dirty="0">
                <a:solidFill>
                  <a:srgbClr val="333333"/>
                </a:solidFill>
                <a:effectLst/>
                <a:latin typeface="Noto Sans"/>
              </a:rPr>
              <a:t> को ताड़ और नारियल के वृक्ष से प्राप्त किया जाता है। ताड़ के वृक्ष से प्राप्त नीरा जब तक यह ताजा रहता है तब तक यह नीरा रहता है, लेकिन जैसे ही यह सड़ता है यह ताड़ी बन जाता है। नीरा को नारियल के पेड़ से भी प्राप्त किया जाता है। नारियल पेड़ के फूलों के गुच्छे से जो </a:t>
            </a:r>
            <a:r>
              <a:rPr lang="hi-IN" b="0" i="0" dirty="0" err="1">
                <a:solidFill>
                  <a:srgbClr val="333333"/>
                </a:solidFill>
                <a:effectLst/>
                <a:latin typeface="Noto Sans"/>
              </a:rPr>
              <a:t>रस</a:t>
            </a:r>
            <a:r>
              <a:rPr lang="hi-IN" b="0" i="0" dirty="0">
                <a:solidFill>
                  <a:srgbClr val="333333"/>
                </a:solidFill>
                <a:effectLst/>
                <a:latin typeface="Noto Sans"/>
              </a:rPr>
              <a:t> निकलता है वही नीरा है। यह अत्यंत पौष्टिक व स्वास्थ्य के लिए फायदेमंद है। </a:t>
            </a:r>
            <a:r>
              <a:rPr lang="hi-IN" b="0" i="0" dirty="0" err="1">
                <a:solidFill>
                  <a:srgbClr val="333333"/>
                </a:solidFill>
                <a:effectLst/>
                <a:latin typeface="Noto Sans"/>
              </a:rPr>
              <a:t>शोधानुसार</a:t>
            </a:r>
            <a:r>
              <a:rPr lang="hi-IN" b="0" i="0" dirty="0">
                <a:solidFill>
                  <a:srgbClr val="333333"/>
                </a:solidFill>
                <a:effectLst/>
                <a:latin typeface="Noto Sans"/>
              </a:rPr>
              <a:t> यह 100 से भी अधिक बीमारियों को रोकने में सहायक सिद्ध हुआ है।</a:t>
            </a:r>
          </a:p>
        </p:txBody>
      </p:sp>
    </p:spTree>
    <p:extLst>
      <p:ext uri="{BB962C8B-B14F-4D97-AF65-F5344CB8AC3E}">
        <p14:creationId xmlns:p14="http://schemas.microsoft.com/office/powerpoint/2010/main" val="19553795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A724C70-EAC8-4781-B6A2-5CAB401A415A}"/>
              </a:ext>
            </a:extLst>
          </p:cNvPr>
          <p:cNvSpPr>
            <a:spLocks noChangeArrowheads="1"/>
          </p:cNvSpPr>
          <p:nvPr/>
        </p:nvSpPr>
        <p:spPr bwMode="auto">
          <a:xfrm>
            <a:off x="0" y="102920"/>
            <a:ext cx="65" cy="251359"/>
          </a:xfrm>
          <a:prstGeom prst="rect">
            <a:avLst/>
          </a:prstGeom>
          <a:solidFill>
            <a:srgbClr val="F8F9F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TextBox 4">
            <a:extLst>
              <a:ext uri="{FF2B5EF4-FFF2-40B4-BE49-F238E27FC236}">
                <a16:creationId xmlns:a16="http://schemas.microsoft.com/office/drawing/2014/main" id="{2791A154-A83B-4481-A4FF-81599A6F1D12}"/>
              </a:ext>
            </a:extLst>
          </p:cNvPr>
          <p:cNvSpPr txBox="1"/>
          <p:nvPr/>
        </p:nvSpPr>
        <p:spPr>
          <a:xfrm>
            <a:off x="6115050" y="2524125"/>
            <a:ext cx="4800600" cy="1969770"/>
          </a:xfrm>
          <a:prstGeom prst="rect">
            <a:avLst/>
          </a:prstGeom>
          <a:noFill/>
        </p:spPr>
        <p:txBody>
          <a:bodyPr wrap="square" rtlCol="0">
            <a:spAutoFit/>
          </a:bodyPr>
          <a:lstStyle/>
          <a:p>
            <a:pPr algn="ctr"/>
            <a:r>
              <a:rPr kumimoji="0" lang="hi-IN" altLang="en-US" sz="3200" b="1" i="0" u="none" strike="noStrike" normalizeH="0" baseline="0"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inherit"/>
                <a:cs typeface="Mangal" panose="02040503050203030202" pitchFamily="18" charset="0"/>
              </a:rPr>
              <a:t>पेजवु</a:t>
            </a:r>
            <a:r>
              <a:rPr kumimoji="0" lang="hi-IN" altLang="en-US" sz="3200" b="1" i="0" u="none" strike="noStrike" normalizeH="0" baseline="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inherit"/>
                <a:cs typeface="Mangal" panose="02040503050203030202" pitchFamily="18" charset="0"/>
              </a:rPr>
              <a:t> </a:t>
            </a:r>
            <a:endParaRPr kumimoji="0" lang="en-IN" altLang="en-US" sz="3200" b="1" i="0" u="none" strike="noStrike" normalizeH="0" baseline="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inherit"/>
              <a:cs typeface="Mangal" panose="02040503050203030202" pitchFamily="18" charset="0"/>
            </a:endParaRPr>
          </a:p>
          <a:p>
            <a:pPr algn="ctr"/>
            <a:r>
              <a:rPr kumimoji="0" lang="hi-IN" altLang="en-US" sz="1800" b="0" i="0" u="none" strike="noStrike" cap="none" normalizeH="0" baseline="0" dirty="0" err="1">
                <a:ln>
                  <a:noFill/>
                </a:ln>
                <a:solidFill>
                  <a:srgbClr val="202124"/>
                </a:solidFill>
                <a:effectLst/>
                <a:latin typeface="inherit"/>
                <a:cs typeface="Mangal" panose="02040503050203030202" pitchFamily="18" charset="0"/>
              </a:rPr>
              <a:t>पेजवु</a:t>
            </a:r>
            <a:r>
              <a:rPr kumimoji="0" lang="hi-IN" altLang="en-US" sz="1800" b="0" i="0" u="none" strike="noStrike" cap="none" normalizeH="0" baseline="0" dirty="0">
                <a:ln>
                  <a:noFill/>
                </a:ln>
                <a:solidFill>
                  <a:srgbClr val="202124"/>
                </a:solidFill>
                <a:effectLst/>
                <a:latin typeface="inherit"/>
                <a:cs typeface="Mangal" panose="02040503050203030202" pitchFamily="18" charset="0"/>
              </a:rPr>
              <a:t> एक प्रकार का तरल  जैसा रहता है </a:t>
            </a:r>
            <a:r>
              <a:rPr kumimoji="0" lang="hi-IN" altLang="en-US" sz="1800" b="0" i="0" u="none" strike="noStrike" cap="none" normalizeH="0" baseline="0" dirty="0" err="1">
                <a:ln>
                  <a:noFill/>
                </a:ln>
                <a:solidFill>
                  <a:srgbClr val="202124"/>
                </a:solidFill>
                <a:effectLst/>
                <a:latin typeface="inherit"/>
                <a:cs typeface="Mangal" panose="02040503050203030202" pitchFamily="18" charset="0"/>
              </a:rPr>
              <a:t>जिसमे</a:t>
            </a:r>
            <a:r>
              <a:rPr kumimoji="0" lang="hi-IN" altLang="en-US" sz="1800" b="0" i="0" u="none" strike="noStrike" cap="none" normalizeH="0" baseline="0" dirty="0">
                <a:ln>
                  <a:noFill/>
                </a:ln>
                <a:solidFill>
                  <a:srgbClr val="202124"/>
                </a:solidFill>
                <a:effectLst/>
                <a:latin typeface="inherit"/>
                <a:cs typeface="Mangal" panose="02040503050203030202" pitchFamily="18" charset="0"/>
              </a:rPr>
              <a:t> एक कटोरी चावल को 10 या 12 गिलास पानी में चावल  फट जाये तब तक उबालते है </a:t>
            </a:r>
            <a:r>
              <a:rPr kumimoji="0" lang="hi-IN" altLang="en-US" sz="1800" b="0" i="0" u="none" strike="noStrike" cap="none" normalizeH="0" baseline="0" dirty="0" err="1">
                <a:ln>
                  <a:noFill/>
                </a:ln>
                <a:solidFill>
                  <a:srgbClr val="202124"/>
                </a:solidFill>
                <a:effectLst/>
                <a:latin typeface="inherit"/>
                <a:cs typeface="Mangal" panose="02040503050203030202" pitchFamily="18" charset="0"/>
              </a:rPr>
              <a:t>उसमे</a:t>
            </a:r>
            <a:r>
              <a:rPr kumimoji="0" lang="hi-IN" altLang="en-US" sz="1800" b="0" i="0" u="none" strike="noStrike" cap="none" normalizeH="0" baseline="0" dirty="0">
                <a:ln>
                  <a:noFill/>
                </a:ln>
                <a:solidFill>
                  <a:srgbClr val="202124"/>
                </a:solidFill>
                <a:effectLst/>
                <a:latin typeface="inherit"/>
                <a:cs typeface="Mangal" panose="02040503050203030202" pitchFamily="18" charset="0"/>
              </a:rPr>
              <a:t> सिर्फ नमक </a:t>
            </a:r>
            <a:r>
              <a:rPr kumimoji="0" lang="hi-IN" altLang="en-US" sz="1800" b="0" i="0" u="none" strike="noStrike" cap="none" normalizeH="0" baseline="0" dirty="0" err="1">
                <a:ln>
                  <a:noFill/>
                </a:ln>
                <a:solidFill>
                  <a:srgbClr val="202124"/>
                </a:solidFill>
                <a:effectLst/>
                <a:latin typeface="inherit"/>
                <a:cs typeface="Mangal" panose="02040503050203030202" pitchFamily="18" charset="0"/>
              </a:rPr>
              <a:t>डालके</a:t>
            </a:r>
            <a:r>
              <a:rPr kumimoji="0" lang="hi-IN" altLang="en-US" sz="1800" b="0" i="0" u="none" strike="noStrike" cap="none" normalizeH="0" baseline="0" dirty="0">
                <a:ln>
                  <a:noFill/>
                </a:ln>
                <a:solidFill>
                  <a:srgbClr val="202124"/>
                </a:solidFill>
                <a:effectLst/>
                <a:latin typeface="inherit"/>
                <a:cs typeface="Mangal" panose="02040503050203030202" pitchFamily="18" charset="0"/>
              </a:rPr>
              <a:t> उबलते है जिसको फिर  अच्छा स्वाद देने के लिए </a:t>
            </a:r>
            <a:r>
              <a:rPr kumimoji="0" lang="hi-IN" altLang="en-US" sz="1800" b="0" i="0" u="none" strike="noStrike" cap="none" normalizeH="0" baseline="0" dirty="0" err="1">
                <a:ln>
                  <a:noFill/>
                </a:ln>
                <a:solidFill>
                  <a:srgbClr val="202124"/>
                </a:solidFill>
                <a:effectLst/>
                <a:latin typeface="inherit"/>
                <a:cs typeface="Mangal" panose="02040503050203030202" pitchFamily="18" charset="0"/>
              </a:rPr>
              <a:t>आजुला</a:t>
            </a:r>
            <a:r>
              <a:rPr kumimoji="0" lang="hi-IN" altLang="en-US" sz="1800" b="0" i="0" u="none" strike="noStrike" cap="none" normalizeH="0" baseline="0" dirty="0">
                <a:ln>
                  <a:noFill/>
                </a:ln>
                <a:solidFill>
                  <a:srgbClr val="202124"/>
                </a:solidFill>
                <a:effectLst/>
                <a:latin typeface="inherit"/>
                <a:cs typeface="Mangal" panose="02040503050203030202" pitchFamily="18" charset="0"/>
              </a:rPr>
              <a:t> की </a:t>
            </a:r>
            <a:r>
              <a:rPr kumimoji="0" lang="hi-IN" altLang="en-US" sz="1800" b="0" i="0" u="none" strike="noStrike" cap="none" normalizeH="0" baseline="0" dirty="0" err="1">
                <a:ln>
                  <a:noFill/>
                </a:ln>
                <a:solidFill>
                  <a:srgbClr val="202124"/>
                </a:solidFill>
                <a:effectLst/>
                <a:latin typeface="inherit"/>
                <a:cs typeface="Mangal" panose="02040503050203030202" pitchFamily="18" charset="0"/>
              </a:rPr>
              <a:t>चटनीडालते</a:t>
            </a:r>
            <a:r>
              <a:rPr kumimoji="0" lang="hi-IN" altLang="en-US" sz="1800" b="0" i="0" u="none" strike="noStrike" cap="none" normalizeH="0" baseline="0" dirty="0">
                <a:ln>
                  <a:noFill/>
                </a:ln>
                <a:solidFill>
                  <a:srgbClr val="202124"/>
                </a:solidFill>
                <a:effectLst/>
                <a:latin typeface="inherit"/>
                <a:cs typeface="Mangal" panose="02040503050203030202" pitchFamily="18" charset="0"/>
              </a:rPr>
              <a:t> है </a:t>
            </a:r>
            <a:endParaRPr lang="en-IN" dirty="0"/>
          </a:p>
        </p:txBody>
      </p:sp>
      <p:pic>
        <p:nvPicPr>
          <p:cNvPr id="7" name="Picture 6">
            <a:extLst>
              <a:ext uri="{FF2B5EF4-FFF2-40B4-BE49-F238E27FC236}">
                <a16:creationId xmlns:a16="http://schemas.microsoft.com/office/drawing/2014/main" id="{CD1B4411-CADC-4F25-8A82-3AF5A8ABE8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6350" y="1323975"/>
            <a:ext cx="3946524" cy="4210050"/>
          </a:xfrm>
          <a:prstGeom prst="rect">
            <a:avLst/>
          </a:prstGeom>
        </p:spPr>
      </p:pic>
    </p:spTree>
    <p:extLst>
      <p:ext uri="{BB962C8B-B14F-4D97-AF65-F5344CB8AC3E}">
        <p14:creationId xmlns:p14="http://schemas.microsoft.com/office/powerpoint/2010/main" val="5713042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5960555-7C6A-439E-B233-F67145DB085E}"/>
              </a:ext>
            </a:extLst>
          </p:cNvPr>
          <p:cNvSpPr txBox="1"/>
          <p:nvPr/>
        </p:nvSpPr>
        <p:spPr>
          <a:xfrm>
            <a:off x="5792470" y="1890117"/>
            <a:ext cx="5504180" cy="3077766"/>
          </a:xfrm>
          <a:prstGeom prst="rect">
            <a:avLst/>
          </a:prstGeom>
          <a:noFill/>
        </p:spPr>
        <p:txBody>
          <a:bodyPr wrap="square">
            <a:spAutoFit/>
          </a:bodyPr>
          <a:lstStyle/>
          <a:p>
            <a:pPr algn="ctr"/>
            <a:r>
              <a:rPr lang="hi-IN" sz="3200" b="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जनजातीय</a:t>
            </a:r>
            <a:r>
              <a:rPr lang="hi-IN"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 संग्रहालय</a:t>
            </a:r>
            <a:endParaRPr lang="en-IN" sz="1800" b="1"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algn="just"/>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सिलवासा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जनजातीय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संग्रहालय में सजावटी गहने</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संगीत वाद्य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मछली पकड़ने और शिकार करने के औजार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खेती तथा घरेलू कार्य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वस्तुएं</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अन्य अनेक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वस्तुएं</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रखी गई हैं। जीवन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जनजातीय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चित्रण इनके वास्तविक आकार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मॉडल</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लोक-देवों के मुखौटे</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विवाह की पोशाक और रंग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बिरंगे</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कार्यक्रमों की तस्वीरों द्वारा किया गया है। यह संग्रहालय पर्यटकों के बीच अत्यंत लोकप्रिय है और यहां मूल जनजातियों के साथ उनकी संस्कृति की झलक एक ही स्थान पर मिलती है।</a:t>
            </a:r>
            <a:endParaRPr lang="en-IN" sz="1800" dirty="0">
              <a:effectLst/>
              <a:latin typeface="Times New Roman" panose="02020603050405020304" pitchFamily="18" charset="0"/>
              <a:ea typeface="Times New Roman" panose="02020603050405020304" pitchFamily="18" charset="0"/>
            </a:endParaRPr>
          </a:p>
        </p:txBody>
      </p:sp>
      <p:pic>
        <p:nvPicPr>
          <p:cNvPr id="5" name="Picture 4">
            <a:extLst>
              <a:ext uri="{FF2B5EF4-FFF2-40B4-BE49-F238E27FC236}">
                <a16:creationId xmlns:a16="http://schemas.microsoft.com/office/drawing/2014/main" id="{447FE49E-0E4A-4B5E-A2F4-7C3AB1701D0F}"/>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71625" y="1448435"/>
            <a:ext cx="3266440" cy="39611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572336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296A5A8-E31B-429D-819F-3D655C23E552}"/>
              </a:ext>
            </a:extLst>
          </p:cNvPr>
          <p:cNvSpPr txBox="1"/>
          <p:nvPr/>
        </p:nvSpPr>
        <p:spPr>
          <a:xfrm>
            <a:off x="5791199" y="612845"/>
            <a:ext cx="5676901" cy="5483552"/>
          </a:xfrm>
          <a:prstGeom prst="rect">
            <a:avLst/>
          </a:prstGeom>
          <a:noFill/>
        </p:spPr>
        <p:txBody>
          <a:bodyPr wrap="square">
            <a:spAutoFit/>
          </a:bodyPr>
          <a:lstStyle/>
          <a:p>
            <a:pPr indent="457200" algn="ctr">
              <a:spcBef>
                <a:spcPts val="450"/>
              </a:spcBef>
              <a:spcAft>
                <a:spcPts val="450"/>
              </a:spcAft>
            </a:pPr>
            <a:r>
              <a:rPr lang="hi-IN" sz="2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दादरा और नगर हवेली ग्रामीण क्षेत्र </a:t>
            </a:r>
            <a:endParaRPr lang="en-IN" sz="2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endParaRPr>
          </a:p>
          <a:p>
            <a:pPr indent="457200" algn="just">
              <a:spcBef>
                <a:spcPts val="450"/>
              </a:spcBef>
              <a:spcAft>
                <a:spcPts val="450"/>
              </a:spcAft>
            </a:pP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दादरा और नगर हवेली प्रमुख रूप से ग्रामीण क्षेत्र है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जिसमे</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६५% से अधिक यहाँ के मूल निवासी रहते हैं। दादरा और नगर हवेली के ज्यादातर हिस्से पहाड़ी है। इसके पूर्वी दिशा में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सह्याद्री</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पर्वत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श्रंखला</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 अरब सागर तट से समीपता के कारण ग्रीष्म ऋतु गर्म और नम होती है। दक्षिण</a:t>
            </a:r>
            <a:r>
              <a:rPr lang="hi-IN" sz="1400" dirty="0">
                <a:solidFill>
                  <a:srgbClr val="1D2129"/>
                </a:solidFill>
                <a:effectLst/>
                <a:latin typeface="Times New Roman" panose="02020603050405020304" pitchFamily="18" charset="0"/>
                <a:ea typeface="Times New Roman" panose="02020603050405020304" pitchFamily="18" charset="0"/>
                <a:cs typeface="Helvetica" panose="020B0604020202020204" pitchFamily="34" charset="0"/>
              </a:rPr>
              <a:t> </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पश्चिम मानसून हवाएं वर्षा लाती हैं जो जून से सितंबर तक रहती है।</a:t>
            </a:r>
            <a:r>
              <a:rPr lang="hi-IN" sz="1400" dirty="0">
                <a:solidFill>
                  <a:srgbClr val="1D2129"/>
                </a:solidFill>
                <a:effectLst/>
                <a:latin typeface="Times New Roman" panose="02020603050405020304" pitchFamily="18" charset="0"/>
                <a:ea typeface="Times New Roman" panose="02020603050405020304" pitchFamily="18" charset="0"/>
                <a:cs typeface="Helvetica" panose="020B0604020202020204" pitchFamily="34" charset="0"/>
              </a:rPr>
              <a:t> </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यहाँ साल में १५० - २००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सेमी</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वर्षा होती है और इसी कारण इसे पश्चिम भारत का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चेरापूंजी</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भी कहा जाता है।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हलाँकि</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वर्षा के प्रमाण में अब अंतर दिखाई देने लगा है। यहाँ की सर्दियाँ काफी सुखद होती है। मुख्य फसल धान है तथा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नागली</a:t>
            </a:r>
            <a:r>
              <a:rPr lang="en-IN" sz="1400" dirty="0">
                <a:solidFill>
                  <a:srgbClr val="1D2129"/>
                </a:solidFill>
                <a:effectLst/>
                <a:latin typeface="Helvetica" panose="020B0604020202020204" pitchFamily="34" charset="0"/>
                <a:ea typeface="Times New Roman" panose="02020603050405020304" pitchFamily="18" charset="0"/>
              </a:rPr>
              <a:t>, </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बाजरा</a:t>
            </a:r>
            <a:r>
              <a:rPr lang="en-IN" sz="1400" dirty="0">
                <a:solidFill>
                  <a:srgbClr val="1D2129"/>
                </a:solidFill>
                <a:effectLst/>
                <a:latin typeface="Helvetica" panose="020B0604020202020204" pitchFamily="34" charset="0"/>
                <a:ea typeface="Times New Roman" panose="02020603050405020304" pitchFamily="18" charset="0"/>
              </a:rPr>
              <a:t>, </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दाल</a:t>
            </a:r>
            <a:r>
              <a:rPr lang="en-IN" sz="1400" dirty="0">
                <a:solidFill>
                  <a:srgbClr val="1D2129"/>
                </a:solidFill>
                <a:effectLst/>
                <a:latin typeface="Helvetica" panose="020B0604020202020204" pitchFamily="34" charset="0"/>
                <a:ea typeface="Times New Roman" panose="02020603050405020304" pitchFamily="18" charset="0"/>
              </a:rPr>
              <a:t>, </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रागी</a:t>
            </a:r>
            <a:r>
              <a:rPr lang="en-IN" sz="1400" dirty="0">
                <a:solidFill>
                  <a:srgbClr val="1D2129"/>
                </a:solidFill>
                <a:effectLst/>
                <a:latin typeface="Helvetica" panose="020B0604020202020204" pitchFamily="34" charset="0"/>
                <a:ea typeface="Times New Roman" panose="02020603050405020304" pitchFamily="18" charset="0"/>
              </a:rPr>
              <a:t>, </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ज्वार और गन्ना अन्य फसलें हैं। शाक-सब्जियों के अलावा फलों में आम</a:t>
            </a:r>
            <a:r>
              <a:rPr lang="en-IN" sz="1400" dirty="0">
                <a:solidFill>
                  <a:srgbClr val="1D2129"/>
                </a:solidFill>
                <a:effectLst/>
                <a:latin typeface="Helvetica" panose="020B0604020202020204" pitchFamily="34" charset="0"/>
                <a:ea typeface="Times New Roman" panose="02020603050405020304" pitchFamily="18" charset="0"/>
              </a:rPr>
              <a:t>,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चीकू</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तथा केले का मुख्य उत्पादन होता है। आधुनिक किसान प्रशिक्षण केंद्र के द्वारा स्थानीय किसानों को सभी प्रकार की सहायता दी जाती है।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मधुबन</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डैम</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जलाशय से निकलने वाली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दमनगंगा</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यहाँ की प्रमुख नदी है जो अरब सागर में जाकर मिलती है। इसकी तीन सहायक नदियां -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a:t>
            </a:r>
            <a:r>
              <a:rPr lang="en-IN" sz="1400" dirty="0">
                <a:solidFill>
                  <a:srgbClr val="1D2129"/>
                </a:solidFill>
                <a:effectLst/>
                <a:latin typeface="Helvetica" panose="020B0604020202020204" pitchFamily="34" charset="0"/>
                <a:ea typeface="Times New Roman" panose="02020603050405020304" pitchFamily="18" charset="0"/>
              </a:rPr>
              <a:t>, </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वरना तथा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साकरतोड़</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भी प्रदेश की जल-श्रोत हैं। प्रदेश लगभग ५३%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वनाच्छादित</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a:t>
            </a:r>
            <a:r>
              <a:rPr lang="en-IN" sz="1400" dirty="0">
                <a:solidFill>
                  <a:srgbClr val="1D2129"/>
                </a:solidFill>
                <a:effectLst/>
                <a:latin typeface="Helvetica" panose="020B0604020202020204" pitchFamily="34" charset="0"/>
                <a:ea typeface="Times New Roman" panose="02020603050405020304" pitchFamily="18" charset="0"/>
              </a:rPr>
              <a:t>, </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किन्तु केवल ४०% हिस्से में ही आरक्षित वन है जो नाना प्रकार के वनस्पति और पशु को निवास प्रदान करते है। हिंदी और गुजराती यहाँ की राजभाषा है। साथ ही मराठी</a:t>
            </a:r>
            <a:r>
              <a:rPr lang="en-IN" sz="1400" dirty="0">
                <a:solidFill>
                  <a:srgbClr val="1D2129"/>
                </a:solidFill>
                <a:effectLst/>
                <a:latin typeface="Helvetica" panose="020B0604020202020204" pitchFamily="34" charset="0"/>
                <a:ea typeface="Times New Roman" panose="02020603050405020304" pitchFamily="18" charset="0"/>
              </a:rPr>
              <a:t>, </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अंग्रेजी तथा स्थानीय बोली भी बोली जाती है। दादरा एवं नगर हवेली पूरी तरह महाराष्ट्र और गुजरात के सड़क नेटवर्क पर निर्भर है। मुंबई-अहमदाबाद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रेलमार्ग</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पर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वापी</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स्टेशन यहाँ का नजदीकी रेलवे स्टेशन है।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निकटतम</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हवाई अड्डा मुंबई और सूरत है। यह मुंबई-बड़ौदा और दिल्ली राष्ट्रीय राजमार्ग से जुड़ा है।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हिंदुओं</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आस्था की नगरी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नाशिक</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त्र्यंबकेश्वर </a:t>
            </a:r>
            <a:r>
              <a:rPr lang="hi-IN" sz="14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ज्योतिर्लिंग</a:t>
            </a:r>
            <a:r>
              <a:rPr lang="hi-IN" sz="14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यहाँ से नजदीक ही है।</a:t>
            </a:r>
            <a:endParaRPr lang="en-IN" sz="1400" dirty="0">
              <a:effectLst/>
              <a:latin typeface="Times New Roman" panose="02020603050405020304" pitchFamily="18" charset="0"/>
              <a:ea typeface="Times New Roman" panose="02020603050405020304" pitchFamily="18" charset="0"/>
            </a:endParaRPr>
          </a:p>
        </p:txBody>
      </p:sp>
      <p:pic>
        <p:nvPicPr>
          <p:cNvPr id="5" name="Picture 4">
            <a:extLst>
              <a:ext uri="{FF2B5EF4-FFF2-40B4-BE49-F238E27FC236}">
                <a16:creationId xmlns:a16="http://schemas.microsoft.com/office/drawing/2014/main" id="{35E56D3C-E33D-495A-AA66-6CC980479F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675" y="1809750"/>
            <a:ext cx="4876800" cy="3867150"/>
          </a:xfrm>
          <a:prstGeom prst="rect">
            <a:avLst/>
          </a:prstGeom>
        </p:spPr>
      </p:pic>
    </p:spTree>
    <p:extLst>
      <p:ext uri="{BB962C8B-B14F-4D97-AF65-F5344CB8AC3E}">
        <p14:creationId xmlns:p14="http://schemas.microsoft.com/office/powerpoint/2010/main" val="15899015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FE6AA1-0327-4963-9650-E3D1EDF9B51B}"/>
              </a:ext>
            </a:extLst>
          </p:cNvPr>
          <p:cNvSpPr txBox="1"/>
          <p:nvPr/>
        </p:nvSpPr>
        <p:spPr>
          <a:xfrm>
            <a:off x="6019799" y="1610553"/>
            <a:ext cx="4638675" cy="3636893"/>
          </a:xfrm>
          <a:prstGeom prst="rect">
            <a:avLst/>
          </a:prstGeom>
          <a:noFill/>
        </p:spPr>
        <p:txBody>
          <a:bodyPr wrap="square">
            <a:spAutoFit/>
          </a:bodyPr>
          <a:lstStyle/>
          <a:p>
            <a:pPr indent="457200" algn="ctr">
              <a:spcBef>
                <a:spcPts val="450"/>
              </a:spcBef>
              <a:spcAft>
                <a:spcPts val="450"/>
              </a:spcAft>
            </a:pPr>
            <a:r>
              <a:rPr lang="hi-IN"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राजभाषा</a:t>
            </a:r>
            <a:endParaRPr lang="en-IN" sz="1800" b="1"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indent="457200" algn="just">
              <a:spcBef>
                <a:spcPts val="450"/>
              </a:spcBef>
              <a:spcAft>
                <a:spcPts val="450"/>
              </a:spcAft>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हिंदी और गुजराती यहाँ की राजभाषा है। साथ ही मराठी</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अंग्रेजी तथा स्थानीय बोली भी बोली जाती है। दादरा एवं नगर हवेली पूरी तरह महाराष्ट्र और गुजरात के सड़क नेटवर्क पर निर्भर है। मुंबई-अहमदाबाद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रेलमार्ग</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वापी</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स्टेशन यहाँ का नजदीकी रेलवे स्टेशन है।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निकटतम</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हवाई अड्डा मुंबई और सूरत है। यह मुंबई-बड़ौदा और दिल्ली राष्ट्रीय राजमार्ग से जुड़ा है।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हिंदुओं</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आस्था की नगरी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नाशिक</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त्र्यंबकेश्वर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ज्योतिर्लिंग</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यहाँ से नजदीक ही है।</a:t>
            </a:r>
            <a:endParaRPr lang="en-IN" sz="1800" dirty="0">
              <a:effectLst/>
              <a:latin typeface="Times New Roman" panose="02020603050405020304" pitchFamily="18" charset="0"/>
              <a:ea typeface="Times New Roman" panose="02020603050405020304" pitchFamily="18" charset="0"/>
            </a:endParaRPr>
          </a:p>
        </p:txBody>
      </p:sp>
      <p:pic>
        <p:nvPicPr>
          <p:cNvPr id="5" name="Picture 4">
            <a:extLst>
              <a:ext uri="{FF2B5EF4-FFF2-40B4-BE49-F238E27FC236}">
                <a16:creationId xmlns:a16="http://schemas.microsoft.com/office/drawing/2014/main" id="{B68393DE-86D6-4482-9E8B-8DFA5FA5A1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0175" y="1419225"/>
            <a:ext cx="5709624" cy="4629150"/>
          </a:xfrm>
          <a:prstGeom prst="rect">
            <a:avLst/>
          </a:prstGeom>
        </p:spPr>
      </p:pic>
    </p:spTree>
    <p:extLst>
      <p:ext uri="{BB962C8B-B14F-4D97-AF65-F5344CB8AC3E}">
        <p14:creationId xmlns:p14="http://schemas.microsoft.com/office/powerpoint/2010/main" val="33211885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4A47E54-850F-4326-8FD1-8D290C5B7DB7}"/>
              </a:ext>
            </a:extLst>
          </p:cNvPr>
          <p:cNvSpPr txBox="1"/>
          <p:nvPr/>
        </p:nvSpPr>
        <p:spPr>
          <a:xfrm>
            <a:off x="76200" y="790575"/>
            <a:ext cx="12039600" cy="5483552"/>
          </a:xfrm>
          <a:prstGeom prst="rect">
            <a:avLst/>
          </a:prstGeom>
          <a:noFill/>
        </p:spPr>
        <p:txBody>
          <a:bodyPr wrap="square">
            <a:spAutoFit/>
          </a:bodyPr>
          <a:lstStyle/>
          <a:p>
            <a:pPr indent="457200" algn="ctr">
              <a:spcBef>
                <a:spcPts val="450"/>
              </a:spcBef>
              <a:spcAft>
                <a:spcPts val="450"/>
              </a:spcAft>
            </a:pPr>
            <a:r>
              <a:rPr lang="hi-IN" sz="2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जनगणना के अनुसार</a:t>
            </a:r>
            <a:endParaRPr lang="en-IN" sz="1800" b="1"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indent="457200" algn="just">
              <a:spcBef>
                <a:spcPts val="450"/>
              </a:spcBef>
              <a:spcAft>
                <a:spcPts val="450"/>
              </a:spcAft>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अपने मुक्ति के प्रथम वर्ष से लेकर अब तक यहाँ मानव सूचकांक सहित सभी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क्षेत्रो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उल्लेखनीय प्रगति हुई है। वर्ष २०११ की जनगणना के अनुसार संघ प्रदेश दादरा एवं नगर हवेली की साक्षरता दर ७७.६४% है</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जबकि भारत की औसत साक्षरता दर ७४.०४% है। प्राथमिक</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माध्यमिक और उच्चतर माध्यमिक विद्यालयों के साथ कई निजी विद्यालय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 निजी और दो सरकारी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कॉलेज</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भी संचालित है। एक औद्योगिक प्रशिक्षण संस्थान तथा एक होटल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मैनेजमेंट</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कैटरिंग</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प्रौद्योगिकी संस्थान भी संचालित हैं। प्रदेश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सायली</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निर्माणाधीन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मेडिकल</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कॉलेज</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माननीय प्रधानमंत्री जी की एक अनमोल भेंट है।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सायली</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निर्माणाधीन स्टेडियम प्रदेश को निश्चित रूप से गौरव प्रदान करेगी।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सायली</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ही पुलिस प्रशिक्षण केंद्र कार्यरत है। अक्षय पात्र योजना के अंतर्गत प्रदेश के प्राथमिक शाला के बच्चों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मिड</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डे</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मील देने के लिए संकलित किचन की शुरुआत हो चुकी है। इस किचन प्लांट का निर्माण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अथाल</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किया गया है। जिला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मुख्यालय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सिलवासा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स्पोर्ट्स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कॉम्प्लेक्स</a:t>
            </a:r>
            <a:r>
              <a:rPr lang="en-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कला केंद्र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बाल-भवन</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रेडक्रॉस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सोसायटी</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तथा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नेहरु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युवा केंद्र संचालित हैं। ग्रामीण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विस्तारों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प्राथमिक विद्यालय जिला-पंचायत के अंतर्गत आते हैं</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जबकि नगरपालिका विस्तार</a:t>
            </a:r>
            <a:r>
              <a:rPr lang="hi-IN" sz="1800" dirty="0">
                <a:solidFill>
                  <a:srgbClr val="1D2129"/>
                </a:solidFill>
                <a:effectLst/>
                <a:latin typeface="Times New Roman" panose="02020603050405020304" pitchFamily="18" charset="0"/>
                <a:ea typeface="Times New Roman" panose="02020603050405020304" pitchFamily="18" charset="0"/>
                <a:cs typeface="Helvetica" panose="020B0604020202020204" pitchFamily="34"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 प्राथमिक विद्यालय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सिलवासा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नगर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परिषद्</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अधीन है। माध्यमिक व उच्चतर माध्यमिक विद्यालय शिक्षा निदेशालय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अन्तर्गत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आते हैं। प्रदेश में १२ सरकारी माध्यमिक विद्यालय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१४ सरकारी उच्चतर माध्यमिक विद्यालय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१ केन्द्रीय विद्यालय संगठन तथा १ जवाहर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नवोदय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विद्यालय हैं। इनके अतिरिक्त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अनुदानित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व निजी विद्यालय भी संचालित हैं। सरकारी प्राथमिक</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माध्यमिक व उच्चतर माध्यमिक विद्यालयों के बच्चों को प्रशासन द्वारा सभी संसाधन मुहैया कराए जाते है। गुजराती</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अंग्रेजी व हिन्दी माध्यम के स्कूल गुजरात शिक्षण बोर्ड तथा मराठी माध्यम के स्कूल महाराष्ट्र बोर्ड से संबद्ध है।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सिलवासा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स्थित आधुनिक तकनीक व साज-सज्जा से परिपूर्ण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विनोबा</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भावे</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सिविल अस्पताल न केवल स्थानीय लोगों के लिए अपितु पड़ोसी गुजरात व महाराष्ट्र के लोगों के लिए भी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जीवनदायिनी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सिद्ध हो रही है। सभी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ग्रामपंचायतों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नंदघर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आयुष्मान भारत के अंतर्गत स्वास्थ्य कल्याण केंद्र संचालित हैं। केंद्र सरकार की विभिन्न योजनाएं भी प्रदेश में क्रियान्वित हैं। माननीय प्रशासक महोदय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अगुवाई</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प्रदेश की विकास यात्रा अनवरत जारी है।</a:t>
            </a:r>
            <a:endParaRPr lang="en-IN"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08841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AC7243C-9BB4-4AA4-954E-950B00748F99}"/>
              </a:ext>
            </a:extLst>
          </p:cNvPr>
          <p:cNvSpPr txBox="1"/>
          <p:nvPr/>
        </p:nvSpPr>
        <p:spPr>
          <a:xfrm>
            <a:off x="914400" y="1582340"/>
            <a:ext cx="9391650" cy="4098558"/>
          </a:xfrm>
          <a:prstGeom prst="rect">
            <a:avLst/>
          </a:prstGeom>
          <a:noFill/>
        </p:spPr>
        <p:txBody>
          <a:bodyPr wrap="square">
            <a:spAutoFit/>
          </a:bodyPr>
          <a:lstStyle/>
          <a:p>
            <a:pPr indent="457200" algn="just">
              <a:spcBef>
                <a:spcPts val="450"/>
              </a:spcBef>
              <a:spcAft>
                <a:spcPts val="450"/>
              </a:spcAft>
            </a:pPr>
            <a:r>
              <a:rPr lang="hi-IN" sz="2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दादरा एवं नगर हवेली </a:t>
            </a:r>
            <a:r>
              <a:rPr lang="hi-IN" sz="2000" b="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पटेलादों</a:t>
            </a:r>
            <a:endParaRPr lang="en-IN" sz="2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endParaRPr>
          </a:p>
          <a:p>
            <a:pPr indent="457200" algn="just">
              <a:spcBef>
                <a:spcPts val="450"/>
              </a:spcBef>
              <a:spcAft>
                <a:spcPts val="450"/>
              </a:spcAft>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दादरा एवं नगर हवेली २०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पटेलादों</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विभाजित है।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सिलवासा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या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सेलवास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जिला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मुख्यालय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 जो १५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वार्डो</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बँटी है। दादरा एवं नगर हवेली में विधायिका की व्यवस्था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नही</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 प्रशासक महोदय यहाँ के प्रशासनिक प्रमुख होते हैं। इनकी नियुक्ति गृह मंत्रालय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भारत सरकार द्वारा होती है। पूर्व में पारंपरिक रुप से भारतीय प्रशासनिक सेवा के वरिष्ठ  अधिकारी प्रशासक नियुक्त किए जाते थे। वे दादरा एवं नगर हवेली के साथ-साथ संघ प्रदेश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दमण-दीव</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भी प्रशासक होते हैं। वर्तमान में माननीय श्री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प्रफुल</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भाई पटेल जी यहाँ के प्रशासक हैं। इनके कुशल नेतृत्व</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मार्गदर्शन</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अभिभावकत्व</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व प्रशासन में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संघ प्रदेश विकास के नित नए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सोपान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चढ़ रहे हैं। प्रशासक महोदय सर्वथा सक्षम</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कार्यकुशल व अनुभवी राजनीतिज्ञ है। ये संघ प्रदेश दादरा एवं नगर हवेली तथा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तथा</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संघ प्रदेश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दमण</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दीव</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१८वें प्रशासक थे। २६ जनवरी</a:t>
            </a:r>
            <a:r>
              <a:rPr lang="en-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२०२० को विलय के पश्चात एकीकृत संघ प्रदेश दादरा एवं नगर हवेली और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दमण</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दीव</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प्रथम प्रशासक के रुप में इन्हें नियुक्त किया गया। प्रशासक महोदय के सहयोगी के रुप में माननीय सलाहकार महोदय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वित्त सचिव</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पुलिस प्रमुख</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जिला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समाहर्ता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अन्य विभागों के प्रमुख अपनी जिम्मेदारियों और कर्तव्यों का सम्यक्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रुपेण</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निर्वहन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कर रहे हैं। प्रशासनिक गतिविधि का मुख्य केंद्र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दमण</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सचिवालय है।</a:t>
            </a:r>
            <a:endParaRPr lang="en-IN"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689985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3" name="Rectangle 62">
            <a:extLst>
              <a:ext uri="{FF2B5EF4-FFF2-40B4-BE49-F238E27FC236}">
                <a16:creationId xmlns:a16="http://schemas.microsoft.com/office/drawing/2014/main" id="{6234BCC6-39B9-47D9-8BF8-C665401AE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A group of people in a field&#10;&#10;Description automatically generated">
            <a:extLst>
              <a:ext uri="{FF2B5EF4-FFF2-40B4-BE49-F238E27FC236}">
                <a16:creationId xmlns:a16="http://schemas.microsoft.com/office/drawing/2014/main" id="{26817DDE-7B75-4DBF-8720-8A7F3A0748C3}"/>
              </a:ext>
            </a:extLst>
          </p:cNvPr>
          <p:cNvPicPr>
            <a:picLocks noChangeAspect="1"/>
          </p:cNvPicPr>
          <p:nvPr/>
        </p:nvPicPr>
        <p:blipFill rotWithShape="1">
          <a:blip r:embed="rId2">
            <a:extLst>
              <a:ext uri="{28A0092B-C50C-407E-A947-70E740481C1C}">
                <a14:useLocalDpi xmlns:a14="http://schemas.microsoft.com/office/drawing/2010/main" val="0"/>
              </a:ext>
            </a:extLst>
          </a:blip>
          <a:srcRect r="7687"/>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31" name="Picture 30" descr="A group of people wearing costumes&#10;&#10;Description automatically generated">
            <a:extLst>
              <a:ext uri="{FF2B5EF4-FFF2-40B4-BE49-F238E27FC236}">
                <a16:creationId xmlns:a16="http://schemas.microsoft.com/office/drawing/2014/main" id="{DC321126-B8EC-4E1C-A7CC-217477046300}"/>
              </a:ext>
            </a:extLst>
          </p:cNvPr>
          <p:cNvPicPr>
            <a:picLocks noChangeAspect="1"/>
          </p:cNvPicPr>
          <p:nvPr/>
        </p:nvPicPr>
        <p:blipFill rotWithShape="1">
          <a:blip r:embed="rId3">
            <a:extLst>
              <a:ext uri="{28A0092B-C50C-407E-A947-70E740481C1C}">
                <a14:useLocalDpi xmlns:a14="http://schemas.microsoft.com/office/drawing/2010/main" val="0"/>
              </a:ext>
            </a:extLst>
          </a:blip>
          <a:srcRect t="7203" r="-2" b="14431"/>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65" name="Freeform: Shape 64">
            <a:extLst>
              <a:ext uri="{FF2B5EF4-FFF2-40B4-BE49-F238E27FC236}">
                <a16:creationId xmlns:a16="http://schemas.microsoft.com/office/drawing/2014/main" id="{72A9CE9D-DAC3-40AF-B504-78A64A909F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67" name="Freeform: Shape 66">
            <a:extLst>
              <a:ext uri="{FF2B5EF4-FFF2-40B4-BE49-F238E27FC236}">
                <a16:creationId xmlns:a16="http://schemas.microsoft.com/office/drawing/2014/main" id="{506D7452-6CDE-4381-86CE-07B2459383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ABD1D9C0-0B13-4C29-B44C-3090BBE5A154}"/>
              </a:ext>
            </a:extLst>
          </p:cNvPr>
          <p:cNvSpPr txBox="1"/>
          <p:nvPr/>
        </p:nvSpPr>
        <p:spPr>
          <a:xfrm>
            <a:off x="209853" y="3207900"/>
            <a:ext cx="1966663" cy="769164"/>
          </a:xfrm>
          <a:prstGeom prst="rect">
            <a:avLst/>
          </a:prstGeom>
        </p:spPr>
        <p:txBody>
          <a:bodyPr vert="horz" lIns="91440" tIns="45720" rIns="91440" bIns="45720" rtlCol="0" anchor="b">
            <a:normAutofit lnSpcReduction="10000"/>
          </a:bodyPr>
          <a:lstStyle/>
          <a:p>
            <a:pPr>
              <a:lnSpc>
                <a:spcPct val="90000"/>
              </a:lnSpc>
              <a:spcBef>
                <a:spcPct val="0"/>
              </a:spcBef>
              <a:spcAft>
                <a:spcPts val="600"/>
              </a:spcAft>
            </a:pPr>
            <a:r>
              <a:rPr lang="en-US" sz="5400" kern="1200" dirty="0">
                <a:solidFill>
                  <a:schemeClr val="tx1"/>
                </a:solidFill>
                <a:latin typeface="+mj-lt"/>
                <a:ea typeface="+mj-ea"/>
                <a:cs typeface="+mj-cs"/>
              </a:rPr>
              <a:t>Meets</a:t>
            </a:r>
          </a:p>
        </p:txBody>
      </p:sp>
      <p:sp>
        <p:nvSpPr>
          <p:cNvPr id="69" name="Rectangle 68">
            <a:extLst>
              <a:ext uri="{FF2B5EF4-FFF2-40B4-BE49-F238E27FC236}">
                <a16:creationId xmlns:a16="http://schemas.microsoft.com/office/drawing/2014/main" id="{762DA937-8B55-4317-BD32-98D7AF30E3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67989"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Avenir Next LT Pro"/>
            </a:endParaRPr>
          </a:p>
        </p:txBody>
      </p:sp>
      <p:sp>
        <p:nvSpPr>
          <p:cNvPr id="75" name="Rectangle 70">
            <a:extLst>
              <a:ext uri="{FF2B5EF4-FFF2-40B4-BE49-F238E27FC236}">
                <a16:creationId xmlns:a16="http://schemas.microsoft.com/office/drawing/2014/main" id="{C52EE5A8-045B-4D39-8ED1-51333408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098" y="4461119"/>
            <a:ext cx="5019074"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TextBox 32">
            <a:extLst>
              <a:ext uri="{FF2B5EF4-FFF2-40B4-BE49-F238E27FC236}">
                <a16:creationId xmlns:a16="http://schemas.microsoft.com/office/drawing/2014/main" id="{2C26057A-AC21-4261-9AAA-6549AF9F942E}"/>
              </a:ext>
            </a:extLst>
          </p:cNvPr>
          <p:cNvSpPr txBox="1"/>
          <p:nvPr/>
        </p:nvSpPr>
        <p:spPr>
          <a:xfrm>
            <a:off x="3684574" y="1461395"/>
            <a:ext cx="1661150" cy="1231161"/>
          </a:xfrm>
          <a:prstGeom prst="rect">
            <a:avLst/>
          </a:prstGeom>
        </p:spPr>
        <p:txBody>
          <a:bodyPr vert="horz" lIns="91440" tIns="45720" rIns="91440" bIns="45720" rtlCol="0" anchor="b">
            <a:normAutofit fontScale="92500"/>
          </a:bodyPr>
          <a:lstStyle/>
          <a:p>
            <a:pPr>
              <a:lnSpc>
                <a:spcPct val="90000"/>
              </a:lnSpc>
              <a:spcBef>
                <a:spcPct val="0"/>
              </a:spcBef>
              <a:spcAft>
                <a:spcPts val="600"/>
              </a:spcAft>
            </a:pPr>
            <a:r>
              <a:rPr lang="hi-IN" sz="3200" kern="1200" dirty="0">
                <a:solidFill>
                  <a:schemeClr val="tx1"/>
                </a:solidFill>
                <a:latin typeface="Aparajita" panose="02020603050405020304" pitchFamily="18" charset="0"/>
                <a:ea typeface="+mj-ea"/>
                <a:cs typeface="Aparajita" panose="02020603050405020304" pitchFamily="18" charset="0"/>
              </a:rPr>
              <a:t>दादरा एवं नगर हवेली </a:t>
            </a:r>
            <a:endParaRPr lang="en-US" sz="3200" kern="1200" dirty="0">
              <a:solidFill>
                <a:schemeClr val="tx1"/>
              </a:solidFill>
              <a:latin typeface="Aparajita" panose="02020603050405020304" pitchFamily="18" charset="0"/>
              <a:ea typeface="+mj-ea"/>
              <a:cs typeface="Aparajita" panose="02020603050405020304" pitchFamily="18" charset="0"/>
            </a:endParaRPr>
          </a:p>
        </p:txBody>
      </p:sp>
      <p:sp>
        <p:nvSpPr>
          <p:cNvPr id="34" name="TextBox 33">
            <a:extLst>
              <a:ext uri="{FF2B5EF4-FFF2-40B4-BE49-F238E27FC236}">
                <a16:creationId xmlns:a16="http://schemas.microsoft.com/office/drawing/2014/main" id="{C417FF46-02BB-40D9-BCD8-9660E33F94AC}"/>
              </a:ext>
            </a:extLst>
          </p:cNvPr>
          <p:cNvSpPr txBox="1"/>
          <p:nvPr/>
        </p:nvSpPr>
        <p:spPr>
          <a:xfrm>
            <a:off x="3861000" y="5031367"/>
            <a:ext cx="1308297" cy="912611"/>
          </a:xfrm>
          <a:prstGeom prst="rect">
            <a:avLst/>
          </a:prstGeom>
        </p:spPr>
        <p:txBody>
          <a:bodyPr vert="horz" lIns="91440" tIns="45720" rIns="91440" bIns="45720" rtlCol="0" anchor="b">
            <a:normAutofit/>
          </a:bodyPr>
          <a:lstStyle/>
          <a:p>
            <a:pPr>
              <a:lnSpc>
                <a:spcPct val="90000"/>
              </a:lnSpc>
              <a:spcBef>
                <a:spcPct val="0"/>
              </a:spcBef>
              <a:spcAft>
                <a:spcPts val="600"/>
              </a:spcAft>
            </a:pPr>
            <a:r>
              <a:rPr lang="hi-IN" sz="3000" kern="1200" dirty="0" err="1">
                <a:solidFill>
                  <a:schemeClr val="tx1"/>
                </a:solidFill>
                <a:latin typeface="Aparajita" panose="02020603050405020304" pitchFamily="18" charset="0"/>
                <a:ea typeface="+mj-ea"/>
                <a:cs typeface="Aparajita" panose="02020603050405020304" pitchFamily="18" charset="0"/>
              </a:rPr>
              <a:t>चंडीगढ़</a:t>
            </a:r>
            <a:r>
              <a:rPr lang="hi-IN" sz="3000" kern="1200" dirty="0">
                <a:solidFill>
                  <a:schemeClr val="tx1"/>
                </a:solidFill>
                <a:latin typeface="Aparajita" panose="02020603050405020304" pitchFamily="18" charset="0"/>
                <a:ea typeface="+mj-ea"/>
                <a:cs typeface="Aparajita" panose="02020603050405020304" pitchFamily="18" charset="0"/>
              </a:rPr>
              <a:t> </a:t>
            </a:r>
            <a:endParaRPr lang="en-US" sz="3000" kern="1200" dirty="0">
              <a:solidFill>
                <a:schemeClr val="tx1"/>
              </a:solidFill>
              <a:latin typeface="Aparajita" panose="02020603050405020304" pitchFamily="18" charset="0"/>
              <a:ea typeface="+mj-ea"/>
              <a:cs typeface="Aparajita" panose="02020603050405020304" pitchFamily="18" charset="0"/>
            </a:endParaRPr>
          </a:p>
        </p:txBody>
      </p:sp>
    </p:spTree>
    <p:extLst>
      <p:ext uri="{BB962C8B-B14F-4D97-AF65-F5344CB8AC3E}">
        <p14:creationId xmlns:p14="http://schemas.microsoft.com/office/powerpoint/2010/main" val="20318902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F1CA13C-3820-43FA-A7AE-5347DBDF6F8E}"/>
              </a:ext>
            </a:extLst>
          </p:cNvPr>
          <p:cNvSpPr txBox="1"/>
          <p:nvPr/>
        </p:nvSpPr>
        <p:spPr>
          <a:xfrm>
            <a:off x="5562600" y="1592903"/>
            <a:ext cx="6096000" cy="4529445"/>
          </a:xfrm>
          <a:prstGeom prst="rect">
            <a:avLst/>
          </a:prstGeom>
          <a:noFill/>
        </p:spPr>
        <p:txBody>
          <a:bodyPr wrap="square">
            <a:spAutoFit/>
          </a:bodyPr>
          <a:lstStyle/>
          <a:p>
            <a:pPr indent="457200" algn="ctr">
              <a:spcBef>
                <a:spcPts val="450"/>
              </a:spcBef>
              <a:spcAft>
                <a:spcPts val="450"/>
              </a:spcAft>
            </a:pPr>
            <a:r>
              <a:rPr lang="hi-IN" sz="2800" b="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दानह</a:t>
            </a:r>
            <a:r>
              <a:rPr lang="hi-IN"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 प्रशासन</a:t>
            </a:r>
            <a:endParaRPr lang="en-IN" dirty="0"/>
          </a:p>
          <a:p>
            <a:pPr indent="457200" algn="just">
              <a:spcBef>
                <a:spcPts val="450"/>
              </a:spcBef>
              <a:spcAft>
                <a:spcPts val="450"/>
              </a:spcAft>
            </a:pP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दानह</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प्रशासन के अधीन विभिन्न विभाग व कार्यालय कार्यरत हैं</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जिनमें कृषि</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पशुपालन</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मुख्य निर्वाचन अधिकारी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बाल विकास</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सूचना प्रौद्योगिकी</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लेखा निदेशालय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जिला पंचायत</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जिला उद्योग केंद्र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शिक्षा</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उत्पादन शुल्क</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फायर एंड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इमरजेंसी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सेवा</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खाद्य एवं नागरिक आपूर्ति</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वन विभाग</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औद्योगिक प्रशिक्षण संस्थान</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होटल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मैनेजमेंट</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कैटरिंग</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प्रौद्योगिकी संस्थान</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श्रम विभाग</a:t>
            </a:r>
            <a:r>
              <a:rPr lang="en-IN" sz="1800" dirty="0">
                <a:solidFill>
                  <a:srgbClr val="1D2129"/>
                </a:solidFill>
                <a:effectLst/>
                <a:latin typeface="Helvetica" panose="020B0604020202020204" pitchFamily="34" charset="0"/>
                <a:ea typeface="Times New Roman" panose="02020603050405020304" pitchFamily="18" charset="0"/>
              </a:rPr>
              <a:t>,</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स्मार्ट</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सिटी</a:t>
            </a:r>
            <a:r>
              <a:rPr lang="en-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मामलतदार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कार्यालय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चिकित्सा एवं जन स्वास्थ्य विभाग</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राजभाषा</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कर्मचारी और प्रशासनिक सुधार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योजना एवं सांख्यिकी</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समाहर्तालय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पुलिस</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पुलिस शिकायत प्राधिकरण</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विद्युत विभाग</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लोक निर्माण विभाग</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श्री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विनोबा</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भावे</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सिविल अस्पताल</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सिलवासा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नगर परिषद</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सर्वेक्षण एवं निपटान कार्यालय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पर्यटन विभाग</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परिवहन विभाग</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मूल्य वर्धित कर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गुड्स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सर्विस टैक्स एवं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जागरुकता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विभाग उल्लेखनीय है।</a:t>
            </a:r>
            <a:endParaRPr lang="en-IN" sz="1800" dirty="0">
              <a:effectLst/>
              <a:latin typeface="Times New Roman" panose="02020603050405020304" pitchFamily="18" charset="0"/>
              <a:ea typeface="Times New Roman" panose="02020603050405020304" pitchFamily="18" charset="0"/>
            </a:endParaRPr>
          </a:p>
        </p:txBody>
      </p:sp>
      <p:pic>
        <p:nvPicPr>
          <p:cNvPr id="6" name="Picture 5">
            <a:extLst>
              <a:ext uri="{FF2B5EF4-FFF2-40B4-BE49-F238E27FC236}">
                <a16:creationId xmlns:a16="http://schemas.microsoft.com/office/drawing/2014/main" id="{2D9C0AFC-2B57-4469-8638-526ABC10B7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343025"/>
            <a:ext cx="4876800" cy="4876800"/>
          </a:xfrm>
          <a:prstGeom prst="rect">
            <a:avLst/>
          </a:prstGeom>
        </p:spPr>
      </p:pic>
    </p:spTree>
    <p:extLst>
      <p:ext uri="{BB962C8B-B14F-4D97-AF65-F5344CB8AC3E}">
        <p14:creationId xmlns:p14="http://schemas.microsoft.com/office/powerpoint/2010/main" val="19267235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8A3C8D4-BF17-4002-BDB2-227CE3F4EA58}"/>
              </a:ext>
            </a:extLst>
          </p:cNvPr>
          <p:cNvSpPr txBox="1"/>
          <p:nvPr/>
        </p:nvSpPr>
        <p:spPr>
          <a:xfrm>
            <a:off x="1085850" y="1385015"/>
            <a:ext cx="8258175" cy="4873129"/>
          </a:xfrm>
          <a:prstGeom prst="rect">
            <a:avLst/>
          </a:prstGeom>
          <a:noFill/>
        </p:spPr>
        <p:txBody>
          <a:bodyPr wrap="square">
            <a:spAutoFit/>
          </a:bodyPr>
          <a:lstStyle/>
          <a:p>
            <a:pPr indent="457200" algn="just">
              <a:spcBef>
                <a:spcPts val="450"/>
              </a:spcBef>
              <a:spcAft>
                <a:spcPts val="450"/>
              </a:spcAft>
            </a:pPr>
            <a:r>
              <a:rPr lang="hi-IN"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जिला पंचायत</a:t>
            </a:r>
            <a:endParaRPr lang="en-IN" sz="1800" b="1"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indent="457200" algn="just">
              <a:spcBef>
                <a:spcPts val="450"/>
              </a:spcBef>
              <a:spcAft>
                <a:spcPts val="450"/>
              </a:spcAft>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दादरा एवं नगर हवेली में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पटेलादों</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प्रतिनिधि सभा के रुप में स्थापित जिला पंचायत तथा शहरी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वार्डो</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प्रतिनिधि सभा के रूप में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सिलवासा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नगर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परिषद्</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अपना काम बखूबी कर रही है। १८ फरवरी २००६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सिलवासा</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नगर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परिषद्</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गठन हुआ। </a:t>
            </a:r>
            <a:endParaRPr lang="en-IN" sz="1800" dirty="0">
              <a:effectLst/>
              <a:latin typeface="Times New Roman" panose="02020603050405020304" pitchFamily="18" charset="0"/>
              <a:ea typeface="Times New Roman" panose="02020603050405020304" pitchFamily="18" charset="0"/>
            </a:endParaRPr>
          </a:p>
          <a:p>
            <a:pPr indent="457200" algn="just">
              <a:spcBef>
                <a:spcPts val="450"/>
              </a:spcBef>
              <a:spcAft>
                <a:spcPts val="450"/>
              </a:spcAft>
            </a:pP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प्रदेश में लोकसभा की एक आरक्षित सीट है। १९६७ में श्री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सनजीभाई</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रुपजीभाई</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जी भारतीय राष्ट्रीय कांग्रेस के उम्मीदवार के रुप में यहाँ के प्रथम सांसद के रुप में निर्वाचित हुए।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तत्पश्चात्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१९७१ व १९७७ 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आमचुनावों</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 भारतीय राष्ट्रीय कांग्रेस से ही श्री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रामू</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भाई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रावजीभाई</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पटेल ने इस प्रदेश का प्रतिनिधित्व किया। १९८० ई. में भारतीय राष्ट्रीय कांग्रेस से श्री रामजी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पोटिया</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माहला</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तथा १९८४ ई. में श्री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सीताराम</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जिवयाभाई</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गवली</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जी ने लोकसभा में प्रदेश के सांसद के रुप में अपनी उपस्थिति दर्ज की। १९८९ से ई. सन् २००९ तक श्री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मोहनभाई</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सनजीभाई</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डेलकर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जी ने लगातार छ: बार प्रदेश के निर्वाचित सांसद के रुप में लोकसभा में प्रदेश का सशक्त नेतृत्व किया। २००९ और २०१४ के आम चुनावों में भारतीय जनता पार्टी के उम्मीदवार के रुप में श्री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नटूभाई</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गोमानभाई</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पटेल ने जीत दर्ज की। २०१९ में संपन्न हुए १७वीं लोकसभा चुनाव में माननीय श्री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मोहनभाई</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सनजीभाई</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डेलकर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जी ने निर्दलीय प्रत्याशी के रूप में पुन: जीत दर्ज की व वर्तमान में लोकसभा में प्रदेश का प्रतिनिधित्व कर रहे हैं। </a:t>
            </a:r>
            <a:endParaRPr lang="en-IN"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870736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F7FB4B9-ABC9-44DE-A9EF-76A9DF4CF43B}"/>
              </a:ext>
            </a:extLst>
          </p:cNvPr>
          <p:cNvSpPr txBox="1"/>
          <p:nvPr/>
        </p:nvSpPr>
        <p:spPr>
          <a:xfrm>
            <a:off x="3048000" y="2228672"/>
            <a:ext cx="6096000" cy="2400657"/>
          </a:xfrm>
          <a:prstGeom prst="rect">
            <a:avLst/>
          </a:prstGeom>
          <a:noFill/>
        </p:spPr>
        <p:txBody>
          <a:bodyPr wrap="square">
            <a:spAutoFit/>
          </a:bodyPr>
          <a:lstStyle/>
          <a:p>
            <a:pPr indent="457200" algn="just"/>
            <a:r>
              <a:rPr lang="hi-IN"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भू-</a:t>
            </a:r>
            <a:r>
              <a:rPr lang="hi-IN" sz="2400" b="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मण्डलीकरण</a:t>
            </a:r>
            <a:endParaRPr lang="en-IN" sz="1800" b="1"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indent="457200" algn="just"/>
            <a:endParaRPr lang="en-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indent="457200" algn="just"/>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भू-</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मण्डलीकरण</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इस दौर में आप जहाँ कही भी आजीविका प्राप्त कर रह रहे होते हैं</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आपकी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अन्नदात्री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भूमि होती है। वहाँ के मूल निवासी</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उनकी परंपरा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धर्म</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संप्रदाय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भाषा</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जीवनशैली</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सामाजिक ताना-बाना</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लोक-संस्कृति</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उनके हक</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अधिकार</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मूल्य और विचारों का सम्मान करना परिहार्य हो जाता है। प्रणाम करता हूँ दादरा एवं नगर हवेली की भूमि को।</a:t>
            </a:r>
            <a:endParaRPr lang="en-IN"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19519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1C2B509-5633-48FE-889C-D969D1B9013B}"/>
              </a:ext>
            </a:extLst>
          </p:cNvPr>
          <p:cNvSpPr txBox="1"/>
          <p:nvPr/>
        </p:nvSpPr>
        <p:spPr>
          <a:xfrm>
            <a:off x="2338387" y="759227"/>
            <a:ext cx="6096000" cy="2805896"/>
          </a:xfrm>
          <a:prstGeom prst="rect">
            <a:avLst/>
          </a:prstGeom>
          <a:noFill/>
        </p:spPr>
        <p:txBody>
          <a:bodyPr wrap="square">
            <a:spAutoFit/>
          </a:bodyPr>
          <a:lstStyle/>
          <a:p>
            <a:pPr indent="457200" algn="just">
              <a:spcBef>
                <a:spcPts val="450"/>
              </a:spcBef>
              <a:spcAft>
                <a:spcPts val="450"/>
              </a:spcAft>
            </a:pPr>
            <a:r>
              <a:rPr lang="hi-IN"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inherit"/>
                <a:ea typeface="Times New Roman" panose="02020603050405020304" pitchFamily="18" charset="0"/>
                <a:cs typeface="Mangal" panose="02040503050203030202" pitchFamily="18" charset="0"/>
              </a:rPr>
              <a:t>अभिनंदन</a:t>
            </a:r>
            <a:endParaRPr lang="en-IN" sz="1800" b="1"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indent="457200" algn="just">
              <a:spcBef>
                <a:spcPts val="450"/>
              </a:spcBef>
              <a:spcAft>
                <a:spcPts val="450"/>
              </a:spcAft>
            </a:pP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उपरोलिखित</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अंश संघ प्रदेश दादरा एवं नगर हवेली का अति संक्षिप्त परिचय है। यदि आप देश-दुनिया देखने को उत्सुक हैं तो आपका स्वागत है दादरा एवं नगर हवेली में। यहाँ का कण-कण पुलकित भाव से आपका</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b="1" dirty="0">
                <a:solidFill>
                  <a:srgbClr val="F1765E"/>
                </a:solidFill>
                <a:effectLst/>
                <a:latin typeface="inherit"/>
                <a:ea typeface="Times New Roman" panose="02020603050405020304" pitchFamily="18" charset="0"/>
                <a:cs typeface="Mangal" panose="02040503050203030202" pitchFamily="18" charset="0"/>
              </a:rPr>
              <a:t>अभिनंदन</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करेगी।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प्रदेशागमन</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पर आप यहां की प्रकृति के अछूते सौन्दर्य से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रुबरु</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होंगे</a:t>
            </a:r>
            <a:r>
              <a:rPr lang="hi-IN" sz="1800" dirty="0">
                <a:solidFill>
                  <a:srgbClr val="1D2129"/>
                </a:solidFill>
                <a:effectLst/>
                <a:latin typeface="Times New Roman" panose="02020603050405020304" pitchFamily="18" charset="0"/>
                <a:ea typeface="Times New Roman" panose="02020603050405020304" pitchFamily="18" charset="0"/>
                <a:cs typeface="Mangal" panose="02040503050203030202" pitchFamily="18" charset="0"/>
              </a:rPr>
              <a:t>। </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प्रदेश में आने के क्रम में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हरेक</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मार्ग पर स्थित भव्य प्रवेश-द्वार आपका स्वागत करेगी अपनी प्राकृतिक सौन्दर्य</a:t>
            </a:r>
            <a:r>
              <a:rPr lang="en-IN" sz="1800" dirty="0">
                <a:solidFill>
                  <a:srgbClr val="1D2129"/>
                </a:solidFill>
                <a:effectLst/>
                <a:latin typeface="Helvetica" panose="020B0604020202020204" pitchFamily="34" charset="0"/>
                <a:ea typeface="Times New Roman" panose="02020603050405020304" pitchFamily="18" charset="0"/>
              </a:rPr>
              <a:t>, </a:t>
            </a:r>
            <a:r>
              <a:rPr lang="hi-IN" sz="1800"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आह्लाद</a:t>
            </a:r>
            <a:r>
              <a:rPr lang="hi-IN" sz="1800"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व आतिथ्य लिए हुए...!</a:t>
            </a:r>
            <a:endParaRPr lang="en-IN" sz="1800" dirty="0">
              <a:effectLst/>
              <a:latin typeface="Times New Roman" panose="02020603050405020304" pitchFamily="18" charset="0"/>
              <a:ea typeface="Times New Roman" panose="02020603050405020304" pitchFamily="18" charset="0"/>
            </a:endParaRPr>
          </a:p>
        </p:txBody>
      </p:sp>
      <p:pic>
        <p:nvPicPr>
          <p:cNvPr id="5" name="Picture 4">
            <a:extLst>
              <a:ext uri="{FF2B5EF4-FFF2-40B4-BE49-F238E27FC236}">
                <a16:creationId xmlns:a16="http://schemas.microsoft.com/office/drawing/2014/main" id="{23514089-4E68-4AB6-BF88-400F0832E5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4837" y="3736573"/>
            <a:ext cx="1628775" cy="2952750"/>
          </a:xfrm>
          <a:prstGeom prst="rect">
            <a:avLst/>
          </a:prstGeom>
        </p:spPr>
      </p:pic>
    </p:spTree>
    <p:extLst>
      <p:ext uri="{BB962C8B-B14F-4D97-AF65-F5344CB8AC3E}">
        <p14:creationId xmlns:p14="http://schemas.microsoft.com/office/powerpoint/2010/main" val="21135822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Picture 2" descr="An old barn in a field&#10;&#10;Description automatically generated">
            <a:extLst>
              <a:ext uri="{FF2B5EF4-FFF2-40B4-BE49-F238E27FC236}">
                <a16:creationId xmlns:a16="http://schemas.microsoft.com/office/drawing/2014/main" id="{B1871093-A8E1-4EFB-9A6A-E6EEA7340000}"/>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a:stretch/>
        </p:blipFill>
        <p:spPr>
          <a:xfrm>
            <a:off x="20" y="1"/>
            <a:ext cx="12191980" cy="6857999"/>
          </a:xfrm>
          <a:prstGeom prst="rect">
            <a:avLst/>
          </a:prstGeom>
        </p:spPr>
      </p:pic>
      <p:sp>
        <p:nvSpPr>
          <p:cNvPr id="6" name="TextBox 5">
            <a:extLst>
              <a:ext uri="{FF2B5EF4-FFF2-40B4-BE49-F238E27FC236}">
                <a16:creationId xmlns:a16="http://schemas.microsoft.com/office/drawing/2014/main" id="{5644BA6A-234D-4E83-B206-AB961C207F8B}"/>
              </a:ext>
            </a:extLst>
          </p:cNvPr>
          <p:cNvSpPr txBox="1"/>
          <p:nvPr/>
        </p:nvSpPr>
        <p:spPr>
          <a:xfrm>
            <a:off x="676275" y="366474"/>
            <a:ext cx="10677525" cy="6365630"/>
          </a:xfrm>
          <a:prstGeom prst="rect">
            <a:avLst/>
          </a:prstGeom>
        </p:spPr>
        <p:txBody>
          <a:bodyPr vert="horz" lIns="91440" tIns="45720" rIns="91440" bIns="45720" rtlCol="0" anchor="b">
            <a:normAutofit/>
          </a:bodyPr>
          <a:lstStyle/>
          <a:p>
            <a:pPr>
              <a:spcBef>
                <a:spcPts val="450"/>
              </a:spcBef>
              <a:spcAft>
                <a:spcPts val="450"/>
              </a:spcAft>
            </a:pPr>
            <a:endParaRPr lang="en-IN" dirty="0">
              <a:solidFill>
                <a:schemeClr val="bg1"/>
              </a:solidFill>
              <a:effectLst/>
              <a:latin typeface="Helvetica" panose="020B0604020202020204" pitchFamily="34" charset="0"/>
              <a:ea typeface="Times New Roman" panose="02020603050405020304" pitchFamily="18" charset="0"/>
              <a:cs typeface="Mangal" panose="02040503050203030202" pitchFamily="18" charset="0"/>
            </a:endParaRPr>
          </a:p>
          <a:p>
            <a:pPr>
              <a:spcBef>
                <a:spcPts val="450"/>
              </a:spcBef>
              <a:spcAft>
                <a:spcPts val="450"/>
              </a:spcAft>
            </a:pPr>
            <a:r>
              <a:rPr lang="hi-IN" dirty="0">
                <a:solidFill>
                  <a:schemeClr val="bg1"/>
                </a:solidFill>
                <a:effectLst/>
                <a:latin typeface="Helvetica" panose="020B0604020202020204" pitchFamily="34" charset="0"/>
                <a:ea typeface="Times New Roman" panose="02020603050405020304" pitchFamily="18" charset="0"/>
                <a:cs typeface="Mangal" panose="02040503050203030202" pitchFamily="18" charset="0"/>
              </a:rPr>
              <a:t>मुक्ति और विकास के </a:t>
            </a:r>
            <a:r>
              <a:rPr lang="hi-IN" dirty="0">
                <a:solidFill>
                  <a:schemeClr val="bg1"/>
                </a:solidFill>
                <a:effectLst/>
                <a:latin typeface="Kristen ITC" panose="03050502040202030202" pitchFamily="66" charset="0"/>
                <a:ea typeface="Times New Roman" panose="02020603050405020304" pitchFamily="18" charset="0"/>
                <a:cs typeface="Mangal" panose="02040503050203030202" pitchFamily="18" charset="0"/>
              </a:rPr>
              <a:t>६७</a:t>
            </a:r>
            <a:r>
              <a:rPr lang="hi-IN" dirty="0">
                <a:solidFill>
                  <a:schemeClr val="bg1"/>
                </a:solidFill>
                <a:effectLst/>
                <a:latin typeface="Helvetica" panose="020B0604020202020204" pitchFamily="34" charset="0"/>
                <a:ea typeface="Times New Roman" panose="02020603050405020304" pitchFamily="18" charset="0"/>
                <a:cs typeface="Mangal" panose="02040503050203030202" pitchFamily="18" charset="0"/>
              </a:rPr>
              <a:t> पग...</a:t>
            </a:r>
            <a:endParaRPr lang="en-IN" dirty="0">
              <a:solidFill>
                <a:schemeClr val="bg1"/>
              </a:solidFill>
              <a:effectLst/>
              <a:latin typeface="Times New Roman" panose="02020603050405020304" pitchFamily="18" charset="0"/>
              <a:ea typeface="Times New Roman" panose="02020603050405020304" pitchFamily="18" charset="0"/>
            </a:endParaRPr>
          </a:p>
          <a:p>
            <a:pPr indent="457200" algn="just">
              <a:spcBef>
                <a:spcPts val="450"/>
              </a:spcBef>
              <a:spcAft>
                <a:spcPts val="450"/>
              </a:spcAft>
            </a:pP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नजर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अंदाज़</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विभिन्न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स्त्रोतों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ली</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गई</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जानकारी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आधार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आज</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मिलिए</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दादरा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एवं</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नगर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हवेली</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a:t>
            </a:r>
            <a:endParaRPr lang="en-IN" dirty="0">
              <a:solidFill>
                <a:schemeClr val="bg1"/>
              </a:solidFill>
              <a:effectLst/>
              <a:latin typeface="Times New Roman" panose="02020603050405020304" pitchFamily="18" charset="0"/>
              <a:ea typeface="Times New Roman" panose="02020603050405020304" pitchFamily="18" charset="0"/>
            </a:endParaRPr>
          </a:p>
          <a:p>
            <a:pPr indent="457200" algn="just">
              <a:spcBef>
                <a:spcPts val="450"/>
              </a:spcBef>
              <a:spcAft>
                <a:spcPts val="450"/>
              </a:spcAft>
            </a:pP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एक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पक्षी</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जब</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पिंजड़े</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आजादी</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मिलती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उसे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लगता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इसका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अंदाजा</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उस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पक्षी</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सिवाय</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और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कोई</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नही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लगा</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सकता</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ठीक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उसी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तरह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संघ</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प्रदेश</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दादरा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एवं</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नगर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हवेली</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निवासियों</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२</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अगस्त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ई</a:t>
            </a:r>
            <a:r>
              <a:rPr lang="hi-IN" dirty="0" err="1">
                <a:solidFill>
                  <a:schemeClr val="bg1"/>
                </a:solidFill>
                <a:effectLst/>
                <a:latin typeface="Times New Roman" panose="02020603050405020304" pitchFamily="18" charset="0"/>
                <a:ea typeface="Times New Roman" panose="02020603050405020304" pitchFamily="18" charset="0"/>
              </a:rPr>
              <a:t>.</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१९५४</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जिस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खुशी</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अहसास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हुआ</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उसका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अंदाजा</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केवल</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वहीं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लगा</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सकते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थे।</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मुक्ति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पश्चात्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उन्हें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अहसास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हुआ</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स्वतंत्रता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क्या</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आजादी</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कहते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मुक्ति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क्या</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hi-IN" dirty="0">
                <a:solidFill>
                  <a:schemeClr val="bg1"/>
                </a:solidFill>
                <a:effectLst/>
                <a:latin typeface="Times New Roman" panose="02020603050405020304" pitchFamily="18" charset="0"/>
                <a:ea typeface="Times New Roman" panose="02020603050405020304" pitchFamily="18" charset="0"/>
              </a:rPr>
              <a:t> </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संघ</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प्रदेश</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दादरा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एवं</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नगर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हवेली</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वासियों</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लिए</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आज</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दिन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बहुत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शुभ</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आज</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दिन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प्रदेश</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पूर्तगालियों</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मुक्ति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ली</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थी</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एवं</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प्रदेश</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मुक्त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देखा</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था।</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आज</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शुभ</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दिन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प्रदेशवासियों</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यह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अहसास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हुआ</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था</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भी</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एक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अलग</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अस्तित्व</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और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a:t>
            </a:r>
            <a:r>
              <a:rPr lang="hi-IN" dirty="0">
                <a:solidFill>
                  <a:schemeClr val="bg1"/>
                </a:solidFill>
                <a:effectLst/>
                <a:latin typeface="Times New Roman" panose="02020603050405020304" pitchFamily="18" charset="0"/>
                <a:ea typeface="Times New Roman" panose="02020603050405020304" pitchFamily="18" charset="0"/>
              </a:rPr>
              <a:t> </a:t>
            </a:r>
            <a:r>
              <a:rPr lang="en-IN" dirty="0">
                <a:solidFill>
                  <a:schemeClr val="bg1"/>
                </a:solidFill>
                <a:effectLst/>
                <a:latin typeface="Times New Roman" panose="02020603050405020304" pitchFamily="18" charset="0"/>
                <a:ea typeface="Times New Roman" panose="02020603050405020304" pitchFamily="18" charset="0"/>
              </a:rPr>
              <a:t>‘</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अर्थात्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गौरवशाली</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दानह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नागरिक।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इससे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पहले</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a:t>
            </a:r>
            <a:r>
              <a:rPr lang="hi-IN" dirty="0">
                <a:solidFill>
                  <a:schemeClr val="bg1"/>
                </a:solidFill>
                <a:effectLst/>
                <a:latin typeface="Times New Roman" panose="02020603050405020304" pitchFamily="18" charset="0"/>
                <a:ea typeface="Times New Roman" panose="02020603050405020304" pitchFamily="18" charset="0"/>
              </a:rPr>
              <a:t> </a:t>
            </a:r>
            <a:r>
              <a:rPr lang="en-IN" dirty="0">
                <a:solidFill>
                  <a:schemeClr val="bg1"/>
                </a:solidFill>
                <a:effectLst/>
                <a:latin typeface="Times New Roman" panose="02020603050405020304" pitchFamily="18" charset="0"/>
                <a:ea typeface="Times New Roman" panose="02020603050405020304" pitchFamily="18" charset="0"/>
              </a:rPr>
              <a:t>‘</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a:t>
            </a:r>
            <a:r>
              <a:rPr lang="en-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नही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थे</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खुशी</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नही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थी</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नही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थी</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केवल</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अनंत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इच्छाएं</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थी।</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नही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थे</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अधिकार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नही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थे</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अपितु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पूर्तगालियों</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जंजीरों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बंधी</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कराह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रही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थी।</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पूर्तगाली</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अगर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चाहते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अपनी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भावनाएं</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अपनी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चाहत</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अपनी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इच्छाएं</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प्रकट</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सकते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थे।</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अगर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वे</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चाहते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हमें</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अपनी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भावनाएं</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इच्छाएं</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अधिकार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अपने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अंत</a:t>
            </a:r>
            <a:r>
              <a:rPr lang="hi-IN" dirty="0" err="1">
                <a:solidFill>
                  <a:schemeClr val="bg1"/>
                </a:solidFill>
                <a:effectLst/>
                <a:latin typeface="Times New Roman" panose="02020603050405020304" pitchFamily="18" charset="0"/>
                <a:ea typeface="Times New Roman" panose="02020603050405020304" pitchFamily="18" charset="0"/>
              </a:rPr>
              <a:t>:</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करण</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दफन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करना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पड़ता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था</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आकाश</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भर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सलाम</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दानह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उन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भूमिपुत्रों</a:t>
            </a:r>
            <a:r>
              <a:rPr lang="en-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मुक्तिदूतों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और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क्रांतीवीर</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सपूतों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जिन्होंने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err="1">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प्रदेशवासियों</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यह</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अहसास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दिलाया</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कैद</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पड़ी</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बुलबुल</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आजादी</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सांसे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लेने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महसूस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hi-IN" dirty="0">
                <a:solidFill>
                  <a:schemeClr val="bg1"/>
                </a:solidFill>
                <a:effectLst/>
                <a:latin typeface="Times New Roman" panose="02020603050405020304" pitchFamily="18" charset="0"/>
                <a:ea typeface="Times New Roman" panose="02020603050405020304" pitchFamily="18" charset="0"/>
              </a:rPr>
              <a:t> </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२</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अगस्त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१९५४</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प्रदेश</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अहसास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हुआ</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आजादी</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कहते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hi-IN" dirty="0">
                <a:solidFill>
                  <a:schemeClr val="bg1"/>
                </a:solidFill>
                <a:effectLst/>
                <a:latin typeface="Times New Roman" panose="02020603050405020304" pitchFamily="18" charset="0"/>
                <a:ea typeface="Times New Roman" panose="02020603050405020304" pitchFamily="18" charset="0"/>
              </a:rPr>
              <a:t> </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मुक्ति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क्या</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अर्थ</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hi-IN" dirty="0">
                <a:solidFill>
                  <a:schemeClr val="bg1"/>
                </a:solidFill>
                <a:effectLst/>
                <a:latin typeface="Times New Roman" panose="02020603050405020304" pitchFamily="18" charset="0"/>
                <a:ea typeface="Times New Roman" panose="02020603050405020304" pitchFamily="18" charset="0"/>
              </a:rPr>
              <a:t> </a:t>
            </a:r>
            <a:r>
              <a:rPr lang="en-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मुक्ति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मिलने</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बाद</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कैसा</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अनुभव</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होता</a:t>
            </a:r>
            <a:r>
              <a:rPr lang="hi-IN" dirty="0">
                <a:solidFill>
                  <a:schemeClr val="bg1"/>
                </a:solidFill>
                <a:effectLst/>
                <a:latin typeface="Times New Roman" panose="02020603050405020304" pitchFamily="18" charset="0"/>
                <a:ea typeface="Times New Roman" panose="02020603050405020304" pitchFamily="18" charset="0"/>
              </a:rPr>
              <a:t> </a:t>
            </a:r>
            <a:r>
              <a:rPr lang="hi-IN" dirty="0">
                <a:solidFill>
                  <a:schemeClr val="bg1"/>
                </a:solidFill>
                <a:effectLst/>
                <a:latin typeface="Times New Roman" panose="02020603050405020304" pitchFamily="18" charset="0"/>
                <a:ea typeface="Times New Roman" panose="02020603050405020304" pitchFamily="18" charset="0"/>
                <a:cs typeface="Nirmala UI" panose="020B0502040204020203" pitchFamily="34" charset="0"/>
              </a:rPr>
              <a:t>है</a:t>
            </a:r>
            <a:r>
              <a:rPr lang="hi-IN" dirty="0">
                <a:solidFill>
                  <a:schemeClr val="bg1"/>
                </a:solidFill>
                <a:effectLst/>
                <a:latin typeface="Times New Roman" panose="02020603050405020304" pitchFamily="18" charset="0"/>
                <a:ea typeface="Times New Roman" panose="02020603050405020304" pitchFamily="18" charset="0"/>
              </a:rPr>
              <a:t> </a:t>
            </a:r>
            <a:r>
              <a:rPr lang="en-IN" dirty="0">
                <a:solidFill>
                  <a:schemeClr val="bg1"/>
                </a:solidFill>
                <a:effectLst/>
                <a:latin typeface="Times New Roman" panose="02020603050405020304" pitchFamily="18" charset="0"/>
                <a:ea typeface="Times New Roman" panose="02020603050405020304" pitchFamily="18" charset="0"/>
              </a:rPr>
              <a:t>?</a:t>
            </a:r>
          </a:p>
          <a:p>
            <a:pPr marL="342900" indent="-342900">
              <a:lnSpc>
                <a:spcPct val="90000"/>
              </a:lnSpc>
              <a:spcBef>
                <a:spcPct val="0"/>
              </a:spcBef>
              <a:spcAft>
                <a:spcPts val="600"/>
              </a:spcAft>
              <a:buFont typeface="Arial" panose="020B0604020202020204" pitchFamily="34" charset="0"/>
              <a:buChar char="•"/>
            </a:pPr>
            <a:endParaRPr lang="en-US" dirty="0">
              <a:solidFill>
                <a:schemeClr val="bg1"/>
              </a:solidFill>
              <a:latin typeface="Aparajita" panose="02020603050405020304" pitchFamily="18" charset="0"/>
              <a:ea typeface="+mj-ea"/>
              <a:cs typeface="Aparajita" panose="02020603050405020304" pitchFamily="18" charset="0"/>
            </a:endParaRPr>
          </a:p>
        </p:txBody>
      </p:sp>
      <p:sp>
        <p:nvSpPr>
          <p:cNvPr id="2" name="TextBox 1">
            <a:extLst>
              <a:ext uri="{FF2B5EF4-FFF2-40B4-BE49-F238E27FC236}">
                <a16:creationId xmlns:a16="http://schemas.microsoft.com/office/drawing/2014/main" id="{7DC0EA68-F16D-4072-8998-7CB3D62C3652}"/>
              </a:ext>
            </a:extLst>
          </p:cNvPr>
          <p:cNvSpPr txBox="1"/>
          <p:nvPr/>
        </p:nvSpPr>
        <p:spPr>
          <a:xfrm>
            <a:off x="1076325" y="366475"/>
            <a:ext cx="6981824" cy="1077218"/>
          </a:xfrm>
          <a:prstGeom prst="rect">
            <a:avLst/>
          </a:prstGeom>
          <a:noFill/>
        </p:spPr>
        <p:txBody>
          <a:bodyPr wrap="square">
            <a:spAutoFit/>
          </a:bodyPr>
          <a:lstStyle/>
          <a:p>
            <a:pPr>
              <a:spcAft>
                <a:spcPts val="450"/>
              </a:spcAft>
            </a:pPr>
            <a:r>
              <a:rPr lang="hi-IN"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२ अगस्त</a:t>
            </a:r>
            <a:r>
              <a:rPr lang="en-IN"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a:t>
            </a:r>
            <a:r>
              <a:rPr lang="hi-IN"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Helvetica" panose="020B0604020202020204" pitchFamily="34" charset="0"/>
                <a:ea typeface="Times New Roman" panose="02020603050405020304" pitchFamily="18" charset="0"/>
                <a:cs typeface="Mangal" panose="02040503050203030202" pitchFamily="18" charset="0"/>
              </a:rPr>
              <a:t> दादरा एवं नगर हवेली के मुक्ति दिवस पर विशेष!</a:t>
            </a:r>
            <a:endParaRPr lang="en-IN"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5941860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0">
            <a:extLst>
              <a:ext uri="{FF2B5EF4-FFF2-40B4-BE49-F238E27FC236}">
                <a16:creationId xmlns:a16="http://schemas.microsoft.com/office/drawing/2014/main" id="{2A0E4E09-FC02-4ADC-951A-3FFA90B6FE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oup of people posing for a photo&#10;&#10;Description automatically generated">
            <a:extLst>
              <a:ext uri="{FF2B5EF4-FFF2-40B4-BE49-F238E27FC236}">
                <a16:creationId xmlns:a16="http://schemas.microsoft.com/office/drawing/2014/main" id="{E8CC4DE5-7A54-4522-9A77-5F72CCF9201D}"/>
              </a:ext>
            </a:extLst>
          </p:cNvPr>
          <p:cNvPicPr>
            <a:picLocks noChangeAspect="1"/>
          </p:cNvPicPr>
          <p:nvPr/>
        </p:nvPicPr>
        <p:blipFill rotWithShape="1">
          <a:blip r:embed="rId2">
            <a:alphaModFix amt="40000"/>
            <a:extLst>
              <a:ext uri="{28A0092B-C50C-407E-A947-70E740481C1C}">
                <a14:useLocalDpi xmlns:a14="http://schemas.microsoft.com/office/drawing/2010/main" val="0"/>
              </a:ext>
            </a:extLst>
          </a:blip>
          <a:srcRect l="4601" r="8512" b="-1"/>
          <a:stretch/>
        </p:blipFill>
        <p:spPr>
          <a:xfrm>
            <a:off x="3132160" y="1021"/>
            <a:ext cx="9059839" cy="6855958"/>
          </a:xfrm>
          <a:prstGeom prst="rect">
            <a:avLst/>
          </a:prstGeom>
        </p:spPr>
      </p:pic>
      <p:sp>
        <p:nvSpPr>
          <p:cNvPr id="6" name="TextBox 5">
            <a:extLst>
              <a:ext uri="{FF2B5EF4-FFF2-40B4-BE49-F238E27FC236}">
                <a16:creationId xmlns:a16="http://schemas.microsoft.com/office/drawing/2014/main" id="{6AEEB3A2-538F-4E30-B33F-E20FB42D5218}"/>
              </a:ext>
            </a:extLst>
          </p:cNvPr>
          <p:cNvSpPr txBox="1"/>
          <p:nvPr/>
        </p:nvSpPr>
        <p:spPr>
          <a:xfrm>
            <a:off x="6779251" y="3559125"/>
            <a:ext cx="4728888" cy="3082683"/>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hi-IN" sz="6600" dirty="0">
                <a:ln w="0"/>
                <a:effectLst>
                  <a:outerShdw blurRad="38100" dist="19050" dir="2700000" algn="tl" rotWithShape="0">
                    <a:schemeClr val="dk1">
                      <a:alpha val="40000"/>
                    </a:schemeClr>
                  </a:outerShdw>
                </a:effectLst>
              </a:rPr>
              <a:t>दादरा एवं नगर हवेली का इतिहास </a:t>
            </a:r>
            <a:endParaRPr lang="en-IN" sz="6600" dirty="0">
              <a:ln w="0"/>
              <a:effectLst>
                <a:outerShdw blurRad="38100" dist="19050" dir="2700000" algn="tl" rotWithShape="0">
                  <a:schemeClr val="dk1">
                    <a:alpha val="40000"/>
                  </a:schemeClr>
                </a:outerShdw>
              </a:effectLst>
            </a:endParaRPr>
          </a:p>
        </p:txBody>
      </p:sp>
      <p:sp>
        <p:nvSpPr>
          <p:cNvPr id="13" name="Freeform: Shape 12">
            <a:extLst>
              <a:ext uri="{FF2B5EF4-FFF2-40B4-BE49-F238E27FC236}">
                <a16:creationId xmlns:a16="http://schemas.microsoft.com/office/drawing/2014/main" id="{9453FF84-60C1-4EA8-B49B-1B8C2D0C58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5859484" cy="6857997"/>
          </a:xfrm>
          <a:custGeom>
            <a:avLst/>
            <a:gdLst>
              <a:gd name="connsiteX0" fmla="*/ 3198825 w 5859484"/>
              <a:gd name="connsiteY0" fmla="*/ 0 h 6857997"/>
              <a:gd name="connsiteX1" fmla="*/ 3962351 w 5859484"/>
              <a:gd name="connsiteY1" fmla="*/ 0 h 6857997"/>
              <a:gd name="connsiteX2" fmla="*/ 4129776 w 5859484"/>
              <a:gd name="connsiteY2" fmla="*/ 128761 h 6857997"/>
              <a:gd name="connsiteX3" fmla="*/ 5859484 w 5859484"/>
              <a:gd name="connsiteY3" fmla="*/ 3718209 h 6857997"/>
              <a:gd name="connsiteX4" fmla="*/ 4624700 w 5859484"/>
              <a:gd name="connsiteY4" fmla="*/ 6845880 h 6857997"/>
              <a:gd name="connsiteX5" fmla="*/ 4612896 w 5859484"/>
              <a:gd name="connsiteY5" fmla="*/ 6857997 h 6857997"/>
              <a:gd name="connsiteX6" fmla="*/ 4017658 w 5859484"/>
              <a:gd name="connsiteY6" fmla="*/ 6857997 h 6857997"/>
              <a:gd name="connsiteX7" fmla="*/ 4173230 w 5859484"/>
              <a:gd name="connsiteY7" fmla="*/ 6719623 h 6857997"/>
              <a:gd name="connsiteX8" fmla="*/ 5443583 w 5859484"/>
              <a:gd name="connsiteY8" fmla="*/ 3718209 h 6857997"/>
              <a:gd name="connsiteX9" fmla="*/ 3355352 w 5859484"/>
              <a:gd name="connsiteY9" fmla="*/ 88079 h 6857997"/>
              <a:gd name="connsiteX10" fmla="*/ 0 w 5859484"/>
              <a:gd name="connsiteY10" fmla="*/ 0 h 6857997"/>
              <a:gd name="connsiteX11" fmla="*/ 2941255 w 5859484"/>
              <a:gd name="connsiteY11" fmla="*/ 0 h 6857997"/>
              <a:gd name="connsiteX12" fmla="*/ 3117080 w 5859484"/>
              <a:gd name="connsiteY12" fmla="*/ 88129 h 6857997"/>
              <a:gd name="connsiteX13" fmla="*/ 5324754 w 5859484"/>
              <a:gd name="connsiteY13" fmla="*/ 3718209 h 6857997"/>
              <a:gd name="connsiteX14" fmla="*/ 4089206 w 5859484"/>
              <a:gd name="connsiteY14" fmla="*/ 6637392 h 6857997"/>
              <a:gd name="connsiteX15" fmla="*/ 3841183 w 5859484"/>
              <a:gd name="connsiteY15" fmla="*/ 6857997 h 6857997"/>
              <a:gd name="connsiteX16" fmla="*/ 0 w 5859484"/>
              <a:gd name="connsiteY16" fmla="*/ 6857997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59484" h="6857997">
                <a:moveTo>
                  <a:pt x="3198825" y="0"/>
                </a:moveTo>
                <a:lnTo>
                  <a:pt x="3962351" y="0"/>
                </a:lnTo>
                <a:lnTo>
                  <a:pt x="4129776" y="128761"/>
                </a:lnTo>
                <a:cubicBezTo>
                  <a:pt x="5186152" y="981944"/>
                  <a:pt x="5859484" y="2273123"/>
                  <a:pt x="5859484" y="3718209"/>
                </a:cubicBezTo>
                <a:cubicBezTo>
                  <a:pt x="5859484" y="4922447"/>
                  <a:pt x="5391893" y="6019805"/>
                  <a:pt x="4624700" y="6845880"/>
                </a:cubicBezTo>
                <a:lnTo>
                  <a:pt x="4612896" y="6857997"/>
                </a:lnTo>
                <a:lnTo>
                  <a:pt x="4017658" y="6857997"/>
                </a:lnTo>
                <a:lnTo>
                  <a:pt x="4173230" y="6719623"/>
                </a:lnTo>
                <a:cubicBezTo>
                  <a:pt x="4958119" y="5951494"/>
                  <a:pt x="5443583" y="4890334"/>
                  <a:pt x="5443583" y="3718209"/>
                </a:cubicBezTo>
                <a:cubicBezTo>
                  <a:pt x="5443583" y="2179795"/>
                  <a:pt x="4607295" y="832535"/>
                  <a:pt x="3355352" y="88079"/>
                </a:cubicBezTo>
                <a:close/>
                <a:moveTo>
                  <a:pt x="0" y="0"/>
                </a:moveTo>
                <a:lnTo>
                  <a:pt x="2941255" y="0"/>
                </a:lnTo>
                <a:lnTo>
                  <a:pt x="3117080" y="88129"/>
                </a:lnTo>
                <a:cubicBezTo>
                  <a:pt x="4432070" y="787221"/>
                  <a:pt x="5324754" y="2150692"/>
                  <a:pt x="5324754" y="3718209"/>
                </a:cubicBezTo>
                <a:cubicBezTo>
                  <a:pt x="5324754" y="4858221"/>
                  <a:pt x="4852591" y="5890308"/>
                  <a:pt x="4089206" y="6637392"/>
                </a:cubicBezTo>
                <a:lnTo>
                  <a:pt x="3841183" y="6857997"/>
                </a:lnTo>
                <a:lnTo>
                  <a:pt x="0" y="6857997"/>
                </a:lnTo>
                <a:close/>
              </a:path>
            </a:pathLst>
          </a:cu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A group of people posing for a photo&#10;&#10;Description automatically generated">
            <a:extLst>
              <a:ext uri="{FF2B5EF4-FFF2-40B4-BE49-F238E27FC236}">
                <a16:creationId xmlns:a16="http://schemas.microsoft.com/office/drawing/2014/main" id="{991E3DD4-DDC2-4833-911A-A48351F88A74}"/>
              </a:ext>
            </a:extLst>
          </p:cNvPr>
          <p:cNvPicPr>
            <a:picLocks noChangeAspect="1"/>
          </p:cNvPicPr>
          <p:nvPr/>
        </p:nvPicPr>
        <p:blipFill rotWithShape="1">
          <a:blip r:embed="rId3">
            <a:extLst>
              <a:ext uri="{28A0092B-C50C-407E-A947-70E740481C1C}">
                <a14:useLocalDpi xmlns:a14="http://schemas.microsoft.com/office/drawing/2010/main" val="0"/>
              </a:ext>
            </a:extLst>
          </a:blip>
          <a:srcRect l="18125" r="10100" b="-1"/>
          <a:stretch/>
        </p:blipFill>
        <p:spPr>
          <a:xfrm>
            <a:off x="1" y="2"/>
            <a:ext cx="6095695" cy="6857997"/>
          </a:xfrm>
          <a:custGeom>
            <a:avLst/>
            <a:gdLst/>
            <a:ahLst/>
            <a:cxnLst/>
            <a:rect l="l" t="t" r="r" b="b"/>
            <a:pathLst>
              <a:path w="6095695" h="6857997">
                <a:moveTo>
                  <a:pt x="3435036" y="0"/>
                </a:moveTo>
                <a:lnTo>
                  <a:pt x="4198562" y="0"/>
                </a:lnTo>
                <a:lnTo>
                  <a:pt x="4365987" y="128761"/>
                </a:lnTo>
                <a:cubicBezTo>
                  <a:pt x="5422363" y="981944"/>
                  <a:pt x="6095695" y="2273123"/>
                  <a:pt x="6095695" y="3718209"/>
                </a:cubicBezTo>
                <a:cubicBezTo>
                  <a:pt x="6095695" y="4922447"/>
                  <a:pt x="5628104" y="6019805"/>
                  <a:pt x="4860911" y="6845880"/>
                </a:cubicBezTo>
                <a:lnTo>
                  <a:pt x="4849107" y="6857997"/>
                </a:lnTo>
                <a:lnTo>
                  <a:pt x="4253869" y="6857997"/>
                </a:lnTo>
                <a:lnTo>
                  <a:pt x="4409441" y="6719623"/>
                </a:lnTo>
                <a:cubicBezTo>
                  <a:pt x="5194330" y="5951494"/>
                  <a:pt x="5679794" y="4890334"/>
                  <a:pt x="5679794" y="3718209"/>
                </a:cubicBezTo>
                <a:cubicBezTo>
                  <a:pt x="5679794" y="2179795"/>
                  <a:pt x="4843506" y="832535"/>
                  <a:pt x="3591563" y="88079"/>
                </a:cubicBezTo>
                <a:close/>
                <a:moveTo>
                  <a:pt x="0" y="0"/>
                </a:moveTo>
                <a:lnTo>
                  <a:pt x="3177466" y="0"/>
                </a:lnTo>
                <a:lnTo>
                  <a:pt x="3353291" y="88129"/>
                </a:lnTo>
                <a:cubicBezTo>
                  <a:pt x="4668281" y="787221"/>
                  <a:pt x="5560965" y="2150692"/>
                  <a:pt x="5560965" y="3718209"/>
                </a:cubicBezTo>
                <a:cubicBezTo>
                  <a:pt x="5560965" y="4858221"/>
                  <a:pt x="5088802" y="5890308"/>
                  <a:pt x="4325417" y="6637392"/>
                </a:cubicBezTo>
                <a:lnTo>
                  <a:pt x="4077394" y="6857997"/>
                </a:lnTo>
                <a:lnTo>
                  <a:pt x="0" y="6857997"/>
                </a:lnTo>
                <a:close/>
              </a:path>
            </a:pathLst>
          </a:custGeom>
        </p:spPr>
      </p:pic>
    </p:spTree>
    <p:extLst>
      <p:ext uri="{BB962C8B-B14F-4D97-AF65-F5344CB8AC3E}">
        <p14:creationId xmlns:p14="http://schemas.microsoft.com/office/powerpoint/2010/main" val="3818244023"/>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Rectangle 2">
            <a:extLst>
              <a:ext uri="{FF2B5EF4-FFF2-40B4-BE49-F238E27FC236}">
                <a16:creationId xmlns:a16="http://schemas.microsoft.com/office/drawing/2014/main" id="{14AB3769-09F5-4A28-9D3B-FD19AB887A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256"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icture containing doughnut, indoor, sitting, donut&#10;&#10;Description automatically generated">
            <a:extLst>
              <a:ext uri="{FF2B5EF4-FFF2-40B4-BE49-F238E27FC236}">
                <a16:creationId xmlns:a16="http://schemas.microsoft.com/office/drawing/2014/main" id="{FFA2C390-F191-4D74-86AB-026D16399B94}"/>
              </a:ext>
            </a:extLst>
          </p:cNvPr>
          <p:cNvPicPr>
            <a:picLocks noChangeAspect="1"/>
          </p:cNvPicPr>
          <p:nvPr/>
        </p:nvPicPr>
        <p:blipFill rotWithShape="1">
          <a:blip r:embed="rId2">
            <a:alphaModFix amt="35000"/>
            <a:extLst>
              <a:ext uri="{28A0092B-C50C-407E-A947-70E740481C1C}">
                <a14:useLocalDpi xmlns:a14="http://schemas.microsoft.com/office/drawing/2010/main" val="0"/>
              </a:ext>
            </a:extLst>
          </a:blip>
          <a:srcRect t="15730"/>
          <a:stretch/>
        </p:blipFill>
        <p:spPr>
          <a:xfrm>
            <a:off x="20" y="10"/>
            <a:ext cx="12191981" cy="6857990"/>
          </a:xfrm>
          <a:prstGeom prst="rect">
            <a:avLst/>
          </a:prstGeom>
        </p:spPr>
      </p:pic>
      <p:sp>
        <p:nvSpPr>
          <p:cNvPr id="7" name="TextBox 6">
            <a:extLst>
              <a:ext uri="{FF2B5EF4-FFF2-40B4-BE49-F238E27FC236}">
                <a16:creationId xmlns:a16="http://schemas.microsoft.com/office/drawing/2014/main" id="{DC478F2B-AF84-440D-B76D-7ED09D055E28}"/>
              </a:ext>
            </a:extLst>
          </p:cNvPr>
          <p:cNvSpPr txBox="1"/>
          <p:nvPr/>
        </p:nvSpPr>
        <p:spPr>
          <a:xfrm>
            <a:off x="4982818" y="964811"/>
            <a:ext cx="6997148" cy="4928377"/>
          </a:xfrm>
          <a:prstGeom prst="rect">
            <a:avLst/>
          </a:prstGeom>
        </p:spPr>
        <p:txBody>
          <a:bodyPr vert="horz" lIns="91440" tIns="45720" rIns="91440" bIns="45720" rtlCol="0" anchor="b">
            <a:normAutofit fontScale="92500"/>
          </a:bodyPr>
          <a:lstStyle/>
          <a:p>
            <a:pPr marL="285750" indent="-285750" algn="just">
              <a:spcBef>
                <a:spcPts val="450"/>
              </a:spcBef>
              <a:spcAft>
                <a:spcPts val="450"/>
              </a:spcAft>
              <a:buFont typeface="Wingdings" panose="05000000000000000000" pitchFamily="2" charset="2"/>
              <a:buChar char="Ø"/>
            </a:pP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इतिहासकारों के अनुसार </a:t>
            </a:r>
            <a:r>
              <a:rPr lang="en-IN" dirty="0">
                <a:solidFill>
                  <a:srgbClr val="1D2129"/>
                </a:solidFill>
                <a:latin typeface="Helvetica" panose="020B0604020202020204" pitchFamily="34" charset="0"/>
                <a:ea typeface="Times New Roman" panose="02020603050405020304" pitchFamily="18" charset="0"/>
                <a:cs typeface="Mangal" panose="02040503050203030202" pitchFamily="18" charset="0"/>
              </a:rPr>
              <a:t>17</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सदी के अंतिम हिस्से में मराठा</a:t>
            </a:r>
            <a:r>
              <a:rPr lang="hi-IN" dirty="0">
                <a:solidFill>
                  <a:srgbClr val="1D2129"/>
                </a:solidFill>
                <a:effectLst/>
                <a:latin typeface="Times New Roman" panose="02020603050405020304" pitchFamily="18" charset="0"/>
                <a:ea typeface="Times New Roman" panose="02020603050405020304" pitchFamily="18" charset="0"/>
                <a:cs typeface="Helvetica" panose="020B0604020202020204" pitchFamily="34"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गौरव छत्रपति शिवाजी महाराज को परास्त करने के लिए अंग्रेजों ने एक संधि के तहत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पूर्तगालियों</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संघ प्रदेश दादरा एवं नगर हवेली को उपहार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स्वरुप</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भेंट दिया। </a:t>
            </a:r>
            <a:endParaRPr lang="en-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marL="285750" indent="-285750" algn="just">
              <a:spcBef>
                <a:spcPts val="450"/>
              </a:spcBef>
              <a:spcAft>
                <a:spcPts val="450"/>
              </a:spcAft>
              <a:buFont typeface="Wingdings" panose="05000000000000000000" pitchFamily="2" charset="2"/>
              <a:buChar char="Ø"/>
            </a:pP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इस प्रसंग में कुछ इतिहासकारों का मानना है कि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दानह</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 सटे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दमण-दीव</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गोवा आदि जगहों पर अपना प्रभुत्व जमाने के बाद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पूर्तगालियों</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 तत्कालीन शासक राम सिंह तथा उनके उत्तराधिकारी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जयदेव</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सिंह का मराठा अधिपति से विवाद हो जाने के बाद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दानह</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पर अपना प्रभुत्व कायम किया</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किंतु अन्य इतिहासकारों के मतानुसार राजा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जयदेव</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सिंह के शासन को छिन्न भिन्न कर देने के बाद मराठा अधिपति छत्रपति शिवाजी ने दादरा एवं नगर हवेली को अपने शासन के अधीन कर लिया।</a:t>
            </a:r>
            <a:endParaRPr lang="en-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endParaRPr>
          </a:p>
          <a:p>
            <a:pPr marL="285750" indent="-285750" algn="just">
              <a:spcBef>
                <a:spcPts val="450"/>
              </a:spcBef>
              <a:spcAft>
                <a:spcPts val="450"/>
              </a:spcAft>
              <a:buFont typeface="Wingdings" panose="05000000000000000000" pitchFamily="2" charset="2"/>
              <a:buChar char="Ø"/>
            </a:pP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इसी क्रम में महाराष्ट्र के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वसई</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पास एक मराठा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सेनानायक</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पूर्तगालियों</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पर हमला बोलते हुए उसके कई बेड़ों को तहस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नहस</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कर दिया।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पूर्तगालियों</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 इसे समझौते का उल्लंघन करार देते हुए मराठों से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हर्जाने</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मांग की।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पूर्तगालियों</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मांग मानते हुए तत्कालीन मराठा शासकों ने पूरे दादरा नगर हवेली को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हर्जाने</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रुप में उन्हें सौंप दिया</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और यही से शुरु हुई दादरा एवं नगर हवेली के गुलामी की दीर्घकालीन व्यथा-कथा</a:t>
            </a:r>
            <a:endParaRPr lang="en-IN" dirty="0"/>
          </a:p>
          <a:p>
            <a:endParaRPr lang="en-IN" dirty="0">
              <a:latin typeface="Aparajita" panose="02020603050405020304" pitchFamily="18" charset="0"/>
              <a:cs typeface="Aparajita" panose="02020603050405020304" pitchFamily="18" charset="0"/>
            </a:endParaRPr>
          </a:p>
        </p:txBody>
      </p:sp>
      <p:sp>
        <p:nvSpPr>
          <p:cNvPr id="9" name="Rectangle 8">
            <a:extLst>
              <a:ext uri="{FF2B5EF4-FFF2-40B4-BE49-F238E27FC236}">
                <a16:creationId xmlns:a16="http://schemas.microsoft.com/office/drawing/2014/main" id="{D963615E-5CBD-41CD-8293-ACE6495859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964811"/>
            <a:ext cx="4803820" cy="4928378"/>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45C55867-30A8-45A9-81A4-72F56F245F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8" y="964810"/>
            <a:ext cx="4803820" cy="4928377"/>
          </a:xfrm>
          <a:prstGeom prst="rect">
            <a:avLst/>
          </a:prstGeom>
        </p:spPr>
      </p:pic>
    </p:spTree>
    <p:extLst>
      <p:ext uri="{BB962C8B-B14F-4D97-AF65-F5344CB8AC3E}">
        <p14:creationId xmlns:p14="http://schemas.microsoft.com/office/powerpoint/2010/main" val="14479470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 name="Rectangle 2">
            <a:extLst>
              <a:ext uri="{FF2B5EF4-FFF2-40B4-BE49-F238E27FC236}">
                <a16:creationId xmlns:a16="http://schemas.microsoft.com/office/drawing/2014/main" id="{52656C22-1CD6-40F2-BFF5-5BD521ADF4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12">
            <a:extLst>
              <a:ext uri="{FF2B5EF4-FFF2-40B4-BE49-F238E27FC236}">
                <a16:creationId xmlns:a16="http://schemas.microsoft.com/office/drawing/2014/main" id="{E26D7FEF-A379-4664-8031-2AD82B98CE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94D10685-6F53-4986-813D-BD963A5DFD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1" name="Rectangle 10">
            <a:extLst>
              <a:ext uri="{FF2B5EF4-FFF2-40B4-BE49-F238E27FC236}">
                <a16:creationId xmlns:a16="http://schemas.microsoft.com/office/drawing/2014/main" id="{F00076EC-A835-424F-B8E6-AFBCD84E91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213986E6-B90A-4819-A170-67D254592F60}"/>
              </a:ext>
            </a:extLst>
          </p:cNvPr>
          <p:cNvSpPr txBox="1"/>
          <p:nvPr/>
        </p:nvSpPr>
        <p:spPr>
          <a:xfrm>
            <a:off x="364848" y="1388609"/>
            <a:ext cx="6997147" cy="4716676"/>
          </a:xfrm>
          <a:prstGeom prst="rect">
            <a:avLst/>
          </a:prstGeom>
          <a:noFill/>
        </p:spPr>
        <p:txBody>
          <a:bodyPr wrap="square" rtlCol="0">
            <a:spAutoFit/>
          </a:bodyPr>
          <a:lstStyle/>
          <a:p>
            <a:pPr indent="457200" algn="just">
              <a:spcBef>
                <a:spcPts val="450"/>
              </a:spcBef>
              <a:spcAft>
                <a:spcPts val="450"/>
              </a:spcAft>
            </a:pPr>
            <a:r>
              <a:rPr lang="en-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CONTINUE</a:t>
            </a:r>
          </a:p>
          <a:p>
            <a:pPr indent="457200" algn="just">
              <a:spcBef>
                <a:spcPts val="450"/>
              </a:spcBef>
              <a:spcAft>
                <a:spcPts val="450"/>
              </a:spcAft>
            </a:pP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पूर्तगालियों</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बंधन में जकड़े</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प्राकृतिक आपदाओं को झेलते</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उससे लड़ते तथा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पूर्तगालियों</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अन्यायपूर्ण शासन से यहाँ की भू-संतान पूरी तरह से दिशाहीन</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शक्तिहीन होकर अपने नसीब से समझौता करने पर मजबूर हो गए। किंतु</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किसी की स्वाधीनता</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किसी के अधिकार को कोई कब तक दबाए बैठ सकता है..</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कब तक कोई किसी को बंधन में जकड़ कर रख सकता है..</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कब तक किसी को कोई गुलाम रख सकता है..</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जब आजादी के भावना की सैलाब आती है</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तब उसमें सब कुछ बह जाता है</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शेष रहता है तो केवल वह सुखद अहसास</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जब हमें अनुभूति होती है कि अब हम मुक्त हैं</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स्वाधीन हैं</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आजाद हैं। धरती हमारी है</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आकाश हमारा है</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हमारी भावनाएं</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इच्छाएं</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हमारे हक</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अधिकार.. सब हमारे हैं। यही चेतना</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यही सैलाब था जिसके कारण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दानह</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के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भूमिपुत्रों</a:t>
            </a:r>
            <a:r>
              <a:rPr lang="en-IN" dirty="0">
                <a:solidFill>
                  <a:srgbClr val="1D2129"/>
                </a:solidFill>
                <a:effectLst/>
                <a:latin typeface="Helvetica" panose="020B0604020202020204" pitchFamily="34" charset="0"/>
                <a:ea typeface="Times New Roman" panose="02020603050405020304" pitchFamily="18" charset="0"/>
              </a:rPr>
              <a:t>,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मुक्तिदूतों</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और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क्रांतिवीरों</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ने २ अगस्त १९५४ को </a:t>
            </a:r>
            <a:r>
              <a:rPr lang="hi-IN" dirty="0" err="1">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पूर्तगालियों</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 से अपना हक छीनने में सफल हुए तथा एक नया सपना</a:t>
            </a:r>
            <a:r>
              <a:rPr lang="en-IN" dirty="0">
                <a:solidFill>
                  <a:srgbClr val="1D2129"/>
                </a:solidFill>
                <a:effectLst/>
                <a:latin typeface="Helvetica" panose="020B0604020202020204" pitchFamily="34" charset="0"/>
                <a:ea typeface="Times New Roman" panose="02020603050405020304" pitchFamily="18" charset="0"/>
              </a:rPr>
              <a:t>, </a:t>
            </a:r>
            <a:r>
              <a:rPr lang="hi-IN" dirty="0">
                <a:solidFill>
                  <a:srgbClr val="1D2129"/>
                </a:solidFill>
                <a:effectLst/>
                <a:latin typeface="Helvetica" panose="020B0604020202020204" pitchFamily="34" charset="0"/>
                <a:ea typeface="Times New Roman" panose="02020603050405020304" pitchFamily="18" charset="0"/>
                <a:cs typeface="Mangal" panose="02040503050203030202" pitchFamily="18" charset="0"/>
              </a:rPr>
              <a:t>एक नए ख्वाब लिए अपने प्रदेश को हस्तगत करने में सफल हुए।</a:t>
            </a:r>
            <a:endParaRPr lang="en-IN" dirty="0">
              <a:effectLst/>
              <a:latin typeface="Times New Roman" panose="02020603050405020304" pitchFamily="18" charset="0"/>
              <a:ea typeface="Times New Roman" panose="02020603050405020304" pitchFamily="18" charset="0"/>
            </a:endParaRPr>
          </a:p>
          <a:p>
            <a:pPr marL="457200" indent="-457200">
              <a:buFont typeface="Arial" panose="020B0604020202020204" pitchFamily="34" charset="0"/>
              <a:buChar char="•"/>
            </a:pPr>
            <a:r>
              <a:rPr lang="hi-IN" dirty="0">
                <a:latin typeface="Aparajita" panose="02020603050405020304" pitchFamily="18" charset="0"/>
                <a:cs typeface="Aparajita" panose="02020603050405020304" pitchFamily="18" charset="0"/>
              </a:rPr>
              <a:t>के अधीन रहा |</a:t>
            </a:r>
            <a:endParaRPr lang="en-IN" dirty="0">
              <a:latin typeface="Aparajita" panose="02020603050405020304" pitchFamily="18" charset="0"/>
              <a:cs typeface="Aparajita" panose="02020603050405020304" pitchFamily="18" charset="0"/>
            </a:endParaRPr>
          </a:p>
        </p:txBody>
      </p:sp>
      <p:pic>
        <p:nvPicPr>
          <p:cNvPr id="19" name="Picture 18">
            <a:extLst>
              <a:ext uri="{FF2B5EF4-FFF2-40B4-BE49-F238E27FC236}">
                <a16:creationId xmlns:a16="http://schemas.microsoft.com/office/drawing/2014/main" id="{D1B95196-9683-4C13-BA00-2A4B5222DB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4750" y="1828800"/>
            <a:ext cx="4302401" cy="3562350"/>
          </a:xfrm>
          <a:prstGeom prst="rect">
            <a:avLst/>
          </a:prstGeom>
        </p:spPr>
      </p:pic>
    </p:spTree>
    <p:extLst>
      <p:ext uri="{BB962C8B-B14F-4D97-AF65-F5344CB8AC3E}">
        <p14:creationId xmlns:p14="http://schemas.microsoft.com/office/powerpoint/2010/main" val="367638281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TotalTime>
  <Words>7135</Words>
  <Application>Microsoft Office PowerPoint</Application>
  <PresentationFormat>Widescreen</PresentationFormat>
  <Paragraphs>173</Paragraphs>
  <Slides>53</Slides>
  <Notes>0</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53</vt:i4>
      </vt:variant>
    </vt:vector>
  </HeadingPairs>
  <TitlesOfParts>
    <vt:vector size="70" baseType="lpstr">
      <vt:lpstr>Aparajita</vt:lpstr>
      <vt:lpstr>Arial</vt:lpstr>
      <vt:lpstr>Arial</vt:lpstr>
      <vt:lpstr>Avenir Next LT Pro</vt:lpstr>
      <vt:lpstr>Calibri</vt:lpstr>
      <vt:lpstr>Calibri Light</vt:lpstr>
      <vt:lpstr>Gill Sans MT</vt:lpstr>
      <vt:lpstr>Helvetica</vt:lpstr>
      <vt:lpstr>inherit</vt:lpstr>
      <vt:lpstr>Kristen ITC</vt:lpstr>
      <vt:lpstr>Lato</vt:lpstr>
      <vt:lpstr>Mangal</vt:lpstr>
      <vt:lpstr>Mukta</vt:lpstr>
      <vt:lpstr>Noto Sans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devendra vyas</dc:creator>
  <cp:lastModifiedBy>Mansa kumari</cp:lastModifiedBy>
  <cp:revision>17</cp:revision>
  <dcterms:created xsi:type="dcterms:W3CDTF">2020-10-20T13:57:25Z</dcterms:created>
  <dcterms:modified xsi:type="dcterms:W3CDTF">2020-10-21T13:54:32Z</dcterms:modified>
</cp:coreProperties>
</file>