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2" r:id="rId1"/>
  </p:sldMasterIdLst>
  <p:notesMasterIdLst>
    <p:notesMasterId r:id="rId68"/>
  </p:notesMasterIdLst>
  <p:sldIdLst>
    <p:sldId id="380" r:id="rId2"/>
    <p:sldId id="287" r:id="rId3"/>
    <p:sldId id="288" r:id="rId4"/>
    <p:sldId id="289" r:id="rId5"/>
    <p:sldId id="290" r:id="rId6"/>
    <p:sldId id="291" r:id="rId7"/>
    <p:sldId id="292" r:id="rId8"/>
    <p:sldId id="408" r:id="rId9"/>
    <p:sldId id="421" r:id="rId10"/>
    <p:sldId id="338" r:id="rId11"/>
    <p:sldId id="403" r:id="rId12"/>
    <p:sldId id="404" r:id="rId13"/>
    <p:sldId id="341" r:id="rId14"/>
    <p:sldId id="405" r:id="rId15"/>
    <p:sldId id="381" r:id="rId16"/>
    <p:sldId id="406" r:id="rId17"/>
    <p:sldId id="409" r:id="rId18"/>
    <p:sldId id="407" r:id="rId19"/>
    <p:sldId id="383" r:id="rId20"/>
    <p:sldId id="412" r:id="rId21"/>
    <p:sldId id="413" r:id="rId22"/>
    <p:sldId id="396" r:id="rId23"/>
    <p:sldId id="397" r:id="rId24"/>
    <p:sldId id="398" r:id="rId25"/>
    <p:sldId id="357" r:id="rId26"/>
    <p:sldId id="416" r:id="rId27"/>
    <p:sldId id="358" r:id="rId28"/>
    <p:sldId id="414" r:id="rId29"/>
    <p:sldId id="360" r:id="rId30"/>
    <p:sldId id="415" r:id="rId31"/>
    <p:sldId id="363" r:id="rId32"/>
    <p:sldId id="364" r:id="rId33"/>
    <p:sldId id="366" r:id="rId34"/>
    <p:sldId id="399" r:id="rId35"/>
    <p:sldId id="419" r:id="rId36"/>
    <p:sldId id="420" r:id="rId37"/>
    <p:sldId id="422" r:id="rId38"/>
    <p:sldId id="400" r:id="rId39"/>
    <p:sldId id="401" r:id="rId40"/>
    <p:sldId id="402" r:id="rId41"/>
    <p:sldId id="367" r:id="rId42"/>
    <p:sldId id="368" r:id="rId43"/>
    <p:sldId id="369" r:id="rId44"/>
    <p:sldId id="370" r:id="rId45"/>
    <p:sldId id="371" r:id="rId46"/>
    <p:sldId id="375" r:id="rId47"/>
    <p:sldId id="376" r:id="rId48"/>
    <p:sldId id="311" r:id="rId49"/>
    <p:sldId id="312" r:id="rId50"/>
    <p:sldId id="385" r:id="rId51"/>
    <p:sldId id="386" r:id="rId52"/>
    <p:sldId id="387" r:id="rId53"/>
    <p:sldId id="332" r:id="rId54"/>
    <p:sldId id="418" r:id="rId55"/>
    <p:sldId id="417" r:id="rId56"/>
    <p:sldId id="388" r:id="rId57"/>
    <p:sldId id="389" r:id="rId58"/>
    <p:sldId id="424" r:id="rId59"/>
    <p:sldId id="390" r:id="rId60"/>
    <p:sldId id="391" r:id="rId61"/>
    <p:sldId id="392" r:id="rId62"/>
    <p:sldId id="393" r:id="rId63"/>
    <p:sldId id="394" r:id="rId64"/>
    <p:sldId id="395" r:id="rId65"/>
    <p:sldId id="423" r:id="rId66"/>
    <p:sldId id="337" r:id="rId6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729A"/>
    <a:srgbClr val="007E39"/>
    <a:srgbClr val="00FE7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8EAF0-AB60-4ACC-B759-2670C5AD2F89}" type="datetimeFigureOut">
              <a:rPr lang="en-US" smtClean="0"/>
              <a:pPr/>
              <a:t>16-Oct-20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996FE-94CB-40DA-A992-CA475B0A9402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104192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96FE-94CB-40DA-A992-CA475B0A9402}" type="slidenum">
              <a:rPr lang="en-IN" smtClean="0"/>
              <a:pPr/>
              <a:t>42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2375364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1E87E-05C3-419D-A6AD-89993B3E17E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9272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96FE-94CB-40DA-A992-CA475B0A9402}" type="slidenum">
              <a:rPr lang="en-IN" smtClean="0"/>
              <a:pPr/>
              <a:t>63</a:t>
            </a:fld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124172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16-Oct-20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Karaikal_district" TargetMode="External"/><Relationship Id="rId3" Type="http://schemas.openxmlformats.org/officeDocument/2006/relationships/hyperlink" Target="https://en.wikipedia.org/wiki/Tamil_Nadu" TargetMode="External"/><Relationship Id="rId7" Type="http://schemas.openxmlformats.org/officeDocument/2006/relationships/hyperlink" Target="https://en.wikipedia.org/wiki/Andhra_Pradesh" TargetMode="External"/><Relationship Id="rId2" Type="http://schemas.openxmlformats.org/officeDocument/2006/relationships/hyperlink" Target="https://en.wikipedia.org/wiki/Puducherry_distric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Yanam_district" TargetMode="External"/><Relationship Id="rId5" Type="http://schemas.openxmlformats.org/officeDocument/2006/relationships/hyperlink" Target="https://en.wikipedia.org/wiki/Kerala" TargetMode="External"/><Relationship Id="rId4" Type="http://schemas.openxmlformats.org/officeDocument/2006/relationships/hyperlink" Target="https://en.wikipedia.org/wiki/Mah%C3%A9_district" TargetMode="External"/><Relationship Id="rId9" Type="http://schemas.openxmlformats.org/officeDocument/2006/relationships/image" Target="../media/image23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772400" cy="1462085"/>
          </a:xfrm>
        </p:spPr>
        <p:txBody>
          <a:bodyPr>
            <a:normAutofit fontScale="90000"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Govt</a:t>
            </a:r>
            <a:r>
              <a:rPr lang="en-US" sz="2000" b="1" dirty="0" smtClean="0">
                <a:solidFill>
                  <a:srgbClr val="002060"/>
                </a:solidFill>
              </a:rPr>
              <a:t> of India </a:t>
            </a:r>
            <a:r>
              <a:rPr lang="en-US" sz="2700" b="1" dirty="0" smtClean="0">
                <a:solidFill>
                  <a:srgbClr val="002060"/>
                </a:solidFill>
              </a:rPr>
              <a:t/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Ministry of Youth Affairs &amp; Sports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Department of Youth Affairs</a:t>
            </a:r>
            <a:r>
              <a:rPr lang="en-US" sz="3100" b="1" dirty="0" smtClean="0">
                <a:solidFill>
                  <a:srgbClr val="002060"/>
                </a:solidFill>
              </a:rPr>
              <a:t/>
            </a:r>
            <a:br>
              <a:rPr lang="en-US" sz="3100" b="1" dirty="0" smtClean="0">
                <a:solidFill>
                  <a:srgbClr val="002060"/>
                </a:solidFill>
              </a:rPr>
            </a:br>
            <a:r>
              <a:rPr lang="en-IN" sz="3100" b="1" dirty="0" smtClean="0">
                <a:solidFill>
                  <a:srgbClr val="002060"/>
                </a:solidFill>
              </a:rPr>
              <a:t> </a:t>
            </a:r>
            <a:r>
              <a:rPr lang="en-IN" sz="3600" b="1" dirty="0" smtClean="0">
                <a:solidFill>
                  <a:srgbClr val="002060"/>
                </a:solidFill>
              </a:rPr>
              <a:t>Nehru </a:t>
            </a:r>
            <a:r>
              <a:rPr lang="en-IN" sz="3600" b="1" dirty="0" err="1" smtClean="0">
                <a:solidFill>
                  <a:srgbClr val="002060"/>
                </a:solidFill>
              </a:rPr>
              <a:t>Yuva</a:t>
            </a:r>
            <a:r>
              <a:rPr lang="en-IN" sz="3600" b="1" dirty="0" smtClean="0">
                <a:solidFill>
                  <a:srgbClr val="002060"/>
                </a:solidFill>
              </a:rPr>
              <a:t> Kendra </a:t>
            </a:r>
            <a:r>
              <a:rPr lang="en-IN" sz="3600" b="1" dirty="0" err="1" smtClean="0">
                <a:solidFill>
                  <a:srgbClr val="002060"/>
                </a:solidFill>
              </a:rPr>
              <a:t>Sangathan</a:t>
            </a:r>
            <a:r>
              <a:rPr lang="en-IN" sz="2700" b="1" dirty="0" smtClean="0">
                <a:solidFill>
                  <a:srgbClr val="002060"/>
                </a:solidFill>
              </a:rPr>
              <a:t/>
            </a:r>
            <a:br>
              <a:rPr lang="en-IN" sz="2700" b="1" dirty="0" smtClean="0">
                <a:solidFill>
                  <a:srgbClr val="002060"/>
                </a:solidFill>
              </a:rPr>
            </a:br>
            <a:r>
              <a:rPr lang="en-IN" sz="3100" b="1" dirty="0" err="1" smtClean="0">
                <a:solidFill>
                  <a:srgbClr val="002060"/>
                </a:solidFill>
              </a:rPr>
              <a:t>Puducherry</a:t>
            </a:r>
            <a:r>
              <a:rPr lang="en-IN" sz="3100" b="1" dirty="0" smtClean="0">
                <a:solidFill>
                  <a:srgbClr val="002060"/>
                </a:solidFill>
              </a:rPr>
              <a:t>(UT) State</a:t>
            </a:r>
            <a:r>
              <a:rPr lang="en-IN" sz="2200" dirty="0" smtClean="0"/>
              <a:t/>
            </a:r>
            <a:br>
              <a:rPr lang="en-IN" sz="2200" dirty="0" smtClean="0"/>
            </a:b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2500306"/>
            <a:ext cx="8229600" cy="2809876"/>
          </a:xfrm>
        </p:spPr>
        <p:txBody>
          <a:bodyPr>
            <a:noAutofit/>
          </a:bodyPr>
          <a:lstStyle/>
          <a:p>
            <a:r>
              <a:rPr lang="en-I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" EK Bharat </a:t>
            </a:r>
            <a:r>
              <a:rPr lang="en-IN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Shreshtha</a:t>
            </a:r>
            <a:r>
              <a:rPr lang="en-I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Bharat"</a:t>
            </a:r>
            <a:r>
              <a:rPr lang="en-I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en-I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IN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 Inter State Youth Exchange Programme)</a:t>
            </a:r>
            <a:r>
              <a:rPr lang="en-IN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en-IN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For Pairing States: </a:t>
            </a:r>
            <a:r>
              <a:rPr lang="en-IN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Puducherry</a:t>
            </a:r>
            <a: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-  Daman &amp; Diu</a:t>
            </a:r>
            <a:b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Topic : History , Peoples and places of Historical </a:t>
            </a:r>
            <a:b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IN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Importance ( Tourism) of </a:t>
            </a:r>
            <a:r>
              <a:rPr lang="en-IN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Puducherry</a:t>
            </a:r>
            <a:endParaRPr lang="en-IN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040" name="Picture 16" descr="C:\Users\Admin\Desktop\Culture-Puducher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714884"/>
            <a:ext cx="7696200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4-Kundan-Nehru-Yuva-Kendra-edited---NYKS-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52"/>
            <a:ext cx="1360008" cy="857256"/>
          </a:xfrm>
          <a:prstGeom prst="rect">
            <a:avLst/>
          </a:prstGeom>
        </p:spPr>
      </p:pic>
      <p:pic>
        <p:nvPicPr>
          <p:cNvPr id="9" name="Picture 8" descr="1200px-Emblem_of_Ind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30966"/>
            <a:ext cx="714380" cy="654828"/>
          </a:xfrm>
          <a:prstGeom prst="rect">
            <a:avLst/>
          </a:prstGeom>
        </p:spPr>
      </p:pic>
      <p:pic>
        <p:nvPicPr>
          <p:cNvPr id="10" name="Picture 9" descr="LOGO-EBS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42852"/>
            <a:ext cx="857256" cy="858016"/>
          </a:xfrm>
          <a:prstGeom prst="rect">
            <a:avLst/>
          </a:prstGeom>
        </p:spPr>
      </p:pic>
      <p:pic>
        <p:nvPicPr>
          <p:cNvPr id="13" name="Picture 12" descr="NSS-symbol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00958" y="142852"/>
            <a:ext cx="857232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0"/>
            <a:ext cx="8786873" cy="6858000"/>
          </a:xfrm>
          <a:prstGeom prst="rect">
            <a:avLst/>
          </a:prstGeom>
        </p:spPr>
      </p:pic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273175" y="548217"/>
            <a:ext cx="742697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b="1" dirty="0">
                <a:latin typeface="Engravers MT" pitchFamily="18" charset="0"/>
              </a:rPr>
              <a:t>HISTORY </a:t>
            </a:r>
          </a:p>
          <a:p>
            <a:pPr algn="ctr">
              <a:lnSpc>
                <a:spcPct val="150000"/>
              </a:lnSpc>
            </a:pPr>
            <a:r>
              <a:rPr lang="en-US" sz="6000" b="1" dirty="0">
                <a:latin typeface="Engravers MT" pitchFamily="18" charset="0"/>
              </a:rPr>
              <a:t>OF </a:t>
            </a:r>
            <a:endParaRPr lang="en-IN" sz="6000" b="1" dirty="0" smtClean="0">
              <a:latin typeface="Engravers MT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6000" b="1" dirty="0" smtClean="0">
                <a:latin typeface="Engravers MT" pitchFamily="18" charset="0"/>
              </a:rPr>
              <a:t>PUDUCHERRY</a:t>
            </a:r>
            <a:endParaRPr lang="en-US" sz="6000" b="1" dirty="0">
              <a:latin typeface="Engravers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HISTORICAL BACKGROUND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err="1" smtClean="0"/>
              <a:t>Puducherry</a:t>
            </a:r>
            <a:r>
              <a:rPr lang="en-US" sz="2800" dirty="0" smtClean="0"/>
              <a:t> has witnessed a long history during its existence. </a:t>
            </a:r>
          </a:p>
          <a:p>
            <a:pPr algn="just"/>
            <a:r>
              <a:rPr lang="en-US" sz="2800" dirty="0" smtClean="0"/>
              <a:t>The history of </a:t>
            </a:r>
            <a:r>
              <a:rPr lang="en-US" sz="2800" dirty="0" err="1" smtClean="0"/>
              <a:t>Puducherry</a:t>
            </a:r>
            <a:r>
              <a:rPr lang="en-US" sz="2800" dirty="0" smtClean="0"/>
              <a:t> can be divided into </a:t>
            </a:r>
            <a:r>
              <a:rPr lang="en-US" sz="2800" b="1" u="sng" dirty="0" smtClean="0"/>
              <a:t>three sections</a:t>
            </a:r>
            <a:r>
              <a:rPr lang="en-US" sz="2800" dirty="0" smtClean="0"/>
              <a:t> namely </a:t>
            </a:r>
          </a:p>
          <a:p>
            <a:pPr lvl="1" algn="just"/>
            <a:r>
              <a:rPr lang="en-US" sz="2400" dirty="0" smtClean="0"/>
              <a:t>ancient history, </a:t>
            </a:r>
          </a:p>
          <a:p>
            <a:pPr lvl="1" algn="just"/>
            <a:r>
              <a:rPr lang="en-US" sz="2400" dirty="0" smtClean="0"/>
              <a:t>medieval history and </a:t>
            </a:r>
          </a:p>
          <a:p>
            <a:pPr lvl="1" algn="just"/>
            <a:r>
              <a:rPr lang="en-US" sz="2400" dirty="0" smtClean="0"/>
              <a:t>modern history. </a:t>
            </a:r>
          </a:p>
          <a:p>
            <a:pPr algn="just"/>
            <a:r>
              <a:rPr lang="en-US" sz="2800" dirty="0" smtClean="0"/>
              <a:t>Ancient Period – </a:t>
            </a:r>
            <a:r>
              <a:rPr lang="en-US" sz="2800" dirty="0" err="1" smtClean="0">
                <a:solidFill>
                  <a:srgbClr val="FF0000"/>
                </a:solidFill>
              </a:rPr>
              <a:t>Pallava</a:t>
            </a:r>
            <a:r>
              <a:rPr lang="en-US" sz="2800" dirty="0" smtClean="0">
                <a:solidFill>
                  <a:srgbClr val="FF0000"/>
                </a:solidFill>
              </a:rPr>
              <a:t> Dynasty</a:t>
            </a:r>
          </a:p>
          <a:p>
            <a:pPr algn="just"/>
            <a:r>
              <a:rPr lang="en-US" sz="2800" dirty="0" smtClean="0"/>
              <a:t>Medieval Period – </a:t>
            </a:r>
            <a:r>
              <a:rPr lang="en-US" sz="2800" dirty="0" smtClean="0">
                <a:solidFill>
                  <a:srgbClr val="FF0000"/>
                </a:solidFill>
              </a:rPr>
              <a:t>Cholas and the </a:t>
            </a:r>
            <a:r>
              <a:rPr lang="en-US" sz="2800" dirty="0" err="1" smtClean="0">
                <a:solidFill>
                  <a:srgbClr val="FF0000"/>
                </a:solidFill>
              </a:rPr>
              <a:t>Pandyas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just"/>
            <a:r>
              <a:rPr lang="en-US" sz="2800" dirty="0" smtClean="0"/>
              <a:t>Modern Period – </a:t>
            </a:r>
            <a:r>
              <a:rPr lang="en-US" sz="2800" dirty="0" smtClean="0">
                <a:solidFill>
                  <a:srgbClr val="FF0000"/>
                </a:solidFill>
              </a:rPr>
              <a:t>Sultans of </a:t>
            </a:r>
            <a:r>
              <a:rPr lang="en-US" sz="2800" dirty="0" err="1" smtClean="0">
                <a:solidFill>
                  <a:srgbClr val="FF0000"/>
                </a:solidFill>
              </a:rPr>
              <a:t>Bijapur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just"/>
            <a:r>
              <a:rPr lang="en-US" sz="2800" dirty="0" smtClean="0"/>
              <a:t>It became significant when the French colony was established. </a:t>
            </a:r>
          </a:p>
          <a:p>
            <a:pPr>
              <a:buNone/>
            </a:pPr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ANCIENT ERA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2800" dirty="0" err="1" smtClean="0"/>
              <a:t>Puducherry</a:t>
            </a:r>
            <a:r>
              <a:rPr lang="en-US" sz="2800" dirty="0" smtClean="0"/>
              <a:t> had developed commercially before any of the other major cities or towns of India. </a:t>
            </a:r>
          </a:p>
          <a:p>
            <a:pPr algn="just"/>
            <a:r>
              <a:rPr lang="en-US" sz="2800" dirty="0" err="1" smtClean="0">
                <a:solidFill>
                  <a:srgbClr val="7030A0"/>
                </a:solidFill>
              </a:rPr>
              <a:t>Arikkamedu</a:t>
            </a:r>
            <a:r>
              <a:rPr lang="en-US" sz="2800" dirty="0" smtClean="0"/>
              <a:t>, which is situated at a distance of 7 km from </a:t>
            </a:r>
            <a:r>
              <a:rPr lang="en-US" sz="2800" dirty="0" err="1" smtClean="0"/>
              <a:t>Puducherry</a:t>
            </a:r>
            <a:r>
              <a:rPr lang="en-US" sz="2800" dirty="0" smtClean="0"/>
              <a:t> - good trading terms with the </a:t>
            </a:r>
            <a:r>
              <a:rPr lang="en-US" sz="2800" dirty="0" smtClean="0">
                <a:solidFill>
                  <a:srgbClr val="FF0000"/>
                </a:solidFill>
              </a:rPr>
              <a:t>Romans</a:t>
            </a:r>
            <a:r>
              <a:rPr lang="en-US" sz="2800" dirty="0" smtClean="0"/>
              <a:t> ever since the First Century A.D. </a:t>
            </a:r>
          </a:p>
          <a:p>
            <a:pPr algn="just"/>
            <a:r>
              <a:rPr lang="en-US" sz="2800" dirty="0" smtClean="0"/>
              <a:t>Roman manuscripts talk about </a:t>
            </a:r>
            <a:r>
              <a:rPr lang="en-US" sz="2800" b="1" u="sng" dirty="0" smtClean="0"/>
              <a:t>'</a:t>
            </a:r>
            <a:r>
              <a:rPr lang="en-US" sz="2800" b="1" u="sng" dirty="0" err="1" smtClean="0"/>
              <a:t>Poduca</a:t>
            </a:r>
            <a:r>
              <a:rPr lang="en-US" sz="2800" b="1" u="sng" dirty="0" smtClean="0"/>
              <a:t>'</a:t>
            </a:r>
            <a:r>
              <a:rPr lang="en-US" sz="2800" dirty="0" smtClean="0"/>
              <a:t> as an emerging centre for trade on the eastern coast of India and archaeologists believe that </a:t>
            </a:r>
            <a:r>
              <a:rPr lang="en-US" sz="2800" dirty="0" err="1" smtClean="0"/>
              <a:t>Poduca</a:t>
            </a:r>
            <a:r>
              <a:rPr lang="en-US" sz="2800" dirty="0" smtClean="0"/>
              <a:t> refers to Pondicherry. </a:t>
            </a:r>
          </a:p>
          <a:p>
            <a:pPr algn="just"/>
            <a:r>
              <a:rPr lang="en-US" sz="2800" dirty="0" smtClean="0"/>
              <a:t>In the </a:t>
            </a:r>
            <a:r>
              <a:rPr lang="en-US" sz="2800" b="1" dirty="0" smtClean="0"/>
              <a:t>4th century</a:t>
            </a:r>
            <a:r>
              <a:rPr lang="en-US" sz="2800" dirty="0" smtClean="0"/>
              <a:t>, Pondicherry was ruled by the </a:t>
            </a:r>
            <a:r>
              <a:rPr lang="en-US" sz="2800" dirty="0" err="1" smtClean="0"/>
              <a:t>Pallavas</a:t>
            </a:r>
            <a:r>
              <a:rPr lang="en-US" sz="2800" dirty="0" smtClean="0"/>
              <a:t>. Sanskrit University mentioned on the </a:t>
            </a:r>
            <a:r>
              <a:rPr lang="en-US" sz="2800" dirty="0" err="1" smtClean="0"/>
              <a:t>Bahur</a:t>
            </a:r>
            <a:r>
              <a:rPr lang="en-US" sz="2800" dirty="0" smtClean="0"/>
              <a:t> plates draw the academic background in the region during that time. </a:t>
            </a:r>
          </a:p>
          <a:p>
            <a:pPr algn="just"/>
            <a:r>
              <a:rPr lang="en-US" sz="2800" dirty="0" smtClean="0"/>
              <a:t>There are writings on the </a:t>
            </a:r>
            <a:r>
              <a:rPr lang="en-US" sz="2800" dirty="0" err="1" smtClean="0"/>
              <a:t>Vedhapuriswara</a:t>
            </a:r>
            <a:r>
              <a:rPr lang="en-US" sz="2800" dirty="0" smtClean="0"/>
              <a:t> Temple which indicate that </a:t>
            </a:r>
            <a:r>
              <a:rPr lang="en-US" sz="2800" dirty="0" err="1" smtClean="0"/>
              <a:t>Agastya</a:t>
            </a:r>
            <a:r>
              <a:rPr lang="en-US" sz="2800" dirty="0" smtClean="0"/>
              <a:t>, who was a very wise saint, set up an ashram in this region of Pondicherry. </a:t>
            </a:r>
          </a:p>
          <a:p>
            <a:pPr algn="just"/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158" y="214291"/>
            <a:ext cx="8429684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Arikkamedu</a:t>
            </a:r>
            <a:r>
              <a:rPr lang="en-I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Trade</a:t>
            </a:r>
          </a:p>
          <a:p>
            <a:pPr algn="ctr"/>
            <a:endParaRPr lang="en-IN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The trade included dyed textiles, pottery and semi-precious    stones. </a:t>
            </a:r>
          </a:p>
          <a:p>
            <a:pPr algn="just"/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The findings are now displayed in the </a:t>
            </a: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Museum. </a:t>
            </a:r>
            <a:endParaRPr lang="en-IN" dirty="0" smtClean="0"/>
          </a:p>
          <a:p>
            <a:pPr>
              <a:buFont typeface="Wingdings" pitchFamily="2" charset="2"/>
              <a:buChar char="Ø"/>
            </a:pPr>
            <a:endParaRPr lang="en-IN" b="1" dirty="0" smtClean="0"/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endParaRPr lang="en-IN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71810"/>
            <a:ext cx="81439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MEDIEVAL ERA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sz="2800" dirty="0" smtClean="0"/>
              <a:t>South India, which included the region of Pondicherry, was ruled by the </a:t>
            </a:r>
            <a:r>
              <a:rPr lang="en-US" sz="2800" b="1" dirty="0" err="1" smtClean="0"/>
              <a:t>Pallavas</a:t>
            </a:r>
            <a:r>
              <a:rPr lang="en-US" sz="2800" dirty="0" smtClean="0"/>
              <a:t> during the period of </a:t>
            </a:r>
            <a:r>
              <a:rPr lang="en-US" sz="2800" b="1" dirty="0" smtClean="0"/>
              <a:t>4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to 10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</a:t>
            </a:r>
            <a:r>
              <a:rPr lang="en-US" sz="2800" dirty="0" smtClean="0"/>
              <a:t>century.</a:t>
            </a:r>
          </a:p>
          <a:p>
            <a:pPr lvl="0" algn="just"/>
            <a:r>
              <a:rPr lang="en-US" sz="2800" dirty="0" smtClean="0"/>
              <a:t>The </a:t>
            </a:r>
            <a:r>
              <a:rPr lang="en-US" sz="2800" b="1" dirty="0" smtClean="0"/>
              <a:t>Cholas</a:t>
            </a:r>
            <a:r>
              <a:rPr lang="en-US" sz="2800" dirty="0" smtClean="0"/>
              <a:t> were the first ones to rule the state during the medieval period.</a:t>
            </a:r>
          </a:p>
          <a:p>
            <a:pPr lvl="0" algn="just"/>
            <a:r>
              <a:rPr lang="en-US" sz="2800" dirty="0" smtClean="0"/>
              <a:t>After the Cholas came the </a:t>
            </a:r>
            <a:r>
              <a:rPr lang="en-US" sz="2800" b="1" dirty="0" err="1" smtClean="0"/>
              <a:t>Pandyas</a:t>
            </a:r>
            <a:r>
              <a:rPr lang="en-US" sz="2800" dirty="0" smtClean="0"/>
              <a:t> who ruled the region starting from the </a:t>
            </a:r>
            <a:r>
              <a:rPr lang="en-US" sz="2800" b="1" dirty="0" smtClean="0"/>
              <a:t>13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to 15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century</a:t>
            </a:r>
            <a:r>
              <a:rPr lang="en-US" sz="2800" dirty="0" smtClean="0"/>
              <a:t>.</a:t>
            </a:r>
          </a:p>
          <a:p>
            <a:pPr lvl="0" algn="just"/>
            <a:r>
              <a:rPr lang="en-US" sz="2800" dirty="0" smtClean="0"/>
              <a:t>During this time, the territory also witnessed </a:t>
            </a:r>
            <a:r>
              <a:rPr lang="en-US" sz="2800" b="1" dirty="0" smtClean="0"/>
              <a:t>Muslim rulers</a:t>
            </a:r>
            <a:r>
              <a:rPr lang="en-US" sz="2800" dirty="0" smtClean="0"/>
              <a:t> who spread their powers from North to South India and set up </a:t>
            </a:r>
            <a:r>
              <a:rPr lang="en-US" sz="2800" b="1" dirty="0" smtClean="0"/>
              <a:t>Madurai</a:t>
            </a:r>
            <a:r>
              <a:rPr lang="en-US" sz="2800" dirty="0" smtClean="0"/>
              <a:t> as their administrative centre.</a:t>
            </a:r>
          </a:p>
          <a:p>
            <a:pPr lvl="0" algn="just"/>
            <a:r>
              <a:rPr lang="en-US" sz="2800" dirty="0" smtClean="0"/>
              <a:t>After the Muslims, came the </a:t>
            </a:r>
            <a:r>
              <a:rPr lang="en-US" sz="2800" b="1" dirty="0" err="1" smtClean="0"/>
              <a:t>Vijayanagar</a:t>
            </a:r>
            <a:r>
              <a:rPr lang="en-US" sz="2800" b="1" dirty="0" smtClean="0"/>
              <a:t> Empire </a:t>
            </a:r>
            <a:r>
              <a:rPr lang="en-US" sz="2800" dirty="0" smtClean="0"/>
              <a:t>which ruled entire South India. They ruled </a:t>
            </a:r>
            <a:r>
              <a:rPr lang="en-US" sz="2800" b="1" dirty="0" smtClean="0"/>
              <a:t>till the seventeenth century.</a:t>
            </a:r>
          </a:p>
          <a:p>
            <a:pPr lvl="0" algn="just"/>
            <a:r>
              <a:rPr lang="en-US" sz="2800" dirty="0" smtClean="0"/>
              <a:t>Then the region was ruled by the </a:t>
            </a:r>
            <a:r>
              <a:rPr lang="en-US" sz="2800" b="1" dirty="0" smtClean="0"/>
              <a:t>Sultans of </a:t>
            </a:r>
            <a:r>
              <a:rPr lang="en-US" sz="2800" b="1" dirty="0" err="1" smtClean="0"/>
              <a:t>Bijapur</a:t>
            </a:r>
            <a:r>
              <a:rPr lang="en-US" sz="2800" dirty="0" smtClean="0"/>
              <a:t>. This marked the beginning of the modern history of Pondicherry. They ruled till 1638 AD.</a:t>
            </a:r>
          </a:p>
          <a:p>
            <a:pPr algn="just"/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5918" y="214291"/>
            <a:ext cx="62151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Foreign Contacts</a:t>
            </a:r>
          </a:p>
          <a:p>
            <a:endParaRPr lang="en-IN" dirty="0"/>
          </a:p>
        </p:txBody>
      </p:sp>
      <p:pic>
        <p:nvPicPr>
          <p:cNvPr id="3074" name="Picture 2" descr="https://www.py.gov.in/sites/default/files/history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8215370" cy="3614742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57158" y="4714884"/>
            <a:ext cx="83582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Unlike the Arab merchants, who had been sailing the coasts of India since times </a:t>
            </a:r>
            <a:r>
              <a:rPr lang="en-IN" b="1" dirty="0" err="1" smtClean="0">
                <a:latin typeface="Times New Roman" pitchFamily="18" charset="0"/>
                <a:cs typeface="Times New Roman" pitchFamily="18" charset="0"/>
              </a:rPr>
              <a:t>immemorable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, the impact of European contact had far reaching consequences in terms of establishments and in the end the occupation of the entire Subcontinent.</a:t>
            </a:r>
          </a:p>
          <a:p>
            <a:pPr algn="just"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1497 the Portuguese discovered the route to India 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and began to expand their influence by occupying coastal areas and building harbour towns, which soon extended more than 12.000 miles of coast-line. 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MODERN ERA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715040"/>
          </a:xfrm>
        </p:spPr>
        <p:txBody>
          <a:bodyPr>
            <a:normAutofit fontScale="92500"/>
          </a:bodyPr>
          <a:lstStyle/>
          <a:p>
            <a:pPr lvl="0" algn="just"/>
            <a:r>
              <a:rPr lang="en-US" sz="2800" dirty="0" smtClean="0"/>
              <a:t>Foreign countries started to influence the territory right from the start of the 16th century. </a:t>
            </a:r>
          </a:p>
          <a:p>
            <a:pPr lvl="0" algn="just"/>
            <a:r>
              <a:rPr lang="en-US" sz="2800" dirty="0" smtClean="0"/>
              <a:t>After it was realized what kind of importance is played by the east coast of India.</a:t>
            </a:r>
          </a:p>
          <a:p>
            <a:pPr lvl="0" algn="just"/>
            <a:r>
              <a:rPr lang="en-US" sz="2800" b="1" dirty="0" smtClean="0"/>
              <a:t>Portuguese were the first ones</a:t>
            </a:r>
            <a:r>
              <a:rPr lang="en-US" sz="2800" dirty="0" smtClean="0"/>
              <a:t> to set up trading </a:t>
            </a:r>
            <a:r>
              <a:rPr lang="en-US" sz="2800" dirty="0" err="1" smtClean="0"/>
              <a:t>centres</a:t>
            </a:r>
            <a:r>
              <a:rPr lang="en-US" sz="2800" dirty="0" smtClean="0"/>
              <a:t> in the place followed by the Danes and the Dutch who set up trading </a:t>
            </a:r>
            <a:r>
              <a:rPr lang="en-US" sz="2800" dirty="0" err="1" smtClean="0"/>
              <a:t>centres</a:t>
            </a:r>
            <a:r>
              <a:rPr lang="en-US" sz="2800" dirty="0" smtClean="0"/>
              <a:t> in Porto Novo and </a:t>
            </a:r>
            <a:r>
              <a:rPr lang="en-US" sz="2800" dirty="0" err="1" smtClean="0"/>
              <a:t>Cuddalore</a:t>
            </a:r>
            <a:r>
              <a:rPr lang="en-US" sz="2800" dirty="0" smtClean="0"/>
              <a:t>.</a:t>
            </a:r>
          </a:p>
          <a:p>
            <a:pPr lvl="0" algn="just"/>
            <a:r>
              <a:rPr lang="en-US" sz="2800" dirty="0" smtClean="0"/>
              <a:t>After the rulers of </a:t>
            </a:r>
            <a:r>
              <a:rPr lang="en-US" sz="2800" b="1" dirty="0" err="1" smtClean="0"/>
              <a:t>Gingee</a:t>
            </a:r>
            <a:r>
              <a:rPr lang="en-US" sz="2800" dirty="0" smtClean="0"/>
              <a:t> lost faith in the Portuguese, they invited the </a:t>
            </a:r>
            <a:r>
              <a:rPr lang="en-US" sz="2800" b="1" dirty="0" smtClean="0"/>
              <a:t>French</a:t>
            </a:r>
            <a:r>
              <a:rPr lang="en-US" sz="2800" dirty="0" smtClean="0"/>
              <a:t> to set up their colonies and begin their trade in Pondicherry.</a:t>
            </a:r>
          </a:p>
          <a:p>
            <a:pPr lvl="0" algn="just"/>
            <a:r>
              <a:rPr lang="en-US" sz="2800" dirty="0" smtClean="0"/>
              <a:t>Churches, as well as forts, were established in Pondicherry and the architecture of the region grew rapidly. </a:t>
            </a:r>
          </a:p>
          <a:p>
            <a:pPr algn="just"/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87338" y="285728"/>
            <a:ext cx="82851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French Period 1815- 1954 </a:t>
            </a:r>
            <a:endParaRPr lang="en-I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38" y="1000108"/>
            <a:ext cx="8677150" cy="5669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MODERN ERA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401080" cy="5715040"/>
          </a:xfrm>
        </p:spPr>
        <p:txBody>
          <a:bodyPr>
            <a:normAutofit fontScale="92500"/>
          </a:bodyPr>
          <a:lstStyle/>
          <a:p>
            <a:pPr lvl="0" algn="just"/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On 4</a:t>
            </a:r>
            <a:r>
              <a:rPr lang="en-IN" sz="28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 February, 1673 </a:t>
            </a:r>
            <a:r>
              <a:rPr lang="en-IN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Bellanger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, a French officer, took up residence in the Danish Lodge in </a:t>
            </a:r>
            <a:r>
              <a:rPr lang="en-IN" sz="28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 and the French Period of </a:t>
            </a:r>
            <a:r>
              <a:rPr lang="en-IN" sz="28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 began.</a:t>
            </a:r>
          </a:p>
          <a:p>
            <a:pPr lvl="0" algn="just"/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In 1674 </a:t>
            </a:r>
            <a:r>
              <a:rPr lang="en-IN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Francois Martin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, the first Governor, started to build </a:t>
            </a:r>
            <a:r>
              <a:rPr lang="en-IN" sz="28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 and transformed it from a small fishing village into a flourishing port-town. </a:t>
            </a:r>
          </a:p>
          <a:p>
            <a:pPr lvl="0" algn="just"/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en-I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 1816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the French regained permanent control of </a:t>
            </a:r>
            <a:r>
              <a:rPr lang="en-IN" sz="28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, but the town had lost much of its former glory. </a:t>
            </a:r>
          </a:p>
          <a:p>
            <a:pPr lvl="0" algn="just"/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Successive Governors improved infrastructure, industry, law and education over the next 138 years. </a:t>
            </a:r>
          </a:p>
          <a:p>
            <a:pPr lvl="0" algn="just"/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I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1947 the English left India 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for good and 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 modern history finally came to an end when Pondicherry became a union territory of India in 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1954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2976" y="357166"/>
            <a:ext cx="73581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POST- INDEPENDENCE ERA</a:t>
            </a:r>
            <a:endParaRPr lang="en-I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9026" name="Picture 2" descr="C:\Users\Admin\Desktop\history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358246" cy="2057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28596" y="3357562"/>
            <a:ext cx="83582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In the year 1963, the Parliament enacted the </a:t>
            </a:r>
            <a:r>
              <a:rPr lang="en-IN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Government of Union Territories Act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which provides for Legislative Assemblies and Council of Ministers in the Union Territories.</a:t>
            </a:r>
          </a:p>
          <a:p>
            <a:pPr algn="just"/>
            <a:endParaRPr lang="en-I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In exercise of the powers conferred by </a:t>
            </a:r>
            <a:r>
              <a:rPr lang="en-I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Article 239 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of the Constitution of India and </a:t>
            </a:r>
            <a:r>
              <a:rPr lang="en-I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Section 46 of the Government of Union Territories Act 1963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, the President of India has framed the Business of the Government of </a:t>
            </a:r>
            <a:r>
              <a:rPr lang="en-IN" sz="2400" b="1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2400" b="1" dirty="0" smtClean="0">
                <a:latin typeface="Times New Roman" pitchFamily="18" charset="0"/>
                <a:cs typeface="Times New Roman" pitchFamily="18" charset="0"/>
              </a:rPr>
              <a:t> (Allocation) Rules, 1963 etc.</a:t>
            </a:r>
          </a:p>
          <a:p>
            <a:pPr algn="just">
              <a:buFont typeface="Wingdings" pitchFamily="2" charset="2"/>
              <a:buChar char="Ø"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IN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utterstock_783253891 copy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782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st of districts of Puducherry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38806"/>
            <a:ext cx="6886843" cy="33189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0" y="116632"/>
            <a:ext cx="90011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Engravers MT" pitchFamily="18" charset="0"/>
              </a:rPr>
              <a:t>Profile of </a:t>
            </a:r>
            <a:r>
              <a:rPr lang="en-US" sz="4000" dirty="0" err="1" smtClean="0">
                <a:latin typeface="Engravers MT" pitchFamily="18" charset="0"/>
              </a:rPr>
              <a:t>puducherry</a:t>
            </a:r>
            <a:endParaRPr lang="en-US" sz="4000" dirty="0">
              <a:latin typeface="Engravers MT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28596" y="4756993"/>
            <a:ext cx="757242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area of </a:t>
            </a:r>
          </a:p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(UT):334 Sq.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Kms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dirty="0">
              <a:latin typeface="Engravers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279401" y="2491317"/>
            <a:ext cx="354122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400" dirty="0">
                <a:latin typeface="Engravers MT" pitchFamily="18" charset="0"/>
              </a:rPr>
              <a:t>Capital </a:t>
            </a:r>
          </a:p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Puducherry</a:t>
            </a:r>
            <a:endParaRPr lang="en-IN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Aayi Mandapam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627" y="260648"/>
            <a:ext cx="5052392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662" y="4143380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IN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Kiran</a:t>
            </a:r>
            <a:r>
              <a:rPr lang="en-I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Bedi</a:t>
            </a:r>
            <a:r>
              <a:rPr lang="en-I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IPS, (</a:t>
            </a:r>
            <a:r>
              <a:rPr lang="en-IN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Retd</a:t>
            </a:r>
            <a:r>
              <a:rPr lang="en-I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en-IN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Hon'ble</a:t>
            </a:r>
            <a:r>
              <a:rPr lang="en-I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Lt. Governor</a:t>
            </a: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Government of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endParaRPr lang="en-I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0" name="AutoShape 4" descr="List of lieutenant governors of Puducherry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5062" name="AutoShape 6" descr="Who's Who | Transport Department, Govt. of Puducherry - In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" name="Picture 5" descr="C:\Users\Admin\Desktop\L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28604"/>
            <a:ext cx="29718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4429132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Shri</a:t>
            </a:r>
            <a:r>
              <a:rPr lang="en-I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V. </a:t>
            </a:r>
            <a:r>
              <a:rPr lang="en-IN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Narayanasamy</a:t>
            </a:r>
            <a:endParaRPr lang="en-I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Hon'ble</a:t>
            </a:r>
            <a:r>
              <a:rPr lang="en-I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Chief Minister</a:t>
            </a:r>
          </a:p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Government of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endParaRPr lang="en-I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C:\Users\Admin\Desktop\download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857232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10" y="78579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Member of Parliament </a:t>
            </a:r>
          </a:p>
          <a:p>
            <a:pPr algn="ctr">
              <a:buFont typeface="Wingdings" pitchFamily="2" charset="2"/>
              <a:buChar char="Ø"/>
            </a:pP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MP (LS) -1</a:t>
            </a:r>
          </a:p>
          <a:p>
            <a:pPr algn="ctr">
              <a:buFont typeface="Wingdings" pitchFamily="2" charset="2"/>
              <a:buChar char="Ø"/>
            </a:pP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MP(RS) -1</a:t>
            </a:r>
          </a:p>
          <a:p>
            <a:pPr algn="ctr"/>
            <a:endParaRPr lang="en-I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Legislative Assembly</a:t>
            </a:r>
          </a:p>
          <a:p>
            <a:pPr algn="ctr">
              <a:buFont typeface="Wingdings" pitchFamily="2" charset="2"/>
              <a:buChar char="Ø"/>
            </a:pPr>
            <a:r>
              <a:rPr lang="en-IN" sz="4000" b="1" dirty="0" smtClean="0">
                <a:latin typeface="Times New Roman" pitchFamily="18" charset="0"/>
                <a:cs typeface="Times New Roman" pitchFamily="18" charset="0"/>
              </a:rPr>
              <a:t>Total No. of MLA's : 30 </a:t>
            </a:r>
            <a:endParaRPr lang="en-IN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n on Festival Celebration Collections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43050"/>
            <a:ext cx="6552728" cy="481028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500034" y="332656"/>
            <a:ext cx="82153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Liberation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</a:p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November, 1954</a:t>
            </a:r>
            <a:endParaRPr lang="en-I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AutoShape 4" descr="List of lieutenant governors of Puducherry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5062" name="AutoShape 6" descr="Who's Who | Transport Department, Govt. of Puducherry - In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83970" name="Picture 2" descr="C:\Users\Welcome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92961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ChangeArrowheads="1"/>
          </p:cNvSpPr>
          <p:nvPr/>
        </p:nvSpPr>
        <p:spPr bwMode="auto">
          <a:xfrm>
            <a:off x="357157" y="692696"/>
            <a:ext cx="335758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Districts</a:t>
            </a:r>
          </a:p>
          <a:p>
            <a:pPr algn="ctr" eaLnBrk="0" hangingPunct="0"/>
            <a:endParaRPr lang="en-US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Karaikal</a:t>
            </a: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Mahe</a:t>
            </a: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 eaLnBrk="0" hangingPunct="0">
              <a:buFont typeface="Arial" pitchFamily="34" charset="0"/>
              <a:buChar char="•"/>
            </a:pP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Yanam</a:t>
            </a:r>
            <a:endParaRPr lang="en-US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ree Puducherry Map, India | Map of Puducherry Union Territory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3" y="332656"/>
            <a:ext cx="4786345" cy="6081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ChangeArrowheads="1"/>
          </p:cNvSpPr>
          <p:nvPr/>
        </p:nvSpPr>
        <p:spPr bwMode="auto">
          <a:xfrm>
            <a:off x="357157" y="692696"/>
            <a:ext cx="3357587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/>
              <a:t>Districts of the Union Territory of </a:t>
            </a:r>
            <a:r>
              <a:rPr lang="en-US" sz="2400" b="1" dirty="0" err="1" smtClean="0"/>
              <a:t>Puducherry</a:t>
            </a:r>
            <a:endParaRPr lang="en-US" sz="2400" b="1" dirty="0" smtClean="0"/>
          </a:p>
          <a:p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hlinkClick r:id="rId2" tooltip="Puducherry district"/>
              </a:rPr>
              <a:t>Puducherry</a:t>
            </a:r>
            <a:r>
              <a:rPr lang="en-US" sz="2400" b="1" dirty="0" smtClean="0">
                <a:hlinkClick r:id="rId2" tooltip="Puducherry district"/>
              </a:rPr>
              <a:t> district</a:t>
            </a:r>
            <a:r>
              <a:rPr lang="en-US" sz="2400" b="1" dirty="0" smtClean="0"/>
              <a:t> is an enclave of </a:t>
            </a:r>
            <a:r>
              <a:rPr lang="en-US" sz="2400" b="1" dirty="0" smtClean="0">
                <a:hlinkClick r:id="rId3" tooltip="Tamil Nadu"/>
              </a:rPr>
              <a:t>Tamil Nadu</a:t>
            </a:r>
            <a:r>
              <a:rPr lang="en-US" sz="2400" b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hlinkClick r:id="rId4" tooltip="Mahé district"/>
              </a:rPr>
              <a:t>Mahé</a:t>
            </a:r>
            <a:r>
              <a:rPr lang="en-US" sz="2400" b="1" dirty="0" smtClean="0">
                <a:hlinkClick r:id="rId4" tooltip="Mahé district"/>
              </a:rPr>
              <a:t> district</a:t>
            </a:r>
            <a:r>
              <a:rPr lang="en-US" sz="2400" b="1" dirty="0" smtClean="0"/>
              <a:t> is an enclave of </a:t>
            </a:r>
            <a:r>
              <a:rPr lang="en-US" sz="2400" b="1" dirty="0" smtClean="0">
                <a:hlinkClick r:id="rId5" tooltip="Kerala"/>
              </a:rPr>
              <a:t>Kerala</a:t>
            </a:r>
            <a:r>
              <a:rPr lang="en-US" sz="2400" b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hlinkClick r:id="rId6" tooltip="Yanam district"/>
              </a:rPr>
              <a:t>Yanam</a:t>
            </a:r>
            <a:r>
              <a:rPr lang="en-US" sz="2400" b="1" dirty="0" smtClean="0">
                <a:hlinkClick r:id="rId6" tooltip="Yanam district"/>
              </a:rPr>
              <a:t> district</a:t>
            </a:r>
            <a:r>
              <a:rPr lang="en-US" sz="2400" b="1" dirty="0" smtClean="0"/>
              <a:t> is an enclave of </a:t>
            </a:r>
            <a:r>
              <a:rPr lang="en-US" sz="2400" b="1" dirty="0" smtClean="0">
                <a:hlinkClick r:id="rId7"/>
              </a:rPr>
              <a:t>Andhra Pradesh</a:t>
            </a:r>
            <a:r>
              <a:rPr lang="en-US" sz="2400" b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hlinkClick r:id="rId8" tooltip="Karaikal district"/>
              </a:rPr>
              <a:t>Karaikal</a:t>
            </a:r>
            <a:r>
              <a:rPr lang="en-US" sz="2400" b="1" dirty="0" smtClean="0">
                <a:hlinkClick r:id="rId8" tooltip="Karaikal district"/>
              </a:rPr>
              <a:t> district</a:t>
            </a:r>
            <a:r>
              <a:rPr lang="en-US" sz="2400" b="1" dirty="0" smtClean="0"/>
              <a:t> is an enclave of </a:t>
            </a:r>
            <a:r>
              <a:rPr lang="en-US" sz="2400" b="1" dirty="0" smtClean="0">
                <a:hlinkClick r:id="rId3" tooltip="Tamil Nadu"/>
              </a:rPr>
              <a:t>Tamil Nadu</a:t>
            </a:r>
            <a:r>
              <a:rPr lang="en-US" sz="2400" b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 eaLnBrk="0" hangingPunct="0"/>
            <a:endParaRPr lang="en-US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Free Puducherry Map, India | Map of Puducherry Union Territory ..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3" y="332656"/>
            <a:ext cx="4786345" cy="6081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539552" y="4143380"/>
            <a:ext cx="81369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Population</a:t>
            </a:r>
          </a:p>
          <a:p>
            <a:pPr algn="ctr" eaLnBrk="0" hangingPunct="0"/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Males - 6,12,511</a:t>
            </a:r>
          </a:p>
          <a:p>
            <a:pPr algn="ctr" eaLnBrk="0" hangingPunct="0"/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Females - 6,35,442</a:t>
            </a:r>
          </a:p>
          <a:p>
            <a:pPr algn="ctr" eaLnBrk="0" hangingPunct="0"/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Total - 12,47,953</a:t>
            </a:r>
          </a:p>
          <a:p>
            <a:pPr algn="ctr" eaLnBrk="0" hangingPunct="0"/>
            <a:endParaRPr lang="en-US" sz="3600" dirty="0">
              <a:solidFill>
                <a:srgbClr val="000000"/>
              </a:solidFill>
              <a:latin typeface="Engravers MT" pitchFamily="18" charset="0"/>
              <a:cs typeface="Times New Roman" pitchFamily="18" charset="0"/>
            </a:endParaRPr>
          </a:p>
          <a:p>
            <a:pPr algn="ctr" eaLnBrk="0" hangingPunct="0"/>
            <a:endParaRPr lang="en-US" sz="3600" dirty="0">
              <a:solidFill>
                <a:srgbClr val="000000"/>
              </a:solidFill>
              <a:latin typeface="Engravers MT" pitchFamily="18" charset="0"/>
              <a:cs typeface="Times New Roman" pitchFamily="18" charset="0"/>
            </a:endParaRPr>
          </a:p>
        </p:txBody>
      </p:sp>
      <p:pic>
        <p:nvPicPr>
          <p:cNvPr id="26627" name="Picture 2" descr="1_-4j0j0lCIyHPMVi5Y6QEhA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0" y="182033"/>
            <a:ext cx="495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458200" cy="1107996"/>
          </a:xfrm>
        </p:spPr>
        <p:txBody>
          <a:bodyPr>
            <a:normAutofit/>
          </a:bodyPr>
          <a:lstStyle/>
          <a:p>
            <a:pPr algn="just"/>
            <a:endParaRPr lang="en-IN" sz="2400" b="1" dirty="0"/>
          </a:p>
        </p:txBody>
      </p:sp>
      <p:pic>
        <p:nvPicPr>
          <p:cNvPr id="5" name="Picture 4" descr="slider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785786" y="452966"/>
            <a:ext cx="7818662" cy="1058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Demographics</a:t>
            </a:r>
          </a:p>
          <a:p>
            <a:pPr>
              <a:buFont typeface="Arial" pitchFamily="34" charset="0"/>
              <a:buChar char="•"/>
            </a:pPr>
            <a:r>
              <a:rPr lang="en-US" sz="5400" dirty="0" smtClean="0"/>
              <a:t>  Hinduism (87.30%)</a:t>
            </a:r>
          </a:p>
          <a:p>
            <a:pPr>
              <a:buFont typeface="Arial" pitchFamily="34" charset="0"/>
              <a:buChar char="•"/>
            </a:pPr>
            <a:r>
              <a:rPr lang="en-US" sz="5400" dirty="0" smtClean="0"/>
              <a:t>  Christianity (6.29%)</a:t>
            </a:r>
          </a:p>
          <a:p>
            <a:pPr>
              <a:buFont typeface="Arial" pitchFamily="34" charset="0"/>
              <a:buChar char="•"/>
            </a:pPr>
            <a:r>
              <a:rPr lang="en-US" sz="5400" dirty="0" smtClean="0"/>
              <a:t>  Islam (6.05%)</a:t>
            </a:r>
          </a:p>
          <a:p>
            <a:pPr>
              <a:buFont typeface="Arial" pitchFamily="34" charset="0"/>
              <a:buChar char="•"/>
            </a:pPr>
            <a:r>
              <a:rPr lang="en-US" sz="5400" dirty="0" smtClean="0"/>
              <a:t>  Others (0.36%)</a:t>
            </a: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5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IN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93090711"/>
              </p:ext>
            </p:extLst>
          </p:nvPr>
        </p:nvGraphicFramePr>
        <p:xfrm>
          <a:off x="218385" y="332656"/>
          <a:ext cx="8862717" cy="6311054"/>
        </p:xfrm>
        <a:graphic>
          <a:graphicData uri="http://schemas.openxmlformats.org/presentationml/2006/ole">
            <p:oleObj spid="_x0000_s7176" name="Worksheet" r:id="rId3" imgW="4648223" imgH="2152698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785786" y="452966"/>
            <a:ext cx="8143932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Languages</a:t>
            </a:r>
          </a:p>
          <a:p>
            <a:pPr>
              <a:buFont typeface="Arial" pitchFamily="34" charset="0"/>
              <a:buChar char="•"/>
            </a:pPr>
            <a:r>
              <a:rPr lang="en-US" sz="4400" dirty="0" smtClean="0">
                <a:solidFill>
                  <a:srgbClr val="FF0000"/>
                </a:solidFill>
              </a:rPr>
              <a:t>Official</a:t>
            </a:r>
          </a:p>
          <a:p>
            <a:pPr lvl="1">
              <a:buFont typeface="Arial" pitchFamily="34" charset="0"/>
              <a:buChar char="•"/>
            </a:pPr>
            <a:r>
              <a:rPr lang="en-US" sz="4000" dirty="0" smtClean="0"/>
              <a:t>Tamil</a:t>
            </a:r>
          </a:p>
          <a:p>
            <a:pPr lvl="1">
              <a:buFont typeface="Arial" pitchFamily="34" charset="0"/>
              <a:buChar char="•"/>
            </a:pPr>
            <a:r>
              <a:rPr lang="en-US" sz="4000" dirty="0" smtClean="0"/>
              <a:t>Hindi</a:t>
            </a:r>
          </a:p>
          <a:p>
            <a:pPr lvl="1">
              <a:buFont typeface="Arial" pitchFamily="34" charset="0"/>
              <a:buChar char="•"/>
            </a:pPr>
            <a:r>
              <a:rPr lang="en-US" sz="4000" dirty="0" smtClean="0"/>
              <a:t>English</a:t>
            </a:r>
          </a:p>
          <a:p>
            <a:pPr lvl="1">
              <a:buFont typeface="Arial" pitchFamily="34" charset="0"/>
              <a:buChar char="•"/>
            </a:pPr>
            <a:r>
              <a:rPr lang="en-US" sz="4000" dirty="0" smtClean="0"/>
              <a:t>French</a:t>
            </a:r>
          </a:p>
          <a:p>
            <a:pPr>
              <a:buFont typeface="Arial" pitchFamily="34" charset="0"/>
              <a:buChar char="•"/>
            </a:pPr>
            <a:r>
              <a:rPr lang="en-US" sz="4400" dirty="0" smtClean="0">
                <a:solidFill>
                  <a:srgbClr val="FF0000"/>
                </a:solidFill>
              </a:rPr>
              <a:t>Additional</a:t>
            </a:r>
          </a:p>
          <a:p>
            <a:pPr lvl="1">
              <a:buFont typeface="Arial" pitchFamily="34" charset="0"/>
              <a:buChar char="•"/>
            </a:pPr>
            <a:r>
              <a:rPr lang="en-US" sz="4400" i="1" dirty="0" smtClean="0"/>
              <a:t> </a:t>
            </a:r>
            <a:r>
              <a:rPr lang="en-US" sz="4400" dirty="0" smtClean="0"/>
              <a:t>Malayalam (in </a:t>
            </a:r>
            <a:r>
              <a:rPr lang="en-US" sz="4400" dirty="0" err="1" smtClean="0"/>
              <a:t>Mahe</a:t>
            </a:r>
            <a:r>
              <a:rPr lang="en-US" sz="4400" dirty="0" smtClean="0"/>
              <a:t>) </a:t>
            </a:r>
          </a:p>
          <a:p>
            <a:pPr lvl="1">
              <a:buFont typeface="Arial" pitchFamily="34" charset="0"/>
              <a:buChar char="•"/>
            </a:pPr>
            <a:r>
              <a:rPr lang="en-US" sz="4400" dirty="0" smtClean="0"/>
              <a:t> Telugu (in </a:t>
            </a:r>
            <a:r>
              <a:rPr lang="en-US" sz="4400" dirty="0" err="1" smtClean="0"/>
              <a:t>Yanam</a:t>
            </a:r>
            <a:r>
              <a:rPr lang="en-US" sz="4400" dirty="0" smtClean="0"/>
              <a:t>)</a:t>
            </a:r>
          </a:p>
          <a:p>
            <a:endParaRPr lang="en-IN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4f99dea2dabd6bc4ffc9ed6a83ec135f.jpg"/>
          <p:cNvPicPr>
            <a:picLocks noChangeAspect="1"/>
          </p:cNvPicPr>
          <p:nvPr/>
        </p:nvPicPr>
        <p:blipFill>
          <a:blip r:embed="rId2"/>
          <a:srcRect l="1541"/>
          <a:stretch>
            <a:fillRect/>
          </a:stretch>
        </p:blipFill>
        <p:spPr bwMode="auto">
          <a:xfrm>
            <a:off x="6011864" y="3644901"/>
            <a:ext cx="31321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 descr="731f3411276bf7fe8d9591022588425d--south-india-traditional-dresses.jpg"/>
          <p:cNvPicPr>
            <a:picLocks noChangeAspect="1"/>
          </p:cNvPicPr>
          <p:nvPr/>
        </p:nvPicPr>
        <p:blipFill>
          <a:blip r:embed="rId3"/>
          <a:srcRect l="30789" r="25826"/>
          <a:stretch>
            <a:fillRect/>
          </a:stretch>
        </p:blipFill>
        <p:spPr bwMode="auto">
          <a:xfrm>
            <a:off x="3276601" y="1557867"/>
            <a:ext cx="2663825" cy="53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735bc90cf83587dfa96af0aa293df61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4" y="0"/>
            <a:ext cx="31321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bcc7a7244cfe3dc0fad48eb4b0cc1baf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02317"/>
            <a:ext cx="3240088" cy="525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1" y="0"/>
            <a:ext cx="59404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dirty="0">
                <a:latin typeface="Engravers MT" pitchFamily="18" charset="0"/>
              </a:rPr>
              <a:t>Costume 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Woman: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Saree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Man:Shirt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&amp; Dhoti</a:t>
            </a:r>
            <a:endParaRPr lang="en-I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Occupation of </a:t>
            </a:r>
            <a:r>
              <a:rPr lang="en-IN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(UT)</a:t>
            </a:r>
            <a:endParaRPr lang="en-IN" sz="44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0" name="AutoShape 2" descr="Financial year 2020-21 could be the year for agricultural sector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46"/>
            <a:ext cx="3071834" cy="194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Pondicherry fishing port - YouTub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000372"/>
            <a:ext cx="314327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he Promenade Hotel Pondicherry - Pondicherry, Puducherry, India ..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929198"/>
            <a:ext cx="321471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357158" y="1357298"/>
            <a:ext cx="507209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en-IN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Agriculture </a:t>
            </a:r>
            <a:r>
              <a:rPr lang="en-IN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- 70 %</a:t>
            </a:r>
          </a:p>
          <a:p>
            <a:pPr lvl="0"/>
            <a:endParaRPr lang="en-US" sz="4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IN" sz="4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IN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Fishing - 20 %</a:t>
            </a:r>
          </a:p>
          <a:p>
            <a:pPr lvl="0">
              <a:buFont typeface="Wingdings" pitchFamily="2" charset="2"/>
              <a:buChar char="Ø"/>
            </a:pPr>
            <a:endParaRPr lang="en-US" sz="4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IN" sz="4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en-IN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Hotel Industry &amp; Others - 10%</a:t>
            </a:r>
            <a:endParaRPr lang="en-IN" sz="4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Agriculture in </a:t>
            </a:r>
            <a:r>
              <a:rPr lang="en-IN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(UT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IN" sz="44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0" name="AutoShape 2" descr="Financial year 2020-21 could be the year for agricultural sector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46"/>
            <a:ext cx="3071834" cy="194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Pondicherry fishing port - YouTub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000372"/>
            <a:ext cx="314327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he Promenade Hotel Pondicherry - Pondicherry, Puducherry, India ..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929198"/>
            <a:ext cx="321471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357158" y="1357298"/>
            <a:ext cx="50720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endParaRPr lang="en-IN" sz="4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071546"/>
            <a:ext cx="52863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 err="1" smtClean="0"/>
              <a:t>Puducherry</a:t>
            </a:r>
            <a:r>
              <a:rPr lang="en-US" sz="3200" dirty="0" smtClean="0"/>
              <a:t> scored over about 11 other small States in a range of agriculture-related parameters such as aggregate contribution to </a:t>
            </a:r>
            <a:r>
              <a:rPr lang="en-US" sz="3200" dirty="0" smtClean="0">
                <a:solidFill>
                  <a:srgbClr val="FF0000"/>
                </a:solidFill>
              </a:rPr>
              <a:t>State Domestic Product</a:t>
            </a:r>
            <a:r>
              <a:rPr lang="en-US" sz="3200" dirty="0" smtClean="0"/>
              <a:t>, size of cultivable area under </a:t>
            </a:r>
            <a:r>
              <a:rPr lang="en-US" sz="3200" b="1" dirty="0" smtClean="0">
                <a:solidFill>
                  <a:srgbClr val="7030A0"/>
                </a:solidFill>
              </a:rPr>
              <a:t>paddy and sugarcane</a:t>
            </a:r>
            <a:r>
              <a:rPr lang="en-US" sz="3200" dirty="0" smtClean="0"/>
              <a:t>, status of cash crop cultivation and best agricultural practices in </a:t>
            </a:r>
            <a:r>
              <a:rPr lang="en-US" sz="3200" dirty="0" err="1" smtClean="0"/>
              <a:t>mechanisation</a:t>
            </a:r>
            <a:r>
              <a:rPr lang="en-US" sz="3200" dirty="0" smtClean="0"/>
              <a:t>, pest and disease management.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Fishing in </a:t>
            </a:r>
            <a:r>
              <a:rPr lang="en-IN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(UT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IN" sz="44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0" name="AutoShape 2" descr="Financial year 2020-21 could be the year for agricultural sector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46"/>
            <a:ext cx="3071834" cy="194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Pondicherry fishing port - YouTub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000372"/>
            <a:ext cx="314327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he Promenade Hotel Pondicherry - Pondicherry, Puducherry, India ..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929198"/>
            <a:ext cx="321471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357158" y="1357298"/>
            <a:ext cx="50720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endParaRPr lang="en-IN" sz="4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071546"/>
            <a:ext cx="52863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3200" dirty="0" smtClean="0"/>
              <a:t>It has a </a:t>
            </a:r>
            <a:r>
              <a:rPr lang="en-US" sz="3200" dirty="0" smtClean="0"/>
              <a:t>large fishermen </a:t>
            </a:r>
            <a:r>
              <a:rPr lang="en-US" sz="3200" dirty="0" smtClean="0"/>
              <a:t>population </a:t>
            </a:r>
            <a:r>
              <a:rPr lang="en-US" sz="3200" dirty="0" smtClean="0"/>
              <a:t>of 27 </a:t>
            </a:r>
            <a:r>
              <a:rPr lang="en-US" sz="3200" dirty="0" smtClean="0"/>
              <a:t>marine fishing villages and 23 inland fishing </a:t>
            </a:r>
            <a:r>
              <a:rPr lang="en-US" sz="3200" dirty="0" smtClean="0"/>
              <a:t>villages. </a:t>
            </a:r>
          </a:p>
          <a:p>
            <a:pPr algn="just">
              <a:buFont typeface="Arial" pitchFamily="34" charset="0"/>
              <a:buChar char="•"/>
            </a:pPr>
            <a:r>
              <a:rPr lang="en-US" sz="3200" dirty="0" smtClean="0"/>
              <a:t>It is </a:t>
            </a:r>
            <a:r>
              <a:rPr lang="en-US" sz="3200" dirty="0" smtClean="0"/>
              <a:t>also endowed with </a:t>
            </a:r>
            <a:r>
              <a:rPr lang="en-US" sz="3200" dirty="0" smtClean="0"/>
              <a:t>fresh </a:t>
            </a:r>
            <a:r>
              <a:rPr lang="en-US" sz="3200" dirty="0" smtClean="0"/>
              <a:t>water area in the form of Ponds and Tanks suitable for both capture and culture fishery. </a:t>
            </a:r>
            <a:endParaRPr lang="en-US" sz="3200" dirty="0" smtClean="0"/>
          </a:p>
          <a:p>
            <a:pPr algn="just">
              <a:buFont typeface="Arial" pitchFamily="34" charset="0"/>
              <a:buChar char="•"/>
            </a:pPr>
            <a:r>
              <a:rPr lang="en-US" sz="3200" dirty="0" smtClean="0"/>
              <a:t>Brackish </a:t>
            </a:r>
            <a:r>
              <a:rPr lang="en-US" sz="3200" dirty="0" smtClean="0"/>
              <a:t>water area are </a:t>
            </a:r>
            <a:r>
              <a:rPr lang="en-US" sz="3200" dirty="0" smtClean="0"/>
              <a:t>also available </a:t>
            </a:r>
            <a:r>
              <a:rPr lang="en-US" sz="3200" dirty="0" smtClean="0"/>
              <a:t>for undertaking Brackish water Prawn Culture.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14290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Tourism in </a:t>
            </a:r>
            <a:r>
              <a:rPr lang="en-IN" sz="4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(UT</a:t>
            </a:r>
            <a:r>
              <a:rPr lang="en-IN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IN" sz="44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0" name="AutoShape 2" descr="Financial year 2020-21 could be the year for agricultural sector'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71546"/>
            <a:ext cx="3071834" cy="194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Pondicherry fishing port - YouTub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000372"/>
            <a:ext cx="314327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he Promenade Hotel Pondicherry - Pondicherry, Puducherry, India ...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929198"/>
            <a:ext cx="321471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357158" y="1357298"/>
            <a:ext cx="50720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endParaRPr lang="en-IN" sz="4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285860"/>
            <a:ext cx="52863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/>
              <a:t>Pondicherry attracts tourists by </a:t>
            </a:r>
            <a:r>
              <a:rPr lang="en-US" sz="2400" dirty="0" smtClean="0"/>
              <a:t>hordes from </a:t>
            </a:r>
            <a:r>
              <a:rPr lang="en-US" sz="2400" dirty="0" smtClean="0"/>
              <a:t>all over the </a:t>
            </a:r>
            <a:r>
              <a:rPr lang="en-US" sz="2400" dirty="0" smtClean="0"/>
              <a:t>world. </a:t>
            </a:r>
            <a:r>
              <a:rPr lang="en-US" sz="2400" b="1" dirty="0" smtClean="0"/>
              <a:t>Pondicherry's investment opportunities</a:t>
            </a:r>
            <a:r>
              <a:rPr lang="en-US" sz="2400" dirty="0" smtClean="0"/>
              <a:t> are tremendous – hotels, resorts, amusement parks, and spas, all are lucrative sectors. </a:t>
            </a:r>
            <a:endParaRPr lang="en-US" sz="2400" dirty="0" smtClean="0"/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 smtClean="0"/>
              <a:t>Indian government supports </a:t>
            </a:r>
            <a:r>
              <a:rPr lang="en-US" sz="2400" b="1" dirty="0" smtClean="0"/>
              <a:t>investment in Pondicherry </a:t>
            </a:r>
            <a:r>
              <a:rPr lang="en-US" sz="2400" dirty="0" smtClean="0"/>
              <a:t>by increasing </a:t>
            </a:r>
            <a:r>
              <a:rPr lang="en-US" sz="2400" dirty="0" smtClean="0"/>
              <a:t>subsidies.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/>
              <a:t>Sectors </a:t>
            </a:r>
            <a:r>
              <a:rPr lang="en-US" sz="2400" dirty="0" smtClean="0"/>
              <a:t>like </a:t>
            </a:r>
            <a:r>
              <a:rPr lang="en-US" sz="2400" b="1" dirty="0" smtClean="0"/>
              <a:t>eco-tourism, footwear, and marine products </a:t>
            </a:r>
            <a:r>
              <a:rPr lang="en-US" sz="2400" dirty="0" smtClean="0"/>
              <a:t>are some of the areas where an investment boost is </a:t>
            </a:r>
            <a:r>
              <a:rPr lang="en-US" sz="2400" dirty="0" smtClean="0"/>
              <a:t>being maintained </a:t>
            </a:r>
            <a:r>
              <a:rPr lang="en-US" sz="2400" dirty="0" smtClean="0"/>
              <a:t>in Pondicherry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642918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Art &amp; Culture of </a:t>
            </a:r>
            <a:r>
              <a:rPr lang="en-IN" sz="4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(UT)</a:t>
            </a:r>
          </a:p>
          <a:p>
            <a:pPr algn="ctr">
              <a:buFont typeface="Wingdings" pitchFamily="2" charset="2"/>
              <a:buChar char="Ø"/>
            </a:pPr>
            <a:r>
              <a:rPr lang="en-IN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Karagattam</a:t>
            </a:r>
            <a:endParaRPr lang="en-I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Karagatta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2041842"/>
            <a:ext cx="8001057" cy="460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57148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Thappattam</a:t>
            </a:r>
            <a:endParaRPr lang="en-IN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5" name="Picture 5" descr="C:\Users\Admin\Downloads\IMG-20200826-WA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715304" cy="4705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SHRESTHA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N" sz="2800" b="1" dirty="0" smtClean="0"/>
              <a:t>The idea of “</a:t>
            </a:r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</a:rPr>
              <a:t>EK BHARAT </a:t>
            </a:r>
            <a:r>
              <a:rPr lang="en-IN" sz="2800" b="1" dirty="0" smtClean="0">
                <a:solidFill>
                  <a:schemeClr val="bg1">
                    <a:lumMod val="85000"/>
                  </a:schemeClr>
                </a:solidFill>
              </a:rPr>
              <a:t>SHRESTHA</a:t>
            </a:r>
            <a:r>
              <a:rPr lang="en-IN" sz="2800" b="1" dirty="0" smtClean="0"/>
              <a:t> </a:t>
            </a:r>
            <a:r>
              <a:rPr lang="en-IN" sz="2800" b="1" dirty="0" smtClean="0">
                <a:solidFill>
                  <a:srgbClr val="00B050"/>
                </a:solidFill>
              </a:rPr>
              <a:t>BHARATH</a:t>
            </a:r>
            <a:r>
              <a:rPr lang="en-IN" sz="2800" b="1" dirty="0" smtClean="0"/>
              <a:t>” was mooted by Prime Minister </a:t>
            </a:r>
            <a:r>
              <a:rPr lang="en-IN" sz="2800" b="1" dirty="0" err="1" smtClean="0"/>
              <a:t>Shri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Narendra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Modi</a:t>
            </a:r>
            <a:r>
              <a:rPr lang="en-IN" sz="2800" b="1" dirty="0" smtClean="0"/>
              <a:t> during the </a:t>
            </a:r>
            <a:r>
              <a:rPr lang="en-IN" sz="2800" b="1" dirty="0" err="1" smtClean="0"/>
              <a:t>Rashtriya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Ekta</a:t>
            </a:r>
            <a:r>
              <a:rPr lang="en-IN" sz="2800" b="1" dirty="0" smtClean="0"/>
              <a:t> Divas held on 31st October, 2015.</a:t>
            </a:r>
          </a:p>
          <a:p>
            <a:pPr algn="just"/>
            <a:r>
              <a:rPr lang="en-IN" sz="2800" b="1" dirty="0" err="1" smtClean="0"/>
              <a:t>Hon’ble</a:t>
            </a:r>
            <a:r>
              <a:rPr lang="en-IN" sz="2800" b="1" dirty="0" smtClean="0"/>
              <a:t> Prime Minister propounded that cultural diversity is a joy that ought to be celebrated through mutual interaction &amp; reciprocity between people of different States and UTs so that a common spirit of understanding resonates throughout the country.</a:t>
            </a:r>
          </a:p>
          <a:p>
            <a:pPr algn="just"/>
            <a:endParaRPr lang="en-IN" sz="2800" b="1" dirty="0" smtClean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642918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5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Oyilattam</a:t>
            </a:r>
            <a:endParaRPr lang="en-IN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43063"/>
            <a:ext cx="8143932" cy="461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7" y="1916832"/>
            <a:ext cx="446449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State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Emblem 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Aayi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Mandapam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000" dirty="0">
              <a:latin typeface="Engravers MT" pitchFamily="18" charset="0"/>
            </a:endParaRPr>
          </a:p>
        </p:txBody>
      </p:sp>
      <p:pic>
        <p:nvPicPr>
          <p:cNvPr id="8194" name="Picture 2" descr="Aayi mandapam | Pondicherry | Monuments of Pondicherry | South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608512" cy="6192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7" y="1916832"/>
            <a:ext cx="446449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State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Mammal: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Squirrel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000" dirty="0">
              <a:latin typeface="Engravers MT" pitchFamily="18" charset="0"/>
            </a:endParaRPr>
          </a:p>
        </p:txBody>
      </p:sp>
      <p:pic>
        <p:nvPicPr>
          <p:cNvPr id="5" name="Picture 4" descr="Considering Consciousness Through The Eyes Of A Squirrel : 13.7 ...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2656"/>
            <a:ext cx="4680520" cy="59766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7" y="1916832"/>
            <a:ext cx="44644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State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Bird:</a:t>
            </a:r>
          </a:p>
          <a:p>
            <a:pPr algn="ctr"/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Koel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A bird celebrated through history - The Hind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072"/>
            <a:ext cx="4824536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7" y="1916832"/>
            <a:ext cx="446449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State</a:t>
            </a:r>
          </a:p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Flower: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Cannonball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Tree Flower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annon Ball Tree and Flower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4664"/>
            <a:ext cx="4824535" cy="590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180527" y="1916832"/>
            <a:ext cx="44644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 State</a:t>
            </a:r>
          </a:p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Tree :</a:t>
            </a:r>
          </a:p>
          <a:p>
            <a:pPr algn="ctr"/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Bael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fruit tree</a:t>
            </a:r>
          </a:p>
        </p:txBody>
      </p:sp>
      <p:pic>
        <p:nvPicPr>
          <p:cNvPr id="12292" name="Picture 4" descr="BAEL_Aegle_marmelos | Fruit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2"/>
            <a:ext cx="4876800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6672"/>
            <a:ext cx="8643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r>
              <a:rPr 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State Sports</a:t>
            </a:r>
            <a:endParaRPr lang="en-US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Kabbadi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Kabaddi - Tamil Nadu Traditions - Tamilnadu Tourism Trave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6" y="2420888"/>
            <a:ext cx="7620000" cy="3816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WhatsApp Image 2020-07-25 at 4.48.24 PM (3).jpeg"/>
          <p:cNvPicPr>
            <a:picLocks noChangeAspect="1"/>
          </p:cNvPicPr>
          <p:nvPr/>
        </p:nvPicPr>
        <p:blipFill>
          <a:blip r:embed="rId2"/>
          <a:srcRect t="6580" b="18610"/>
          <a:stretch>
            <a:fillRect/>
          </a:stretch>
        </p:blipFill>
        <p:spPr bwMode="auto">
          <a:xfrm>
            <a:off x="571472" y="1142984"/>
            <a:ext cx="35719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banana leaf.png"/>
          <p:cNvPicPr>
            <a:picLocks noChangeAspect="1"/>
          </p:cNvPicPr>
          <p:nvPr/>
        </p:nvPicPr>
        <p:blipFill>
          <a:blip r:embed="rId3"/>
          <a:srcRect t="12160" r="7275"/>
          <a:stretch>
            <a:fillRect/>
          </a:stretch>
        </p:blipFill>
        <p:spPr bwMode="auto">
          <a:xfrm>
            <a:off x="4572000" y="1142984"/>
            <a:ext cx="4064000" cy="46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6"/>
          <p:cNvSpPr txBox="1">
            <a:spLocks noChangeArrowheads="1"/>
          </p:cNvSpPr>
          <p:nvPr/>
        </p:nvSpPr>
        <p:spPr bwMode="auto">
          <a:xfrm>
            <a:off x="642910" y="357166"/>
            <a:ext cx="8072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State Traditional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Food</a:t>
            </a:r>
            <a:endParaRPr lang="en-I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824536"/>
          </a:xfrm>
        </p:spPr>
        <p:txBody>
          <a:bodyPr>
            <a:normAutofit/>
          </a:bodyPr>
          <a:lstStyle/>
          <a:p>
            <a:r>
              <a:rPr lang="en-US" dirty="0">
                <a:latin typeface="Berlin Sans FB Demi" pitchFamily="34" charset="0"/>
              </a:rPr>
              <a:t>Historical Monuments/ Architecturally Significant </a:t>
            </a:r>
            <a:r>
              <a:rPr lang="en-US" dirty="0" smtClean="0">
                <a:latin typeface="Berlin Sans FB Demi" pitchFamily="34" charset="0"/>
              </a:rPr>
              <a:t>Building </a:t>
            </a:r>
            <a:r>
              <a:rPr lang="en-US" dirty="0">
                <a:latin typeface="Berlin Sans FB Demi" pitchFamily="34" charset="0"/>
              </a:rPr>
              <a:t>/ Mansions</a:t>
            </a:r>
            <a:endParaRPr lang="en-IN" dirty="0"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838199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Mahatma Gandhi Statue 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-125" y="1340768"/>
            <a:ext cx="446449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MahatmaGandhi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stands on the front of the beach. All of 13 feet tall, it is surrounded by carved monolithic pillars built by the famous sculptor Roy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Choudhary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Madras School of Art and Crafts.</a:t>
            </a:r>
          </a:p>
        </p:txBody>
      </p:sp>
      <p:pic>
        <p:nvPicPr>
          <p:cNvPr id="14338" name="Picture 2" descr="Mahatma Gandhi Statue Puducherry (Entry Fee, Timings, Entry Ticket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248472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SHRESTHA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b="1" u="sng" dirty="0" smtClean="0"/>
              <a:t>OBJECTIVES</a:t>
            </a:r>
          </a:p>
          <a:p>
            <a:pPr algn="just"/>
            <a:r>
              <a:rPr lang="en-IN" b="1" dirty="0" smtClean="0"/>
              <a:t>To CELEBRATE</a:t>
            </a:r>
            <a:r>
              <a:rPr lang="en-IN" dirty="0" smtClean="0"/>
              <a:t> the Unity in Diversity of our Nation and to maintain and strengthen the fabric of traditionally existing emotional bonds between the people of our Country; </a:t>
            </a:r>
          </a:p>
          <a:p>
            <a:pPr algn="just"/>
            <a:r>
              <a:rPr lang="en-IN" b="1" dirty="0" smtClean="0"/>
              <a:t> To PROMOTE</a:t>
            </a:r>
            <a:r>
              <a:rPr lang="en-IN" dirty="0" smtClean="0"/>
              <a:t> the spirit of national integration through a deep and structured engagement between all Indian States and Union Territories through a year-long planned engagement between States; </a:t>
            </a:r>
          </a:p>
          <a:p>
            <a:pPr algn="just"/>
            <a:r>
              <a:rPr lang="en-IN" b="1" dirty="0" smtClean="0"/>
              <a:t> To SHOWCASE</a:t>
            </a:r>
            <a:r>
              <a:rPr lang="en-IN" dirty="0" smtClean="0"/>
              <a:t> the rich heritage and culture, customs and traditions of either State for enabling people to understand and appreciate the diversity that is India, thus fostering a sense of common identity </a:t>
            </a:r>
          </a:p>
          <a:p>
            <a:pPr algn="just"/>
            <a:r>
              <a:rPr lang="en-IN" b="1" dirty="0" smtClean="0"/>
              <a:t>TO ESTABLISH</a:t>
            </a:r>
            <a:r>
              <a:rPr lang="en-IN" dirty="0" smtClean="0"/>
              <a:t> long-term engagements and, </a:t>
            </a:r>
          </a:p>
          <a:p>
            <a:pPr algn="just"/>
            <a:r>
              <a:rPr lang="en-IN" b="1" dirty="0" smtClean="0"/>
              <a:t>TO CREATE</a:t>
            </a:r>
            <a:r>
              <a:rPr lang="en-IN" dirty="0" smtClean="0"/>
              <a:t> an environment which promotes learning between States by sharing best practices and experiences. 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Aayi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Mandapam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Aayi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Mandapam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built during the sixteenth century. It was named after a lady courtesan called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Ayi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is one of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wonderful monuments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city and one of the Puducherry Attractions also.</a:t>
            </a:r>
          </a:p>
        </p:txBody>
      </p:sp>
      <p:pic>
        <p:nvPicPr>
          <p:cNvPr id="15362" name="Picture 2" descr="Aayi mandapam | Pondicherry | Monuments of Pondicherry | South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00200"/>
            <a:ext cx="4032448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40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War Memorial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  <a:p>
            <a:pPr marL="0" indent="0" algn="just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War Memorial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of the most prominent landmarks of Puducherry. It is located 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Goubert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Avenue. The memorial is basically a tribute that has been erected to commemorate the French fall in WWI. It is an elegant tribute to the uniform. The memorial is very beautifully illuminated every year during a solemn ceremony held on the fourteenth of July, Bastille Day. </a:t>
            </a:r>
          </a:p>
          <a:p>
            <a:endParaRPr lang="en-US" dirty="0"/>
          </a:p>
        </p:txBody>
      </p:sp>
      <p:pic>
        <p:nvPicPr>
          <p:cNvPr id="16388" name="Picture 4" descr="French War Memorial Puducherry (Entry Fee, Timings, History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1301"/>
            <a:ext cx="4113585" cy="4494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146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19th Century Lighthouse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4402832" cy="5544616"/>
          </a:xfrm>
        </p:spPr>
        <p:txBody>
          <a:bodyPr>
            <a:normAutofit fontScale="55000" lnSpcReduction="20000"/>
          </a:bodyPr>
          <a:lstStyle/>
          <a:p>
            <a:endParaRPr lang="en-US" dirty="0"/>
          </a:p>
          <a:p>
            <a:pPr marL="0" indent="0" algn="just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19th century lighthouse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yet another attraction of Puducherry. It stands on the edge of the sea, near the Place du Government and was lighted for the first time on 1 July, 1836. The beacon was kept burning on the Red Hills for the aid of early seafarers who came to Puducherry. The light was kept on a masonry tower which was 29 m above sea level and visible as far as a distance of 29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kms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the sea. In 1931, the fixed light was replaced by a revolving lantern. It fell into disuse with the commissioning of the new light house in 1979. </a:t>
            </a:r>
          </a:p>
          <a:p>
            <a:endParaRPr lang="en-US" dirty="0"/>
          </a:p>
        </p:txBody>
      </p:sp>
      <p:pic>
        <p:nvPicPr>
          <p:cNvPr id="17410" name="Picture 2" descr="The old light house Pondicher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7638"/>
            <a:ext cx="4032448" cy="4944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8131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Berlin Sans FB Demi" pitchFamily="34" charset="0"/>
              </a:rPr>
              <a:t>MAJOR TOURIST PLACES IN</a:t>
            </a:r>
            <a:br>
              <a:rPr lang="en-GB" dirty="0" smtClean="0">
                <a:latin typeface="Berlin Sans FB Demi" pitchFamily="34" charset="0"/>
              </a:rPr>
            </a:br>
            <a:r>
              <a:rPr lang="en-GB" dirty="0" smtClean="0">
                <a:latin typeface="Berlin Sans FB Demi" pitchFamily="34" charset="0"/>
              </a:rPr>
              <a:t>PUDUCHERRY</a:t>
            </a:r>
            <a:endParaRPr lang="en-IN" dirty="0"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TRIP TO PUDUCHERRY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543956" cy="6000792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A journey in time with a vibrant present celebrating its interesting past.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Many pilgrims have shared the </a:t>
            </a:r>
            <a:r>
              <a:rPr lang="en-IN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town’s hospitality 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on their way to the temple town of </a:t>
            </a:r>
            <a:r>
              <a:rPr lang="en-IN" sz="3100" dirty="0" err="1" smtClean="0">
                <a:latin typeface="Times New Roman" pitchFamily="18" charset="0"/>
                <a:cs typeface="Times New Roman" pitchFamily="18" charset="0"/>
              </a:rPr>
              <a:t>Rameshwaram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, thus enriching its culture.</a:t>
            </a:r>
          </a:p>
          <a:p>
            <a:pPr algn="just">
              <a:buFont typeface="Wingdings" pitchFamily="2" charset="2"/>
              <a:buChar char="Ø"/>
            </a:pP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The Centre is represented by the </a:t>
            </a:r>
            <a:r>
              <a:rPr lang="en-IN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Lt. Governor, 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who resides at the Raj </a:t>
            </a:r>
            <a:r>
              <a:rPr lang="en-IN" sz="3100" dirty="0" err="1" smtClean="0">
                <a:latin typeface="Times New Roman" pitchFamily="18" charset="0"/>
                <a:cs typeface="Times New Roman" pitchFamily="18" charset="0"/>
              </a:rPr>
              <a:t>Nivas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 at the Park, the former palace of the French Governor.</a:t>
            </a:r>
          </a:p>
          <a:p>
            <a:pPr algn="just">
              <a:buFont typeface="Wingdings" pitchFamily="2" charset="2"/>
              <a:buChar char="Ø"/>
            </a:pPr>
            <a:r>
              <a:rPr lang="en-IN" sz="31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 still has a large number of </a:t>
            </a:r>
            <a:r>
              <a:rPr lang="en-IN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Tamil residents 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with French passports, whose ancestors were in French Governmental service and who chose to remain French at the time of Independence. </a:t>
            </a:r>
          </a:p>
          <a:p>
            <a:pPr algn="just">
              <a:buFont typeface="Wingdings" pitchFamily="2" charset="2"/>
              <a:buChar char="Ø"/>
            </a:pP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Apart from the monuments pertaining to the French Period, there is the French Consulate in </a:t>
            </a:r>
            <a:r>
              <a:rPr lang="en-IN" sz="3100" dirty="0" err="1" smtClean="0">
                <a:latin typeface="Times New Roman" pitchFamily="18" charset="0"/>
                <a:cs typeface="Times New Roman" pitchFamily="18" charset="0"/>
              </a:rPr>
              <a:t>Puducherry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 and several </a:t>
            </a:r>
            <a:r>
              <a:rPr lang="en-IN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cultural organisation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, and even the Foyer du </a:t>
            </a:r>
            <a:r>
              <a:rPr lang="en-IN" sz="3100" dirty="0" err="1" smtClean="0">
                <a:latin typeface="Times New Roman" pitchFamily="18" charset="0"/>
                <a:cs typeface="Times New Roman" pitchFamily="18" charset="0"/>
              </a:rPr>
              <a:t>Soldat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 for war veterans of the French Army.</a:t>
            </a:r>
          </a:p>
          <a:p>
            <a:pPr algn="just">
              <a:buFont typeface="Wingdings" pitchFamily="2" charset="2"/>
              <a:buChar char="Ø"/>
            </a:pP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Of the cultural organisations </a:t>
            </a:r>
            <a:r>
              <a:rPr lang="en-IN" sz="3100" b="1" dirty="0" smtClean="0">
                <a:latin typeface="Times New Roman" pitchFamily="18" charset="0"/>
                <a:cs typeface="Times New Roman" pitchFamily="18" charset="0"/>
              </a:rPr>
              <a:t>the French Institute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, the </a:t>
            </a:r>
            <a:r>
              <a:rPr lang="en-IN" sz="3100" b="1" dirty="0" smtClean="0">
                <a:latin typeface="Times New Roman" pitchFamily="18" charset="0"/>
                <a:cs typeface="Times New Roman" pitchFamily="18" charset="0"/>
              </a:rPr>
              <a:t>Alliance </a:t>
            </a:r>
            <a:r>
              <a:rPr lang="en-IN" sz="3100" b="1" dirty="0" err="1" smtClean="0">
                <a:latin typeface="Times New Roman" pitchFamily="18" charset="0"/>
                <a:cs typeface="Times New Roman" pitchFamily="18" charset="0"/>
              </a:rPr>
              <a:t>Francais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 and the </a:t>
            </a:r>
            <a:r>
              <a:rPr lang="en-IN" sz="3100" b="1" dirty="0" err="1" smtClean="0">
                <a:latin typeface="Times New Roman" pitchFamily="18" charset="0"/>
                <a:cs typeface="Times New Roman" pitchFamily="18" charset="0"/>
              </a:rPr>
              <a:t>Ecole</a:t>
            </a:r>
            <a:r>
              <a:rPr lang="en-IN" sz="31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IN" sz="3100" b="1" dirty="0" err="1" smtClean="0">
                <a:latin typeface="Times New Roman" pitchFamily="18" charset="0"/>
                <a:cs typeface="Times New Roman" pitchFamily="18" charset="0"/>
              </a:rPr>
              <a:t>Francais</a:t>
            </a:r>
            <a:r>
              <a:rPr lang="en-IN" sz="31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IN" sz="3100" b="1" dirty="0" err="1" smtClean="0">
                <a:latin typeface="Times New Roman" pitchFamily="18" charset="0"/>
                <a:cs typeface="Times New Roman" pitchFamily="18" charset="0"/>
              </a:rPr>
              <a:t>d'Extrème</a:t>
            </a:r>
            <a:r>
              <a:rPr lang="en-IN" sz="3100" b="1" dirty="0" smtClean="0">
                <a:latin typeface="Times New Roman" pitchFamily="18" charset="0"/>
                <a:cs typeface="Times New Roman" pitchFamily="18" charset="0"/>
              </a:rPr>
              <a:t> Orient </a:t>
            </a:r>
            <a:r>
              <a:rPr lang="en-IN" sz="3100" dirty="0" smtClean="0">
                <a:latin typeface="Times New Roman" pitchFamily="18" charset="0"/>
                <a:cs typeface="Times New Roman" pitchFamily="18" charset="0"/>
              </a:rPr>
              <a:t>are noteworthy.</a:t>
            </a:r>
          </a:p>
          <a:p>
            <a:pPr algn="just"/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uducherry map for Jetwings - Swapnil Redkar | Illustrated map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Sri </a:t>
            </a:r>
            <a:r>
              <a:rPr lang="en-US" b="1" dirty="0" err="1"/>
              <a:t>Aurobindo</a:t>
            </a:r>
            <a:r>
              <a:rPr lang="en-US" b="1" dirty="0"/>
              <a:t> </a:t>
            </a:r>
            <a:r>
              <a:rPr lang="en-US" b="1" dirty="0" smtClean="0"/>
              <a:t>Ashram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Sri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Aurobindo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Ashram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founded in 1920 when Sri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Aurobindo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reached Puducherry , then a French colony and put in place his ideas of peaceful community living. </a:t>
            </a:r>
          </a:p>
        </p:txBody>
      </p:sp>
      <p:pic>
        <p:nvPicPr>
          <p:cNvPr id="18436" name="Picture 4" descr="Aurobindo Ashram Puducherry Sri Aurobindo Mother : Aurobindo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320480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Sri Aurobindo Ash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3871762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204865"/>
            <a:ext cx="226368" cy="144016"/>
          </a:xfrm>
        </p:spPr>
        <p:txBody>
          <a:bodyPr>
            <a:normAutofit fontScale="25000" lnSpcReduction="20000"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446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b="1" dirty="0" err="1"/>
              <a:t>Auroville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80729"/>
            <a:ext cx="8678198" cy="18722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Auroville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situated just across the border in the state of Tamil Nadu,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Auroville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about 10 km away from Puducherry, is a unique experience in itself. The place, also known as City of Dawn, was founded in 1968 as a tribute to Sri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Aurobindo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is a lush green cover created over 25 years by sheer hard work and dedication.</a:t>
            </a:r>
          </a:p>
        </p:txBody>
      </p:sp>
      <p:pic>
        <p:nvPicPr>
          <p:cNvPr id="19458" name="Picture 2" descr="Narendra Modi in Puducherry: PM visits Matri Mandir in Auroville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4128393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Auroville Pondicherry - Timings, Entry Fees, Location, Fact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85593" y="2780929"/>
            <a:ext cx="4265370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662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ROCK BEACH PUDUCHERRY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11 Best Beaches In Pondicherry (With Photos) For Beach Lovers In 2020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8229600" cy="44639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8765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titled-1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91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SHRESTHA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Under this initiative </a:t>
            </a:r>
            <a:r>
              <a:rPr lang="en-GB" b="1" dirty="0" err="1" smtClean="0">
                <a:solidFill>
                  <a:srgbClr val="00B0F0"/>
                </a:solidFill>
              </a:rPr>
              <a:t>Puducherry</a:t>
            </a:r>
            <a:r>
              <a:rPr lang="en-GB" b="1" dirty="0" smtClean="0"/>
              <a:t> is paired with </a:t>
            </a:r>
            <a:r>
              <a:rPr lang="en-GB" b="1" dirty="0" smtClean="0">
                <a:solidFill>
                  <a:srgbClr val="00B0F0"/>
                </a:solidFill>
              </a:rPr>
              <a:t>Daman and Diu</a:t>
            </a:r>
            <a:endParaRPr lang="en-IN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Thirunallaru</a:t>
            </a:r>
            <a:r>
              <a:rPr lang="en-US" b="1" dirty="0"/>
              <a:t> Sri </a:t>
            </a:r>
            <a:r>
              <a:rPr lang="en-US" b="1" dirty="0" err="1"/>
              <a:t>Saneeswara</a:t>
            </a:r>
            <a:r>
              <a:rPr lang="en-US" b="1" dirty="0"/>
              <a:t> </a:t>
            </a:r>
            <a:r>
              <a:rPr lang="en-US" b="1" dirty="0" err="1"/>
              <a:t>Bagwan</a:t>
            </a:r>
            <a:r>
              <a:rPr lang="en-US" b="1" dirty="0"/>
              <a:t> </a:t>
            </a:r>
            <a:r>
              <a:rPr lang="en-US" b="1" dirty="0" smtClean="0"/>
              <a:t>Temple, </a:t>
            </a:r>
            <a:r>
              <a:rPr lang="en-US" b="1" dirty="0" err="1" smtClean="0"/>
              <a:t>Karaikal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https://thirunallarutemple.org/wp-content/uploads/2018/05/sani-1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0200"/>
            <a:ext cx="8208912" cy="4925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0285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Arikamedu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Arikamedu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an archaeological site in Southern India, 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Kakkayanthope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Ariyankuppam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Commune, Puducherry. It is 4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kilometres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capital, show that Romans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ca.me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to trade in the 1st Century AD</a:t>
            </a:r>
          </a:p>
        </p:txBody>
      </p:sp>
      <p:pic>
        <p:nvPicPr>
          <p:cNvPr id="21506" name="Picture 2" descr="Arikamedu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1"/>
            <a:ext cx="7488832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91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Puducherry Museum</a:t>
            </a:r>
            <a:endParaRPr 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153" y="1052736"/>
            <a:ext cx="8229600" cy="567585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Puducherry Museum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Situated near the Government Park, the Museum has a good sculpture gallery and a section of archaeological finds from the Roman settlement at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Arikamedu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There is also a French section charting the history of the colony. The objects include the four-poster bed in which Dupleix is believed to have slept. There is also a superb collection of snail shells from the Puducherry region.</a:t>
            </a:r>
          </a:p>
        </p:txBody>
      </p:sp>
      <p:pic>
        <p:nvPicPr>
          <p:cNvPr id="22530" name="Picture 2" descr="Pondicherry Museum Tours in Pondicherry by Pondicherry Taxi | ID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59"/>
            <a:ext cx="4248472" cy="3659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Pondicherry Museum, Near Canteen Street - Museums in Pondicherry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3826768" cy="3682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26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Bharti and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Bharthidasan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Memorial Museum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1"/>
            <a:ext cx="9036496" cy="26928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Bharti and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Bharthidasan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Memorial Museum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located at Eswaran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Koil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Street, the place where the legendary Tamil poet lived after arriving here in 1908 in search of refuge. The Museum is situated at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Perumal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Koil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Street where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Kanakasubburatnam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disciple of Bharti, lived. He changed his name to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Bharthidasan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meaning the disciple of Bharti, and his home is now the second important place of literary pilgrimage in Puducherry.</a:t>
            </a:r>
          </a:p>
        </p:txBody>
      </p:sp>
      <p:pic>
        <p:nvPicPr>
          <p:cNvPr id="23554" name="Picture 2" descr="Pavendar Bharathidasan Memorial Museum Cum Research Centre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8435280" cy="31148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96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Manakula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Vinayagar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Temple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Manakula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Vinayagar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Temple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built 300 years ago dedicated to the popular God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Ganesha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People in large numbers come here to worship and pray.</a:t>
            </a:r>
          </a:p>
        </p:txBody>
      </p:sp>
      <p:pic>
        <p:nvPicPr>
          <p:cNvPr id="24578" name="Picture 2" descr="Arulmigu Manakula Vinayagar Temple Puducherry (Timings, History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8075240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02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rgbClr val="FF0000"/>
                </a:solidFill>
              </a:rPr>
              <a:t>COOL FACTS ABOUT PUDUCHERRY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543956" cy="5857916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/>
              <a:t>It </a:t>
            </a:r>
            <a:r>
              <a:rPr lang="en-US" sz="2800" b="1" dirty="0" smtClean="0"/>
              <a:t>has the third-largest Gandhi </a:t>
            </a:r>
            <a:r>
              <a:rPr lang="en-US" sz="2800" b="1" dirty="0" smtClean="0"/>
              <a:t>Statue (iconic)</a:t>
            </a:r>
            <a:endParaRPr lang="en-US" sz="2800" dirty="0" smtClean="0"/>
          </a:p>
          <a:p>
            <a:r>
              <a:rPr lang="en-US" sz="2800" b="1" dirty="0" smtClean="0"/>
              <a:t>You can meet an </a:t>
            </a:r>
            <a:r>
              <a:rPr lang="en-US" sz="2800" b="1" dirty="0" smtClean="0"/>
              <a:t>elephant (named </a:t>
            </a:r>
            <a:r>
              <a:rPr lang="en-US" sz="2800" b="1" dirty="0" err="1" smtClean="0"/>
              <a:t>Lakshmi</a:t>
            </a:r>
            <a:r>
              <a:rPr lang="en-US" sz="2800" b="1" dirty="0" smtClean="0"/>
              <a:t>)</a:t>
            </a:r>
            <a:endParaRPr lang="en-US" sz="2800" dirty="0" smtClean="0"/>
          </a:p>
          <a:p>
            <a:r>
              <a:rPr lang="en-US" sz="2800" b="1" dirty="0" smtClean="0"/>
              <a:t>Nicknamed </a:t>
            </a:r>
            <a:r>
              <a:rPr lang="en-US" sz="2800" b="1" i="1" dirty="0" smtClean="0">
                <a:solidFill>
                  <a:srgbClr val="7030A0"/>
                </a:solidFill>
              </a:rPr>
              <a:t>Paris of the </a:t>
            </a:r>
            <a:r>
              <a:rPr lang="en-US" sz="2800" b="1" i="1" dirty="0" smtClean="0">
                <a:solidFill>
                  <a:srgbClr val="7030A0"/>
                </a:solidFill>
              </a:rPr>
              <a:t>South, India’s Little France or Europe of India</a:t>
            </a:r>
            <a:endParaRPr lang="en-US" sz="2800" i="1" dirty="0" smtClean="0">
              <a:solidFill>
                <a:srgbClr val="7030A0"/>
              </a:solidFill>
            </a:endParaRPr>
          </a:p>
          <a:p>
            <a:r>
              <a:rPr lang="en-US" sz="2800" b="1" dirty="0" smtClean="0"/>
              <a:t>It’s the only place to go scuba diving on India’s East Coast</a:t>
            </a:r>
            <a:endParaRPr lang="en-US" sz="2800" dirty="0" smtClean="0"/>
          </a:p>
          <a:p>
            <a:r>
              <a:rPr lang="en-US" sz="2800" b="1" dirty="0" smtClean="0"/>
              <a:t>The main beach is rock, not </a:t>
            </a:r>
            <a:r>
              <a:rPr lang="en-US" sz="2800" b="1" dirty="0" smtClean="0"/>
              <a:t>sand (Promenade) - quite</a:t>
            </a:r>
            <a:endParaRPr lang="en-US" sz="2800" dirty="0" smtClean="0"/>
          </a:p>
          <a:p>
            <a:r>
              <a:rPr lang="en-US" sz="2800" b="1" dirty="0" smtClean="0"/>
              <a:t>It’s near an experimental </a:t>
            </a:r>
            <a:r>
              <a:rPr lang="en-US" sz="2800" b="1" dirty="0" smtClean="0"/>
              <a:t>town (</a:t>
            </a:r>
            <a:r>
              <a:rPr lang="en-US" sz="2800" b="1" dirty="0" err="1" smtClean="0"/>
              <a:t>Auroville</a:t>
            </a:r>
            <a:r>
              <a:rPr lang="en-US" sz="2800" b="1" dirty="0" smtClean="0"/>
              <a:t> - </a:t>
            </a:r>
            <a:r>
              <a:rPr lang="en-US" sz="2800" b="1" dirty="0" err="1" smtClean="0"/>
              <a:t>Matri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Mandir</a:t>
            </a:r>
            <a:r>
              <a:rPr lang="en-US" sz="2800" b="1" dirty="0" smtClean="0"/>
              <a:t>)</a:t>
            </a:r>
            <a:endParaRPr lang="en-US" sz="2800" dirty="0" smtClean="0"/>
          </a:p>
          <a:p>
            <a:r>
              <a:rPr lang="en-US" sz="2800" b="1" dirty="0" smtClean="0"/>
              <a:t>Created it’s own folk </a:t>
            </a:r>
            <a:r>
              <a:rPr lang="en-US" sz="2800" b="1" dirty="0" smtClean="0"/>
              <a:t>dance (</a:t>
            </a:r>
            <a:r>
              <a:rPr lang="en-US" sz="2800" b="1" dirty="0" err="1" smtClean="0"/>
              <a:t>Podikazhi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Aatam</a:t>
            </a:r>
            <a:r>
              <a:rPr lang="en-US" sz="2800" b="1" dirty="0" smtClean="0"/>
              <a:t>)</a:t>
            </a:r>
            <a:endParaRPr lang="en-US" sz="2800" dirty="0" smtClean="0"/>
          </a:p>
          <a:p>
            <a:r>
              <a:rPr lang="en-US" sz="2800" b="1" dirty="0" smtClean="0"/>
              <a:t>Hollywood Director </a:t>
            </a:r>
            <a:r>
              <a:rPr lang="en-US" sz="2800" b="1" dirty="0" smtClean="0"/>
              <a:t>M. Night </a:t>
            </a:r>
            <a:r>
              <a:rPr lang="en-US" sz="2800" b="1" dirty="0" err="1" smtClean="0"/>
              <a:t>Shyamalan</a:t>
            </a:r>
            <a:r>
              <a:rPr lang="en-US" sz="2800" b="1" dirty="0" smtClean="0"/>
              <a:t> </a:t>
            </a:r>
            <a:r>
              <a:rPr lang="en-US" sz="2800" b="1" dirty="0" smtClean="0"/>
              <a:t>was born here</a:t>
            </a:r>
            <a:endParaRPr lang="en-US" sz="2800" dirty="0" smtClean="0"/>
          </a:p>
          <a:p>
            <a:r>
              <a:rPr lang="en-US" sz="2800" b="1" dirty="0" smtClean="0"/>
              <a:t>Pi from Life of Pi was from here</a:t>
            </a:r>
            <a:endParaRPr lang="en-US" sz="2800" dirty="0" smtClean="0"/>
          </a:p>
          <a:p>
            <a:r>
              <a:rPr lang="en-US" sz="2800" b="1" dirty="0" smtClean="0"/>
              <a:t>Mentioned in Charlie and the Chocolate Factory</a:t>
            </a:r>
            <a:endParaRPr lang="en-US" sz="2800" dirty="0" smtClean="0"/>
          </a:p>
          <a:p>
            <a:r>
              <a:rPr lang="en-US" sz="2800" b="1" dirty="0" smtClean="0"/>
              <a:t>Has a late monsoon </a:t>
            </a:r>
            <a:r>
              <a:rPr lang="en-US" sz="2800" b="1" dirty="0" smtClean="0"/>
              <a:t>season (October and November)</a:t>
            </a:r>
          </a:p>
          <a:p>
            <a:r>
              <a:rPr lang="en-US" sz="2800" b="1" dirty="0" smtClean="0"/>
              <a:t>Known for its Great Coffee</a:t>
            </a:r>
            <a:endParaRPr lang="en-US" sz="2800" dirty="0" smtClean="0"/>
          </a:p>
          <a:p>
            <a:pPr algn="just">
              <a:buNone/>
            </a:pPr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678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1143000"/>
          </a:xfrm>
        </p:spPr>
        <p:txBody>
          <a:bodyPr>
            <a:noAutofit/>
          </a:bodyPr>
          <a:lstStyle/>
          <a:p>
            <a:r>
              <a:rPr lang="en-GB" sz="7200" b="1" dirty="0" smtClean="0"/>
              <a:t>THANK YOU</a:t>
            </a:r>
            <a:endParaRPr lang="en-IN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SHRESTHA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GB" sz="3600" b="1" dirty="0" smtClean="0">
                <a:solidFill>
                  <a:srgbClr val="FF0000"/>
                </a:solidFill>
              </a:rPr>
              <a:t>CONTENTS</a:t>
            </a:r>
            <a:endParaRPr lang="en-GB" sz="3600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b="1" dirty="0" smtClean="0"/>
              <a:t>Origin of name </a:t>
            </a:r>
            <a:r>
              <a:rPr lang="en-GB" sz="2800" b="1" dirty="0" err="1" smtClean="0"/>
              <a:t>Puducherry</a:t>
            </a:r>
            <a:r>
              <a:rPr lang="en-GB" sz="2800" b="1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b="1" dirty="0" smtClean="0"/>
              <a:t>History </a:t>
            </a:r>
            <a:r>
              <a:rPr lang="en-GB" sz="2800" b="1" dirty="0" smtClean="0"/>
              <a:t>of </a:t>
            </a:r>
            <a:r>
              <a:rPr lang="en-GB" sz="2800" b="1" dirty="0" err="1" smtClean="0"/>
              <a:t>Puducherry</a:t>
            </a:r>
            <a:endParaRPr lang="en-GB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GB" sz="2800" b="1" dirty="0" smtClean="0"/>
              <a:t>Profile </a:t>
            </a:r>
            <a:r>
              <a:rPr lang="en-GB" sz="2800" b="1" dirty="0" smtClean="0"/>
              <a:t>of </a:t>
            </a:r>
            <a:r>
              <a:rPr lang="en-GB" sz="2800" b="1" dirty="0" err="1" smtClean="0"/>
              <a:t>Puducherry</a:t>
            </a:r>
            <a:endParaRPr lang="en-GB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/>
              <a:t>Historical Monuments and </a:t>
            </a:r>
            <a:r>
              <a:rPr lang="en-US" sz="2800" b="1" dirty="0" smtClean="0"/>
              <a:t>Architecturally Significant </a:t>
            </a:r>
            <a:r>
              <a:rPr lang="en-US" sz="2800" b="1" dirty="0" smtClean="0"/>
              <a:t>Building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b="1" dirty="0" smtClean="0"/>
              <a:t>Major Tourist Places in </a:t>
            </a:r>
            <a:r>
              <a:rPr lang="en-GB" sz="2800" b="1" dirty="0" err="1" smtClean="0"/>
              <a:t>Puducherry</a:t>
            </a:r>
            <a:endParaRPr lang="en-GB" sz="2800" b="1" dirty="0" smtClean="0"/>
          </a:p>
          <a:p>
            <a:pPr marL="514350" indent="-514350">
              <a:buFont typeface="+mj-lt"/>
              <a:buAutoNum type="arabicPeriod"/>
            </a:pPr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357158" y="214291"/>
            <a:ext cx="835824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Origin of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endParaRPr 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original name of the territory,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Putucceri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is derived from the Tamil words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(“new”) and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ceri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(“village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”).</a:t>
            </a:r>
          </a:p>
          <a:p>
            <a:pPr algn="just"/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French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corrupted this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Pondichéry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(English: Pondicherry), by which it was called until its name was officially changed to Puducherry in 2006.</a:t>
            </a:r>
          </a:p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357158" y="500043"/>
            <a:ext cx="835824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Geographical Location of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Puducherry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3600" dirty="0" smtClean="0"/>
              <a:t>Situated </a:t>
            </a:r>
            <a:r>
              <a:rPr lang="en-US" sz="3600" dirty="0" smtClean="0"/>
              <a:t>on the </a:t>
            </a:r>
            <a:r>
              <a:rPr lang="en-US" sz="3600" b="1" dirty="0" smtClean="0"/>
              <a:t>Coromandel Coast </a:t>
            </a:r>
            <a:r>
              <a:rPr lang="en-US" sz="3600" dirty="0" smtClean="0"/>
              <a:t>of the Bay of Bengal. </a:t>
            </a:r>
            <a:endParaRPr lang="en-US" sz="36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3600" dirty="0" smtClean="0"/>
              <a:t>The </a:t>
            </a:r>
            <a:r>
              <a:rPr lang="en-US" sz="3600" dirty="0" smtClean="0"/>
              <a:t>territory is conveniently located about </a:t>
            </a:r>
            <a:r>
              <a:rPr lang="en-US" sz="3600" b="1" dirty="0" smtClean="0"/>
              <a:t>135 km away from Chennai</a:t>
            </a:r>
            <a:r>
              <a:rPr lang="en-US" sz="3600" dirty="0" smtClean="0"/>
              <a:t>, with a </a:t>
            </a:r>
            <a:r>
              <a:rPr lang="en-US" sz="3600" b="1" dirty="0" smtClean="0">
                <a:solidFill>
                  <a:srgbClr val="7030A0"/>
                </a:solidFill>
              </a:rPr>
              <a:t>minor port </a:t>
            </a:r>
            <a:r>
              <a:rPr lang="en-US" sz="3600" dirty="0" smtClean="0"/>
              <a:t>located between two major ports at Chennai and </a:t>
            </a:r>
            <a:r>
              <a:rPr lang="en-US" sz="3600" dirty="0" err="1" smtClean="0"/>
              <a:t>Tuticorin</a:t>
            </a:r>
            <a:r>
              <a:rPr lang="en-US" sz="3600" dirty="0" smtClean="0"/>
              <a:t>. </a:t>
            </a:r>
            <a:endParaRPr lang="en-US" sz="3600" dirty="0" smtClean="0"/>
          </a:p>
          <a:p>
            <a:pPr algn="just">
              <a:buFont typeface="Wingdings" pitchFamily="2" charset="2"/>
              <a:buChar char="Ø"/>
            </a:pPr>
            <a:r>
              <a:rPr lang="en-US" sz="3600" b="1" dirty="0" err="1" smtClean="0"/>
              <a:t>Gingee</a:t>
            </a:r>
            <a:r>
              <a:rPr lang="en-US" sz="3600" b="1" dirty="0" smtClean="0"/>
              <a:t> </a:t>
            </a:r>
            <a:r>
              <a:rPr lang="en-US" sz="3600" dirty="0" smtClean="0"/>
              <a:t>and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Pennaiyar</a:t>
            </a:r>
            <a:r>
              <a:rPr lang="en-US" sz="3600" b="1" dirty="0" smtClean="0"/>
              <a:t> </a:t>
            </a:r>
            <a:r>
              <a:rPr lang="en-US" sz="3600" dirty="0" smtClean="0"/>
              <a:t>are the major rivers in the region. </a:t>
            </a:r>
          </a:p>
          <a:p>
            <a:pPr algn="ctr"/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1525</TotalTime>
  <Words>1751</Words>
  <Application>Microsoft Office PowerPoint</Application>
  <PresentationFormat>On-screen Show (4:3)</PresentationFormat>
  <Paragraphs>242</Paragraphs>
  <Slides>66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Office Theme</vt:lpstr>
      <vt:lpstr>Worksheet</vt:lpstr>
      <vt:lpstr>Govt of India  Ministry of Youth Affairs &amp; Sports Department of Youth Affairs  Nehru Yuva Kendra Sangathan Puducherry(UT) State </vt:lpstr>
      <vt:lpstr>Slide 2</vt:lpstr>
      <vt:lpstr>Slide 3</vt:lpstr>
      <vt:lpstr>“EK BHARAT SHRESTHA BHARATH”</vt:lpstr>
      <vt:lpstr>“EK BHARAT SHRESTHA BHARATH”</vt:lpstr>
      <vt:lpstr>“EK BHARAT SHRESTHA BHARATH”</vt:lpstr>
      <vt:lpstr>“EK BHARAT SHRESTHA BHARATH”</vt:lpstr>
      <vt:lpstr>Slide 8</vt:lpstr>
      <vt:lpstr>Slide 9</vt:lpstr>
      <vt:lpstr>Slide 10</vt:lpstr>
      <vt:lpstr>HISTORICAL BACKGROUND</vt:lpstr>
      <vt:lpstr>ANCIENT ERA</vt:lpstr>
      <vt:lpstr>Slide 13</vt:lpstr>
      <vt:lpstr>MEDIEVAL ERA</vt:lpstr>
      <vt:lpstr>Slide 15</vt:lpstr>
      <vt:lpstr>MODERN ERA</vt:lpstr>
      <vt:lpstr>Slide 17</vt:lpstr>
      <vt:lpstr>MODERN ERA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Historical Monuments/ Architecturally Significant Building / Mansions</vt:lpstr>
      <vt:lpstr> Mahatma Gandhi Statue  </vt:lpstr>
      <vt:lpstr>Aayi Mandapam</vt:lpstr>
      <vt:lpstr>The War Memorial</vt:lpstr>
      <vt:lpstr>19th Century Lighthouse</vt:lpstr>
      <vt:lpstr>MAJOR TOURIST PLACES IN PUDUCHERRY</vt:lpstr>
      <vt:lpstr>TRIP TO PUDUCHERRY</vt:lpstr>
      <vt:lpstr>Slide 55</vt:lpstr>
      <vt:lpstr>Sri Aurobindo Ashram Sri Aurobindo Ashram was founded in 1920 when Sri Aurobindo reached Puducherry , then a French colony and put in place his ideas of peaceful community living. </vt:lpstr>
      <vt:lpstr>Auroville</vt:lpstr>
      <vt:lpstr>Slide 58</vt:lpstr>
      <vt:lpstr>ROCK BEACH PUDUCHERRY</vt:lpstr>
      <vt:lpstr>Thirunallaru Sri Saneeswara Bagwan Temple, Karaikal </vt:lpstr>
      <vt:lpstr>Arikamedu</vt:lpstr>
      <vt:lpstr>Puducherry Museum</vt:lpstr>
      <vt:lpstr>Bharti and Bharthidasan Memorial Museum</vt:lpstr>
      <vt:lpstr>Manakula Vinayagar Temple</vt:lpstr>
      <vt:lpstr>COOL FACTS ABOUT PUDUCHERRY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Welcome</cp:lastModifiedBy>
  <cp:revision>108</cp:revision>
  <dcterms:created xsi:type="dcterms:W3CDTF">2020-07-28T14:43:50Z</dcterms:created>
  <dcterms:modified xsi:type="dcterms:W3CDTF">2020-10-16T13:08:46Z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2013-08-12T00:00:00Z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2020-07-28T00:00:00Z</vt:filetime>
  </property>
</Properties>
</file>