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16" r:id="rId2"/>
    <p:sldId id="288" r:id="rId3"/>
    <p:sldId id="290" r:id="rId4"/>
    <p:sldId id="291" r:id="rId5"/>
    <p:sldId id="292" r:id="rId6"/>
    <p:sldId id="293" r:id="rId7"/>
    <p:sldId id="294" r:id="rId8"/>
    <p:sldId id="295" r:id="rId9"/>
    <p:sldId id="296" r:id="rId10"/>
    <p:sldId id="297" r:id="rId11"/>
    <p:sldId id="298" r:id="rId12"/>
    <p:sldId id="299" r:id="rId13"/>
    <p:sldId id="300" r:id="rId14"/>
    <p:sldId id="301" r:id="rId15"/>
    <p:sldId id="303" r:id="rId16"/>
    <p:sldId id="304" r:id="rId17"/>
    <p:sldId id="305" r:id="rId18"/>
    <p:sldId id="306" r:id="rId19"/>
    <p:sldId id="307" r:id="rId20"/>
    <p:sldId id="309" r:id="rId21"/>
    <p:sldId id="310" r:id="rId22"/>
    <p:sldId id="311" r:id="rId23"/>
    <p:sldId id="312" r:id="rId24"/>
    <p:sldId id="313" r:id="rId25"/>
    <p:sldId id="314" r:id="rId26"/>
    <p:sldId id="31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954" y="-31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723"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724"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725"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726"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727"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728"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extLst>
      <p:ext uri="{BB962C8B-B14F-4D97-AF65-F5344CB8AC3E}">
        <p14:creationId xmlns:p14="http://schemas.microsoft.com/office/powerpoint/2010/main" val="54817826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48581"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1048582"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48583" name="Date Placeholder 3"/>
          <p:cNvSpPr>
            <a:spLocks noGrp="1"/>
          </p:cNvSpPr>
          <p:nvPr>
            <p:ph type="dt" sz="half" idx="10"/>
          </p:nvPr>
        </p:nvSpPr>
        <p:spPr/>
        <p:txBody>
          <a:bodyPr/>
          <a:lstStyle/>
          <a:p>
            <a:fld id="{9D50E03E-D3D1-3F4B-83DC-C24F0FC28931}" type="datetimeFigureOut">
              <a:rPr lang="en-US" smtClean="0"/>
              <a:t>12/17/2020</a:t>
            </a:fld>
            <a:endParaRPr lang="en-US"/>
          </a:p>
        </p:txBody>
      </p:sp>
      <p:sp>
        <p:nvSpPr>
          <p:cNvPr id="1048584" name="Footer Placeholder 4"/>
          <p:cNvSpPr>
            <a:spLocks noGrp="1"/>
          </p:cNvSpPr>
          <p:nvPr>
            <p:ph type="ftr" sz="quarter" idx="11"/>
          </p:nvPr>
        </p:nvSpPr>
        <p:spPr/>
        <p:txBody>
          <a:bodyPr/>
          <a:lstStyle/>
          <a:p>
            <a:endParaRPr lang="en-US"/>
          </a:p>
        </p:txBody>
      </p:sp>
      <p:sp>
        <p:nvSpPr>
          <p:cNvPr id="1048585" name="Slide Number Placeholder 5"/>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48712" name="Title 1"/>
          <p:cNvSpPr>
            <a:spLocks noGrp="1"/>
          </p:cNvSpPr>
          <p:nvPr>
            <p:ph type="title"/>
          </p:nvPr>
        </p:nvSpPr>
        <p:spPr/>
        <p:txBody>
          <a:bodyPr/>
          <a:lstStyle/>
          <a:p>
            <a:r>
              <a:rPr lang="en-US"/>
              <a:t>Click to edit Master title style</a:t>
            </a:r>
          </a:p>
        </p:txBody>
      </p:sp>
      <p:sp>
        <p:nvSpPr>
          <p:cNvPr id="104871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714" name="Date Placeholder 3"/>
          <p:cNvSpPr>
            <a:spLocks noGrp="1"/>
          </p:cNvSpPr>
          <p:nvPr>
            <p:ph type="dt" sz="half" idx="10"/>
          </p:nvPr>
        </p:nvSpPr>
        <p:spPr/>
        <p:txBody>
          <a:bodyPr/>
          <a:lstStyle/>
          <a:p>
            <a:fld id="{9D50E03E-D3D1-3F4B-83DC-C24F0FC28931}" type="datetimeFigureOut">
              <a:rPr lang="en-US" smtClean="0"/>
              <a:t>12/17/2020</a:t>
            </a:fld>
            <a:endParaRPr lang="en-US"/>
          </a:p>
        </p:txBody>
      </p:sp>
      <p:sp>
        <p:nvSpPr>
          <p:cNvPr id="1048715" name="Footer Placeholder 4"/>
          <p:cNvSpPr>
            <a:spLocks noGrp="1"/>
          </p:cNvSpPr>
          <p:nvPr>
            <p:ph type="ftr" sz="quarter" idx="11"/>
          </p:nvPr>
        </p:nvSpPr>
        <p:spPr/>
        <p:txBody>
          <a:bodyPr/>
          <a:lstStyle/>
          <a:p>
            <a:endParaRPr lang="en-US"/>
          </a:p>
        </p:txBody>
      </p:sp>
      <p:sp>
        <p:nvSpPr>
          <p:cNvPr id="1048716" name="Slide Number Placeholder 5"/>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48696"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1048697"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698" name="Date Placeholder 3"/>
          <p:cNvSpPr>
            <a:spLocks noGrp="1"/>
          </p:cNvSpPr>
          <p:nvPr>
            <p:ph type="dt" sz="half" idx="10"/>
          </p:nvPr>
        </p:nvSpPr>
        <p:spPr/>
        <p:txBody>
          <a:bodyPr/>
          <a:lstStyle/>
          <a:p>
            <a:fld id="{9D50E03E-D3D1-3F4B-83DC-C24F0FC28931}" type="datetimeFigureOut">
              <a:rPr lang="en-US" smtClean="0"/>
              <a:t>12/17/2020</a:t>
            </a:fld>
            <a:endParaRPr lang="en-US"/>
          </a:p>
        </p:txBody>
      </p:sp>
      <p:sp>
        <p:nvSpPr>
          <p:cNvPr id="1048699" name="Footer Placeholder 4"/>
          <p:cNvSpPr>
            <a:spLocks noGrp="1"/>
          </p:cNvSpPr>
          <p:nvPr>
            <p:ph type="ftr" sz="quarter" idx="11"/>
          </p:nvPr>
        </p:nvSpPr>
        <p:spPr/>
        <p:txBody>
          <a:bodyPr/>
          <a:lstStyle/>
          <a:p>
            <a:endParaRPr lang="en-US"/>
          </a:p>
        </p:txBody>
      </p:sp>
      <p:sp>
        <p:nvSpPr>
          <p:cNvPr id="1048700" name="Slide Number Placeholder 5"/>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701" name="Title 1"/>
          <p:cNvSpPr>
            <a:spLocks noGrp="1"/>
          </p:cNvSpPr>
          <p:nvPr>
            <p:ph type="title"/>
          </p:nvPr>
        </p:nvSpPr>
        <p:spPr/>
        <p:txBody>
          <a:bodyPr/>
          <a:lstStyle/>
          <a:p>
            <a:r>
              <a:rPr lang="en-US"/>
              <a:t>Click to edit Master title style</a:t>
            </a:r>
          </a:p>
        </p:txBody>
      </p:sp>
      <p:sp>
        <p:nvSpPr>
          <p:cNvPr id="1048702"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703" name="Date Placeholder 3"/>
          <p:cNvSpPr>
            <a:spLocks noGrp="1"/>
          </p:cNvSpPr>
          <p:nvPr>
            <p:ph type="dt" sz="half" idx="10"/>
          </p:nvPr>
        </p:nvSpPr>
        <p:spPr/>
        <p:txBody>
          <a:bodyPr/>
          <a:lstStyle/>
          <a:p>
            <a:fld id="{9D50E03E-D3D1-3F4B-83DC-C24F0FC28931}" type="datetimeFigureOut">
              <a:rPr lang="en-US" smtClean="0"/>
              <a:t>12/17/2020</a:t>
            </a:fld>
            <a:endParaRPr lang="en-US"/>
          </a:p>
        </p:txBody>
      </p:sp>
      <p:sp>
        <p:nvSpPr>
          <p:cNvPr id="1048704" name="Footer Placeholder 4"/>
          <p:cNvSpPr>
            <a:spLocks noGrp="1"/>
          </p:cNvSpPr>
          <p:nvPr>
            <p:ph type="ftr" sz="quarter" idx="11"/>
          </p:nvPr>
        </p:nvSpPr>
        <p:spPr/>
        <p:txBody>
          <a:bodyPr/>
          <a:lstStyle/>
          <a:p>
            <a:endParaRPr lang="en-US"/>
          </a:p>
        </p:txBody>
      </p:sp>
      <p:sp>
        <p:nvSpPr>
          <p:cNvPr id="1048705" name="Slide Number Placeholder 5"/>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48660"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1048661"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48662" name="Date Placeholder 3"/>
          <p:cNvSpPr>
            <a:spLocks noGrp="1"/>
          </p:cNvSpPr>
          <p:nvPr>
            <p:ph type="dt" sz="half" idx="10"/>
          </p:nvPr>
        </p:nvSpPr>
        <p:spPr/>
        <p:txBody>
          <a:bodyPr/>
          <a:lstStyle/>
          <a:p>
            <a:fld id="{9D50E03E-D3D1-3F4B-83DC-C24F0FC28931}" type="datetimeFigureOut">
              <a:rPr lang="en-US" smtClean="0"/>
              <a:t>12/17/2020</a:t>
            </a:fld>
            <a:endParaRPr lang="en-US"/>
          </a:p>
        </p:txBody>
      </p:sp>
      <p:sp>
        <p:nvSpPr>
          <p:cNvPr id="1048663" name="Footer Placeholder 4"/>
          <p:cNvSpPr>
            <a:spLocks noGrp="1"/>
          </p:cNvSpPr>
          <p:nvPr>
            <p:ph type="ftr" sz="quarter" idx="11"/>
          </p:nvPr>
        </p:nvSpPr>
        <p:spPr/>
        <p:txBody>
          <a:bodyPr/>
          <a:lstStyle/>
          <a:p>
            <a:endParaRPr lang="en-US"/>
          </a:p>
        </p:txBody>
      </p:sp>
      <p:sp>
        <p:nvSpPr>
          <p:cNvPr id="1048664" name="Slide Number Placeholder 5"/>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48588" name="Title 1"/>
          <p:cNvSpPr>
            <a:spLocks noGrp="1"/>
          </p:cNvSpPr>
          <p:nvPr>
            <p:ph type="title"/>
          </p:nvPr>
        </p:nvSpPr>
        <p:spPr/>
        <p:txBody>
          <a:bodyPr/>
          <a:lstStyle/>
          <a:p>
            <a:r>
              <a:rPr lang="en-US"/>
              <a:t>Click to edit Master title style</a:t>
            </a:r>
          </a:p>
        </p:txBody>
      </p:sp>
      <p:sp>
        <p:nvSpPr>
          <p:cNvPr id="1048589"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590"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591" name="Date Placeholder 4"/>
          <p:cNvSpPr>
            <a:spLocks noGrp="1"/>
          </p:cNvSpPr>
          <p:nvPr>
            <p:ph type="dt" sz="half" idx="10"/>
          </p:nvPr>
        </p:nvSpPr>
        <p:spPr/>
        <p:txBody>
          <a:bodyPr/>
          <a:lstStyle/>
          <a:p>
            <a:fld id="{9D50E03E-D3D1-3F4B-83DC-C24F0FC28931}" type="datetimeFigureOut">
              <a:rPr lang="en-US" smtClean="0"/>
              <a:t>12/17/2020</a:t>
            </a:fld>
            <a:endParaRPr lang="en-US"/>
          </a:p>
        </p:txBody>
      </p:sp>
      <p:sp>
        <p:nvSpPr>
          <p:cNvPr id="1048592" name="Footer Placeholder 5"/>
          <p:cNvSpPr>
            <a:spLocks noGrp="1"/>
          </p:cNvSpPr>
          <p:nvPr>
            <p:ph type="ftr" sz="quarter" idx="11"/>
          </p:nvPr>
        </p:nvSpPr>
        <p:spPr/>
        <p:txBody>
          <a:bodyPr/>
          <a:lstStyle/>
          <a:p>
            <a:endParaRPr lang="en-US"/>
          </a:p>
        </p:txBody>
      </p:sp>
      <p:sp>
        <p:nvSpPr>
          <p:cNvPr id="1048593" name="Slide Number Placeholder 6"/>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48608" name="Title 1"/>
          <p:cNvSpPr>
            <a:spLocks noGrp="1"/>
          </p:cNvSpPr>
          <p:nvPr>
            <p:ph type="title"/>
          </p:nvPr>
        </p:nvSpPr>
        <p:spPr>
          <a:xfrm>
            <a:off x="839788" y="365125"/>
            <a:ext cx="10515600" cy="1325563"/>
          </a:xfrm>
        </p:spPr>
        <p:txBody>
          <a:bodyPr/>
          <a:lstStyle/>
          <a:p>
            <a:r>
              <a:rPr lang="en-US"/>
              <a:t>Click to edit Master title style</a:t>
            </a:r>
          </a:p>
        </p:txBody>
      </p:sp>
      <p:sp>
        <p:nvSpPr>
          <p:cNvPr id="1048609"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48610"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611"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48612"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613" name="Date Placeholder 6"/>
          <p:cNvSpPr>
            <a:spLocks noGrp="1"/>
          </p:cNvSpPr>
          <p:nvPr>
            <p:ph type="dt" sz="half" idx="10"/>
          </p:nvPr>
        </p:nvSpPr>
        <p:spPr/>
        <p:txBody>
          <a:bodyPr/>
          <a:lstStyle/>
          <a:p>
            <a:fld id="{9D50E03E-D3D1-3F4B-83DC-C24F0FC28931}" type="datetimeFigureOut">
              <a:rPr lang="en-US" smtClean="0"/>
              <a:t>12/17/2020</a:t>
            </a:fld>
            <a:endParaRPr lang="en-US"/>
          </a:p>
        </p:txBody>
      </p:sp>
      <p:sp>
        <p:nvSpPr>
          <p:cNvPr id="1048614" name="Footer Placeholder 7"/>
          <p:cNvSpPr>
            <a:spLocks noGrp="1"/>
          </p:cNvSpPr>
          <p:nvPr>
            <p:ph type="ftr" sz="quarter" idx="11"/>
          </p:nvPr>
        </p:nvSpPr>
        <p:spPr/>
        <p:txBody>
          <a:bodyPr/>
          <a:lstStyle/>
          <a:p>
            <a:endParaRPr lang="en-US"/>
          </a:p>
        </p:txBody>
      </p:sp>
      <p:sp>
        <p:nvSpPr>
          <p:cNvPr id="1048615" name="Slide Number Placeholder 8"/>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8692" name="Title 1"/>
          <p:cNvSpPr>
            <a:spLocks noGrp="1"/>
          </p:cNvSpPr>
          <p:nvPr>
            <p:ph type="title"/>
          </p:nvPr>
        </p:nvSpPr>
        <p:spPr/>
        <p:txBody>
          <a:bodyPr/>
          <a:lstStyle/>
          <a:p>
            <a:r>
              <a:rPr lang="en-US"/>
              <a:t>Click to edit Master title style</a:t>
            </a:r>
          </a:p>
        </p:txBody>
      </p:sp>
      <p:sp>
        <p:nvSpPr>
          <p:cNvPr id="1048693" name="Date Placeholder 2"/>
          <p:cNvSpPr>
            <a:spLocks noGrp="1"/>
          </p:cNvSpPr>
          <p:nvPr>
            <p:ph type="dt" sz="half" idx="10"/>
          </p:nvPr>
        </p:nvSpPr>
        <p:spPr/>
        <p:txBody>
          <a:bodyPr/>
          <a:lstStyle/>
          <a:p>
            <a:fld id="{9D50E03E-D3D1-3F4B-83DC-C24F0FC28931}" type="datetimeFigureOut">
              <a:rPr lang="en-US" smtClean="0"/>
              <a:t>12/17/2020</a:t>
            </a:fld>
            <a:endParaRPr lang="en-US"/>
          </a:p>
        </p:txBody>
      </p:sp>
      <p:sp>
        <p:nvSpPr>
          <p:cNvPr id="1048694" name="Footer Placeholder 3"/>
          <p:cNvSpPr>
            <a:spLocks noGrp="1"/>
          </p:cNvSpPr>
          <p:nvPr>
            <p:ph type="ftr" sz="quarter" idx="11"/>
          </p:nvPr>
        </p:nvSpPr>
        <p:spPr/>
        <p:txBody>
          <a:bodyPr/>
          <a:lstStyle/>
          <a:p>
            <a:endParaRPr lang="en-US"/>
          </a:p>
        </p:txBody>
      </p:sp>
      <p:sp>
        <p:nvSpPr>
          <p:cNvPr id="1048695" name="Slide Number Placeholder 4"/>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48686" name="Date Placeholder 1"/>
          <p:cNvSpPr>
            <a:spLocks noGrp="1"/>
          </p:cNvSpPr>
          <p:nvPr>
            <p:ph type="dt" sz="half" idx="10"/>
          </p:nvPr>
        </p:nvSpPr>
        <p:spPr/>
        <p:txBody>
          <a:bodyPr/>
          <a:lstStyle/>
          <a:p>
            <a:fld id="{9D50E03E-D3D1-3F4B-83DC-C24F0FC28931}" type="datetimeFigureOut">
              <a:rPr lang="en-US" smtClean="0"/>
              <a:t>12/17/2020</a:t>
            </a:fld>
            <a:endParaRPr lang="en-US"/>
          </a:p>
        </p:txBody>
      </p:sp>
      <p:sp>
        <p:nvSpPr>
          <p:cNvPr id="1048687" name="Footer Placeholder 2"/>
          <p:cNvSpPr>
            <a:spLocks noGrp="1"/>
          </p:cNvSpPr>
          <p:nvPr>
            <p:ph type="ftr" sz="quarter" idx="11"/>
          </p:nvPr>
        </p:nvSpPr>
        <p:spPr/>
        <p:txBody>
          <a:bodyPr/>
          <a:lstStyle/>
          <a:p>
            <a:endParaRPr lang="en-US"/>
          </a:p>
        </p:txBody>
      </p:sp>
      <p:sp>
        <p:nvSpPr>
          <p:cNvPr id="1048688" name="Slide Number Placeholder 3"/>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48717"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1048718"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719"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48720" name="Date Placeholder 4"/>
          <p:cNvSpPr>
            <a:spLocks noGrp="1"/>
          </p:cNvSpPr>
          <p:nvPr>
            <p:ph type="dt" sz="half" idx="10"/>
          </p:nvPr>
        </p:nvSpPr>
        <p:spPr/>
        <p:txBody>
          <a:bodyPr/>
          <a:lstStyle/>
          <a:p>
            <a:fld id="{9D50E03E-D3D1-3F4B-83DC-C24F0FC28931}" type="datetimeFigureOut">
              <a:rPr lang="en-US" smtClean="0"/>
              <a:t>12/17/2020</a:t>
            </a:fld>
            <a:endParaRPr lang="en-US"/>
          </a:p>
        </p:txBody>
      </p:sp>
      <p:sp>
        <p:nvSpPr>
          <p:cNvPr id="1048721" name="Footer Placeholder 5"/>
          <p:cNvSpPr>
            <a:spLocks noGrp="1"/>
          </p:cNvSpPr>
          <p:nvPr>
            <p:ph type="ftr" sz="quarter" idx="11"/>
          </p:nvPr>
        </p:nvSpPr>
        <p:spPr/>
        <p:txBody>
          <a:bodyPr/>
          <a:lstStyle/>
          <a:p>
            <a:endParaRPr lang="en-US"/>
          </a:p>
        </p:txBody>
      </p:sp>
      <p:sp>
        <p:nvSpPr>
          <p:cNvPr id="1048722" name="Slide Number Placeholder 6"/>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48706"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1048707"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48708"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48709" name="Date Placeholder 4"/>
          <p:cNvSpPr>
            <a:spLocks noGrp="1"/>
          </p:cNvSpPr>
          <p:nvPr>
            <p:ph type="dt" sz="half" idx="10"/>
          </p:nvPr>
        </p:nvSpPr>
        <p:spPr/>
        <p:txBody>
          <a:bodyPr/>
          <a:lstStyle/>
          <a:p>
            <a:fld id="{9D50E03E-D3D1-3F4B-83DC-C24F0FC28931}" type="datetimeFigureOut">
              <a:rPr lang="en-US" smtClean="0"/>
              <a:t>12/17/2020</a:t>
            </a:fld>
            <a:endParaRPr lang="en-US"/>
          </a:p>
        </p:txBody>
      </p:sp>
      <p:sp>
        <p:nvSpPr>
          <p:cNvPr id="1048710" name="Footer Placeholder 5"/>
          <p:cNvSpPr>
            <a:spLocks noGrp="1"/>
          </p:cNvSpPr>
          <p:nvPr>
            <p:ph type="ftr" sz="quarter" idx="11"/>
          </p:nvPr>
        </p:nvSpPr>
        <p:spPr/>
        <p:txBody>
          <a:bodyPr/>
          <a:lstStyle/>
          <a:p>
            <a:endParaRPr lang="en-US"/>
          </a:p>
        </p:txBody>
      </p:sp>
      <p:sp>
        <p:nvSpPr>
          <p:cNvPr id="1048711" name="Slide Number Placeholder 6"/>
          <p:cNvSpPr>
            <a:spLocks noGrp="1"/>
          </p:cNvSpPr>
          <p:nvPr>
            <p:ph type="sldNum" sz="quarter" idx="12"/>
          </p:nvPr>
        </p:nvSpPr>
        <p:spPr/>
        <p:txBody>
          <a:bodyPr/>
          <a:lstStyle/>
          <a:p>
            <a:fld id="{873560F8-EC4D-DB4E-904F-B85F5CF8695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04857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578"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50E03E-D3D1-3F4B-83DC-C24F0FC28931}" type="datetimeFigureOut">
              <a:rPr lang="en-US" smtClean="0"/>
              <a:t>12/17/2020</a:t>
            </a:fld>
            <a:endParaRPr lang="en-US"/>
          </a:p>
        </p:txBody>
      </p:sp>
      <p:sp>
        <p:nvSpPr>
          <p:cNvPr id="1048579"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48580"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3560F8-EC4D-DB4E-904F-B85F5CF8695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yks logo.jpg"/>
          <p:cNvPicPr>
            <a:picLocks noChangeAspect="1"/>
          </p:cNvPicPr>
          <p:nvPr/>
        </p:nvPicPr>
        <p:blipFill>
          <a:blip r:embed="rId2" cstate="print"/>
          <a:stretch>
            <a:fillRect/>
          </a:stretch>
        </p:blipFill>
        <p:spPr>
          <a:xfrm>
            <a:off x="361783" y="228599"/>
            <a:ext cx="2838617" cy="2009067"/>
          </a:xfrm>
          <a:prstGeom prst="rect">
            <a:avLst/>
          </a:prstGeom>
        </p:spPr>
      </p:pic>
      <p:pic>
        <p:nvPicPr>
          <p:cNvPr id="3" name="Picture 2" descr="download.jpg"/>
          <p:cNvPicPr>
            <a:picLocks noChangeAspect="1"/>
          </p:cNvPicPr>
          <p:nvPr/>
        </p:nvPicPr>
        <p:blipFill>
          <a:blip r:embed="rId3" cstate="print"/>
          <a:stretch>
            <a:fillRect/>
          </a:stretch>
        </p:blipFill>
        <p:spPr>
          <a:xfrm>
            <a:off x="6656517" y="152400"/>
            <a:ext cx="1954083" cy="2265604"/>
          </a:xfrm>
          <a:prstGeom prst="rect">
            <a:avLst/>
          </a:prstGeom>
        </p:spPr>
      </p:pic>
      <p:pic>
        <p:nvPicPr>
          <p:cNvPr id="4" name="Picture 3" descr="ek bharat shreshtha bharat.jpg"/>
          <p:cNvPicPr>
            <a:picLocks noChangeAspect="1"/>
          </p:cNvPicPr>
          <p:nvPr/>
        </p:nvPicPr>
        <p:blipFill>
          <a:blip r:embed="rId4" cstate="print"/>
          <a:stretch>
            <a:fillRect/>
          </a:stretch>
        </p:blipFill>
        <p:spPr>
          <a:xfrm>
            <a:off x="3992217" y="177909"/>
            <a:ext cx="2027583" cy="2027583"/>
          </a:xfrm>
          <a:prstGeom prst="rect">
            <a:avLst/>
          </a:prstGeom>
        </p:spPr>
      </p:pic>
      <p:sp>
        <p:nvSpPr>
          <p:cNvPr id="5" name="TextBox 4"/>
          <p:cNvSpPr txBox="1"/>
          <p:nvPr/>
        </p:nvSpPr>
        <p:spPr>
          <a:xfrm>
            <a:off x="228599" y="2418004"/>
            <a:ext cx="11658600" cy="3908762"/>
          </a:xfrm>
          <a:prstGeom prst="rect">
            <a:avLst/>
          </a:prstGeom>
          <a:noFill/>
        </p:spPr>
        <p:txBody>
          <a:bodyPr wrap="square" rtlCol="0">
            <a:spAutoFit/>
          </a:bodyPr>
          <a:lstStyle/>
          <a:p>
            <a:pPr algn="ctr"/>
            <a:r>
              <a:rPr lang="en-US" sz="4400" b="1" dirty="0">
                <a:solidFill>
                  <a:srgbClr val="008000"/>
                </a:solidFill>
              </a:rPr>
              <a:t>MINISTRY OF YOUTH AFFAIRS &amp; SPORTS</a:t>
            </a:r>
          </a:p>
          <a:p>
            <a:pPr algn="ctr"/>
            <a:r>
              <a:rPr lang="en-US" sz="4400" b="1" dirty="0">
                <a:solidFill>
                  <a:srgbClr val="008000"/>
                </a:solidFill>
              </a:rPr>
              <a:t>DEPARTMENT OF YOUTH AFFAIRS</a:t>
            </a:r>
          </a:p>
          <a:p>
            <a:pPr algn="ctr"/>
            <a:r>
              <a:rPr lang="en-US" sz="2400" b="1" spc="270" dirty="0" smtClean="0">
                <a:solidFill>
                  <a:srgbClr val="008000"/>
                </a:solidFill>
              </a:rPr>
              <a:t>GOVERNMENT OF INDIA</a:t>
            </a:r>
          </a:p>
          <a:p>
            <a:pPr algn="ctr"/>
            <a:r>
              <a:rPr lang="en-US" sz="2800" b="1" spc="600" dirty="0" smtClean="0">
                <a:solidFill>
                  <a:srgbClr val="C00000"/>
                </a:solidFill>
                <a:latin typeface="Arial Black" pitchFamily="34" charset="0"/>
              </a:rPr>
              <a:t>NEHRU YUVA KENDRA SANGATHAN</a:t>
            </a:r>
          </a:p>
          <a:p>
            <a:pPr algn="ctr"/>
            <a:r>
              <a:rPr lang="en-US" sz="2800" b="1" dirty="0" smtClean="0">
                <a:solidFill>
                  <a:schemeClr val="bg2">
                    <a:lumMod val="25000"/>
                  </a:schemeClr>
                </a:solidFill>
              </a:rPr>
              <a:t>STATE: ARUNACHAL PRADESH</a:t>
            </a:r>
          </a:p>
          <a:p>
            <a:pPr algn="ctr"/>
            <a:r>
              <a:rPr lang="en-US" sz="2000" b="1" dirty="0" smtClean="0">
                <a:solidFill>
                  <a:srgbClr val="0070C0"/>
                </a:solidFill>
              </a:rPr>
              <a:t>“EK BHARAT SHRESHTHA BHARAT” (INTER STATE YOUTH EXCHANGE PROGRAMME)</a:t>
            </a:r>
          </a:p>
          <a:p>
            <a:pPr algn="ctr"/>
            <a:r>
              <a:rPr lang="en-US" sz="2000" b="1" dirty="0" smtClean="0">
                <a:solidFill>
                  <a:srgbClr val="AFAF11"/>
                </a:solidFill>
              </a:rPr>
              <a:t>FOR PAIRING STATES OF ARUNACHAL PRADESH AND UTTAR PRADESH</a:t>
            </a:r>
            <a:br>
              <a:rPr lang="en-US" sz="2000" b="1" dirty="0" smtClean="0">
                <a:solidFill>
                  <a:srgbClr val="AFAF11"/>
                </a:solidFill>
              </a:rPr>
            </a:br>
            <a:endParaRPr lang="en-US" sz="2000" b="1" dirty="0" smtClean="0">
              <a:solidFill>
                <a:srgbClr val="AFAF11"/>
              </a:solidFill>
            </a:endParaRPr>
          </a:p>
          <a:p>
            <a:pPr algn="ctr"/>
            <a:r>
              <a:rPr lang="en-US" sz="2000" b="1" dirty="0" smtClean="0">
                <a:solidFill>
                  <a:srgbClr val="C00000"/>
                </a:solidFill>
              </a:rPr>
              <a:t>TOPIC: NYISHI – LANGUAGE OF ARUNACHAL PRADESH</a:t>
            </a:r>
            <a:endParaRPr lang="zh-CN" altLang="en-US" sz="2000" b="1" dirty="0">
              <a:solidFill>
                <a:srgbClr val="C00000"/>
              </a:solidFill>
            </a:endParaRPr>
          </a:p>
        </p:txBody>
      </p:sp>
      <p:pic>
        <p:nvPicPr>
          <p:cNvPr id="6" name="Picture 5" descr="7e28eae5d06ced4c3ad798be40ba7828.jpg"/>
          <p:cNvPicPr>
            <a:picLocks noChangeAspect="1"/>
          </p:cNvPicPr>
          <p:nvPr/>
        </p:nvPicPr>
        <p:blipFill>
          <a:blip r:embed="rId5" cstate="print"/>
          <a:stretch>
            <a:fillRect/>
          </a:stretch>
        </p:blipFill>
        <p:spPr>
          <a:xfrm>
            <a:off x="9525000" y="127220"/>
            <a:ext cx="2128962" cy="2128962"/>
          </a:xfrm>
          <a:prstGeom prst="rect">
            <a:avLst/>
          </a:prstGeom>
        </p:spPr>
      </p:pic>
    </p:spTree>
    <p:extLst>
      <p:ext uri="{BB962C8B-B14F-4D97-AF65-F5344CB8AC3E}">
        <p14:creationId xmlns:p14="http://schemas.microsoft.com/office/powerpoint/2010/main" val="1441581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3" name="Title 1048632"/>
          <p:cNvSpPr>
            <a:spLocks noGrp="1"/>
          </p:cNvSpPr>
          <p:nvPr>
            <p:ph type="title"/>
          </p:nvPr>
        </p:nvSpPr>
        <p:spPr/>
        <p:txBody>
          <a:bodyPr/>
          <a:lstStyle/>
          <a:p>
            <a:r>
              <a:rPr lang="en-US" b="1" dirty="0" smtClean="0">
                <a:solidFill>
                  <a:srgbClr val="C00000"/>
                </a:solidFill>
              </a:rPr>
              <a:t>SENTENCES IN NYISHI DIALECT/ LANGUAGE</a:t>
            </a:r>
            <a:endParaRPr lang="en-US" b="1" dirty="0">
              <a:solidFill>
                <a:srgbClr val="C00000"/>
              </a:solidFill>
            </a:endParaRPr>
          </a:p>
        </p:txBody>
      </p:sp>
      <p:sp>
        <p:nvSpPr>
          <p:cNvPr id="1048635" name="Content Placeholder 1048634"/>
          <p:cNvSpPr>
            <a:spLocks noGrp="1"/>
          </p:cNvSpPr>
          <p:nvPr>
            <p:ph sz="half" idx="2"/>
          </p:nvPr>
        </p:nvSpPr>
        <p:spPr>
          <a:xfrm>
            <a:off x="1014413" y="1905000"/>
            <a:ext cx="5614987" cy="4953000"/>
          </a:xfrm>
        </p:spPr>
        <p:txBody>
          <a:bodyPr>
            <a:noAutofit/>
          </a:bodyPr>
          <a:lstStyle/>
          <a:p>
            <a:pPr marL="0" indent="0">
              <a:buNone/>
            </a:pPr>
            <a:r>
              <a:rPr lang="en-US" sz="2300" dirty="0"/>
              <a:t>51. How many people stay at your home? </a:t>
            </a:r>
          </a:p>
          <a:p>
            <a:pPr marL="0" indent="0">
              <a:buNone/>
            </a:pPr>
            <a:r>
              <a:rPr lang="en-US" sz="2300" dirty="0"/>
              <a:t>52. We have five people in the house. </a:t>
            </a:r>
          </a:p>
          <a:p>
            <a:pPr marL="0" indent="0">
              <a:buNone/>
            </a:pPr>
            <a:r>
              <a:rPr lang="en-US" sz="2300" dirty="0"/>
              <a:t>53. How many children stay at your home? </a:t>
            </a:r>
          </a:p>
          <a:p>
            <a:pPr marL="0" indent="0">
              <a:buNone/>
            </a:pPr>
            <a:r>
              <a:rPr lang="en-US" sz="2300" dirty="0"/>
              <a:t>54. Three children stay at my home. </a:t>
            </a:r>
          </a:p>
          <a:p>
            <a:pPr marL="0" indent="0">
              <a:buNone/>
            </a:pPr>
            <a:r>
              <a:rPr lang="en-US" sz="2300" dirty="0"/>
              <a:t>55. What is  the name of your children?</a:t>
            </a:r>
          </a:p>
          <a:p>
            <a:pPr marL="0" indent="0">
              <a:buNone/>
            </a:pPr>
            <a:r>
              <a:rPr lang="en-US" sz="2300" dirty="0"/>
              <a:t>56. The name of my children are ,....</a:t>
            </a:r>
          </a:p>
          <a:p>
            <a:pPr marL="0" indent="0">
              <a:buNone/>
            </a:pPr>
            <a:r>
              <a:rPr lang="en-US" sz="2300" dirty="0"/>
              <a:t>57. What is the name of your husband/ wife? </a:t>
            </a:r>
          </a:p>
          <a:p>
            <a:pPr marL="0" indent="0">
              <a:buNone/>
            </a:pPr>
            <a:r>
              <a:rPr lang="en-US" sz="2300" dirty="0"/>
              <a:t>58. The name of my husband/ wife is,....</a:t>
            </a:r>
          </a:p>
          <a:p>
            <a:pPr marL="0" indent="0">
              <a:buNone/>
            </a:pPr>
            <a:r>
              <a:rPr lang="en-US" sz="2300" dirty="0"/>
              <a:t>59. What does your husband/ wife do? </a:t>
            </a:r>
          </a:p>
          <a:p>
            <a:pPr marL="0" indent="0">
              <a:buNone/>
            </a:pPr>
            <a:r>
              <a:rPr lang="en-US" sz="2300" dirty="0"/>
              <a:t>60. My husband/ wife is a Teacher.    </a:t>
            </a:r>
          </a:p>
          <a:p>
            <a:endParaRPr lang="en-US" sz="2300" dirty="0"/>
          </a:p>
        </p:txBody>
      </p:sp>
      <p:sp>
        <p:nvSpPr>
          <p:cNvPr id="1048637" name="Content Placeholder 1048636"/>
          <p:cNvSpPr>
            <a:spLocks noGrp="1"/>
          </p:cNvSpPr>
          <p:nvPr>
            <p:ph sz="quarter" idx="4"/>
          </p:nvPr>
        </p:nvSpPr>
        <p:spPr>
          <a:xfrm>
            <a:off x="6781800" y="1981199"/>
            <a:ext cx="5183188" cy="4157923"/>
          </a:xfrm>
        </p:spPr>
        <p:txBody>
          <a:bodyPr>
            <a:normAutofit fontScale="89643" lnSpcReduction="20000"/>
          </a:bodyPr>
          <a:lstStyle/>
          <a:p>
            <a:pPr marL="0" indent="0">
              <a:buNone/>
            </a:pPr>
            <a:r>
              <a:rPr lang="en-US" b="1" dirty="0">
                <a:solidFill>
                  <a:schemeClr val="accent5">
                    <a:lumMod val="75000"/>
                  </a:schemeClr>
                </a:solidFill>
              </a:rPr>
              <a:t>51. </a:t>
            </a:r>
            <a:r>
              <a:rPr lang="en-US" b="1" dirty="0" err="1">
                <a:solidFill>
                  <a:schemeClr val="accent5">
                    <a:lumMod val="75000"/>
                  </a:schemeClr>
                </a:solidFill>
              </a:rPr>
              <a:t>Nak</a:t>
            </a:r>
            <a:r>
              <a:rPr lang="en-US" b="1" dirty="0">
                <a:solidFill>
                  <a:schemeClr val="accent5">
                    <a:lumMod val="75000"/>
                  </a:schemeClr>
                </a:solidFill>
              </a:rPr>
              <a:t> </a:t>
            </a:r>
            <a:r>
              <a:rPr lang="en-US" b="1" dirty="0" err="1">
                <a:solidFill>
                  <a:schemeClr val="accent5">
                    <a:lumMod val="75000"/>
                  </a:schemeClr>
                </a:solidFill>
              </a:rPr>
              <a:t>Naam</a:t>
            </a:r>
            <a:r>
              <a:rPr lang="en-US" b="1" dirty="0">
                <a:solidFill>
                  <a:schemeClr val="accent5">
                    <a:lumMod val="75000"/>
                  </a:schemeClr>
                </a:solidFill>
              </a:rPr>
              <a:t> lo </a:t>
            </a:r>
            <a:r>
              <a:rPr lang="en-US" b="1" dirty="0" err="1">
                <a:solidFill>
                  <a:schemeClr val="accent5">
                    <a:lumMod val="75000"/>
                  </a:schemeClr>
                </a:solidFill>
              </a:rPr>
              <a:t>hidgo</a:t>
            </a:r>
            <a:r>
              <a:rPr lang="en-US" b="1" dirty="0">
                <a:solidFill>
                  <a:schemeClr val="accent5">
                    <a:lumMod val="75000"/>
                  </a:schemeClr>
                </a:solidFill>
              </a:rPr>
              <a:t> </a:t>
            </a:r>
            <a:r>
              <a:rPr lang="en-US" b="1" dirty="0" err="1">
                <a:solidFill>
                  <a:schemeClr val="accent5">
                    <a:lumMod val="75000"/>
                  </a:schemeClr>
                </a:solidFill>
              </a:rPr>
              <a:t>nyi</a:t>
            </a:r>
            <a:r>
              <a:rPr lang="en-US" b="1" dirty="0">
                <a:solidFill>
                  <a:schemeClr val="accent5">
                    <a:lumMod val="75000"/>
                  </a:schemeClr>
                </a:solidFill>
              </a:rPr>
              <a:t> </a:t>
            </a:r>
            <a:r>
              <a:rPr lang="en-US" b="1" dirty="0" err="1">
                <a:solidFill>
                  <a:schemeClr val="accent5">
                    <a:lumMod val="75000"/>
                  </a:schemeClr>
                </a:solidFill>
              </a:rPr>
              <a:t>dodan</a:t>
            </a:r>
            <a:r>
              <a:rPr lang="en-US" b="1" dirty="0">
                <a:solidFill>
                  <a:schemeClr val="accent5">
                    <a:lumMod val="75000"/>
                  </a:schemeClr>
                </a:solidFill>
              </a:rPr>
              <a:t>?</a:t>
            </a:r>
          </a:p>
          <a:p>
            <a:pPr marL="0" indent="0">
              <a:buNone/>
            </a:pPr>
            <a:r>
              <a:rPr lang="en-US" b="1" dirty="0">
                <a:solidFill>
                  <a:schemeClr val="accent5">
                    <a:lumMod val="75000"/>
                  </a:schemeClr>
                </a:solidFill>
              </a:rPr>
              <a:t>52. </a:t>
            </a:r>
            <a:r>
              <a:rPr lang="en-US" b="1" dirty="0" err="1">
                <a:solidFill>
                  <a:schemeClr val="accent5">
                    <a:lumMod val="75000"/>
                  </a:schemeClr>
                </a:solidFill>
              </a:rPr>
              <a:t>Ngul</a:t>
            </a:r>
            <a:r>
              <a:rPr lang="en-US" b="1" dirty="0">
                <a:solidFill>
                  <a:schemeClr val="accent5">
                    <a:lumMod val="75000"/>
                  </a:schemeClr>
                </a:solidFill>
              </a:rPr>
              <a:t> </a:t>
            </a:r>
            <a:r>
              <a:rPr lang="en-US" b="1" dirty="0" err="1">
                <a:solidFill>
                  <a:schemeClr val="accent5">
                    <a:lumMod val="75000"/>
                  </a:schemeClr>
                </a:solidFill>
              </a:rPr>
              <a:t>ge</a:t>
            </a:r>
            <a:r>
              <a:rPr lang="en-US" b="1" dirty="0">
                <a:solidFill>
                  <a:schemeClr val="accent5">
                    <a:lumMod val="75000"/>
                  </a:schemeClr>
                </a:solidFill>
              </a:rPr>
              <a:t> </a:t>
            </a:r>
            <a:r>
              <a:rPr lang="en-US" b="1" dirty="0" err="1">
                <a:solidFill>
                  <a:schemeClr val="accent5">
                    <a:lumMod val="75000"/>
                  </a:schemeClr>
                </a:solidFill>
              </a:rPr>
              <a:t>Naam</a:t>
            </a:r>
            <a:r>
              <a:rPr lang="en-US" b="1" dirty="0">
                <a:solidFill>
                  <a:schemeClr val="accent5">
                    <a:lumMod val="75000"/>
                  </a:schemeClr>
                </a:solidFill>
              </a:rPr>
              <a:t> lo </a:t>
            </a:r>
            <a:r>
              <a:rPr lang="en-US" b="1" dirty="0" err="1">
                <a:solidFill>
                  <a:schemeClr val="accent5">
                    <a:lumMod val="75000"/>
                  </a:schemeClr>
                </a:solidFill>
              </a:rPr>
              <a:t>Ang</a:t>
            </a:r>
            <a:r>
              <a:rPr lang="en-US" b="1" dirty="0">
                <a:solidFill>
                  <a:schemeClr val="accent5">
                    <a:lumMod val="75000"/>
                  </a:schemeClr>
                </a:solidFill>
              </a:rPr>
              <a:t> </a:t>
            </a:r>
            <a:r>
              <a:rPr lang="en-US" b="1" dirty="0" err="1">
                <a:solidFill>
                  <a:schemeClr val="accent5">
                    <a:lumMod val="75000"/>
                  </a:schemeClr>
                </a:solidFill>
              </a:rPr>
              <a:t>nyi</a:t>
            </a:r>
            <a:r>
              <a:rPr lang="en-US" b="1" dirty="0">
                <a:solidFill>
                  <a:schemeClr val="accent5">
                    <a:lumMod val="75000"/>
                  </a:schemeClr>
                </a:solidFill>
              </a:rPr>
              <a:t> </a:t>
            </a:r>
            <a:r>
              <a:rPr lang="en-US" b="1" dirty="0" err="1">
                <a:solidFill>
                  <a:schemeClr val="accent5">
                    <a:lumMod val="75000"/>
                  </a:schemeClr>
                </a:solidFill>
              </a:rPr>
              <a:t>dodan</a:t>
            </a:r>
            <a:r>
              <a:rPr lang="en-US" b="1" dirty="0">
                <a:solidFill>
                  <a:schemeClr val="accent5">
                    <a:lumMod val="75000"/>
                  </a:schemeClr>
                </a:solidFill>
              </a:rPr>
              <a:t>. </a:t>
            </a:r>
          </a:p>
          <a:p>
            <a:pPr marL="0" indent="0">
              <a:buNone/>
            </a:pPr>
            <a:r>
              <a:rPr lang="en-US" b="1" dirty="0">
                <a:solidFill>
                  <a:schemeClr val="accent5">
                    <a:lumMod val="75000"/>
                  </a:schemeClr>
                </a:solidFill>
              </a:rPr>
              <a:t>53. </a:t>
            </a:r>
            <a:r>
              <a:rPr lang="en-US" b="1" dirty="0" err="1">
                <a:solidFill>
                  <a:schemeClr val="accent5">
                    <a:lumMod val="75000"/>
                  </a:schemeClr>
                </a:solidFill>
              </a:rPr>
              <a:t>Nak</a:t>
            </a:r>
            <a:r>
              <a:rPr lang="en-US" b="1" dirty="0">
                <a:solidFill>
                  <a:schemeClr val="accent5">
                    <a:lumMod val="75000"/>
                  </a:schemeClr>
                </a:solidFill>
              </a:rPr>
              <a:t> </a:t>
            </a:r>
            <a:r>
              <a:rPr lang="en-US" b="1" dirty="0" err="1">
                <a:solidFill>
                  <a:schemeClr val="accent5">
                    <a:lumMod val="75000"/>
                  </a:schemeClr>
                </a:solidFill>
              </a:rPr>
              <a:t>Naamlo</a:t>
            </a:r>
            <a:r>
              <a:rPr lang="en-US" b="1" dirty="0">
                <a:solidFill>
                  <a:schemeClr val="accent5">
                    <a:lumMod val="75000"/>
                  </a:schemeClr>
                </a:solidFill>
              </a:rPr>
              <a:t> </a:t>
            </a:r>
            <a:r>
              <a:rPr lang="en-US" b="1" dirty="0" err="1">
                <a:solidFill>
                  <a:schemeClr val="accent5">
                    <a:lumMod val="75000"/>
                  </a:schemeClr>
                </a:solidFill>
              </a:rPr>
              <a:t>hidgo</a:t>
            </a:r>
            <a:r>
              <a:rPr lang="en-US" b="1" dirty="0">
                <a:solidFill>
                  <a:schemeClr val="accent5">
                    <a:lumMod val="75000"/>
                  </a:schemeClr>
                </a:solidFill>
              </a:rPr>
              <a:t> </a:t>
            </a:r>
            <a:r>
              <a:rPr lang="en-US" b="1" dirty="0" err="1">
                <a:solidFill>
                  <a:schemeClr val="accent5">
                    <a:lumMod val="75000"/>
                  </a:schemeClr>
                </a:solidFill>
              </a:rPr>
              <a:t>kou</a:t>
            </a:r>
            <a:r>
              <a:rPr lang="en-US" b="1" dirty="0">
                <a:solidFill>
                  <a:schemeClr val="accent5">
                    <a:lumMod val="75000"/>
                  </a:schemeClr>
                </a:solidFill>
              </a:rPr>
              <a:t> </a:t>
            </a:r>
            <a:r>
              <a:rPr lang="en-US" b="1" dirty="0" err="1">
                <a:solidFill>
                  <a:schemeClr val="accent5">
                    <a:lumMod val="75000"/>
                  </a:schemeClr>
                </a:solidFill>
              </a:rPr>
              <a:t>dodan</a:t>
            </a:r>
            <a:r>
              <a:rPr lang="en-US" b="1" dirty="0">
                <a:solidFill>
                  <a:schemeClr val="accent5">
                    <a:lumMod val="75000"/>
                  </a:schemeClr>
                </a:solidFill>
              </a:rPr>
              <a:t>? </a:t>
            </a:r>
          </a:p>
          <a:p>
            <a:pPr marL="0" indent="0">
              <a:buNone/>
            </a:pPr>
            <a:r>
              <a:rPr lang="en-US" b="1" dirty="0">
                <a:solidFill>
                  <a:schemeClr val="accent5">
                    <a:lumMod val="75000"/>
                  </a:schemeClr>
                </a:solidFill>
              </a:rPr>
              <a:t>54. </a:t>
            </a:r>
            <a:r>
              <a:rPr lang="en-US" b="1" dirty="0" err="1">
                <a:solidFill>
                  <a:schemeClr val="accent5">
                    <a:lumMod val="75000"/>
                  </a:schemeClr>
                </a:solidFill>
              </a:rPr>
              <a:t>Nak</a:t>
            </a:r>
            <a:r>
              <a:rPr lang="en-US" b="1" dirty="0">
                <a:solidFill>
                  <a:schemeClr val="accent5">
                    <a:lumMod val="75000"/>
                  </a:schemeClr>
                </a:solidFill>
              </a:rPr>
              <a:t> </a:t>
            </a:r>
            <a:r>
              <a:rPr lang="en-US" b="1" dirty="0" err="1">
                <a:solidFill>
                  <a:schemeClr val="accent5">
                    <a:lumMod val="75000"/>
                  </a:schemeClr>
                </a:solidFill>
              </a:rPr>
              <a:t>Naamlo</a:t>
            </a:r>
            <a:r>
              <a:rPr lang="en-US" b="1" dirty="0">
                <a:solidFill>
                  <a:schemeClr val="accent5">
                    <a:lumMod val="75000"/>
                  </a:schemeClr>
                </a:solidFill>
              </a:rPr>
              <a:t> </a:t>
            </a:r>
            <a:r>
              <a:rPr lang="en-US" b="1" dirty="0" err="1">
                <a:solidFill>
                  <a:schemeClr val="accent5">
                    <a:lumMod val="75000"/>
                  </a:schemeClr>
                </a:solidFill>
              </a:rPr>
              <a:t>aum</a:t>
            </a:r>
            <a:r>
              <a:rPr lang="en-US" b="1" dirty="0">
                <a:solidFill>
                  <a:schemeClr val="accent5">
                    <a:lumMod val="75000"/>
                  </a:schemeClr>
                </a:solidFill>
              </a:rPr>
              <a:t> </a:t>
            </a:r>
            <a:r>
              <a:rPr lang="en-US" b="1" dirty="0" err="1">
                <a:solidFill>
                  <a:schemeClr val="accent5">
                    <a:lumMod val="75000"/>
                  </a:schemeClr>
                </a:solidFill>
              </a:rPr>
              <a:t>kou</a:t>
            </a:r>
            <a:r>
              <a:rPr lang="en-US" b="1" dirty="0">
                <a:solidFill>
                  <a:schemeClr val="accent5">
                    <a:lumMod val="75000"/>
                  </a:schemeClr>
                </a:solidFill>
              </a:rPr>
              <a:t> </a:t>
            </a:r>
            <a:r>
              <a:rPr lang="en-US" b="1" dirty="0" err="1">
                <a:solidFill>
                  <a:schemeClr val="accent5">
                    <a:lumMod val="75000"/>
                  </a:schemeClr>
                </a:solidFill>
              </a:rPr>
              <a:t>dodan</a:t>
            </a:r>
            <a:r>
              <a:rPr lang="en-US" b="1" dirty="0">
                <a:solidFill>
                  <a:schemeClr val="accent5">
                    <a:lumMod val="75000"/>
                  </a:schemeClr>
                </a:solidFill>
              </a:rPr>
              <a:t>. </a:t>
            </a:r>
          </a:p>
          <a:p>
            <a:pPr marL="0" indent="0">
              <a:buNone/>
            </a:pPr>
            <a:r>
              <a:rPr lang="en-US" b="1" dirty="0">
                <a:solidFill>
                  <a:schemeClr val="accent5">
                    <a:lumMod val="75000"/>
                  </a:schemeClr>
                </a:solidFill>
              </a:rPr>
              <a:t>55. Nag </a:t>
            </a:r>
            <a:r>
              <a:rPr lang="en-US" b="1" dirty="0" err="1">
                <a:solidFill>
                  <a:schemeClr val="accent5">
                    <a:lumMod val="75000"/>
                  </a:schemeClr>
                </a:solidFill>
              </a:rPr>
              <a:t>kou</a:t>
            </a:r>
            <a:r>
              <a:rPr lang="en-US" b="1" dirty="0">
                <a:solidFill>
                  <a:schemeClr val="accent5">
                    <a:lumMod val="75000"/>
                  </a:schemeClr>
                </a:solidFill>
              </a:rPr>
              <a:t> </a:t>
            </a:r>
            <a:r>
              <a:rPr lang="en-US" b="1" dirty="0" err="1">
                <a:solidFill>
                  <a:schemeClr val="accent5">
                    <a:lumMod val="75000"/>
                  </a:schemeClr>
                </a:solidFill>
              </a:rPr>
              <a:t>ge</a:t>
            </a:r>
            <a:r>
              <a:rPr lang="en-US" b="1" dirty="0">
                <a:solidFill>
                  <a:schemeClr val="accent5">
                    <a:lumMod val="75000"/>
                  </a:schemeClr>
                </a:solidFill>
              </a:rPr>
              <a:t> amine </a:t>
            </a:r>
            <a:r>
              <a:rPr lang="en-US" b="1" dirty="0" err="1">
                <a:solidFill>
                  <a:schemeClr val="accent5">
                    <a:lumMod val="75000"/>
                  </a:schemeClr>
                </a:solidFill>
              </a:rPr>
              <a:t>hoge</a:t>
            </a:r>
            <a:r>
              <a:rPr lang="en-US" b="1" dirty="0">
                <a:solidFill>
                  <a:schemeClr val="accent5">
                    <a:lumMod val="75000"/>
                  </a:schemeClr>
                </a:solidFill>
              </a:rPr>
              <a:t>? </a:t>
            </a:r>
          </a:p>
          <a:p>
            <a:pPr marL="0" indent="0">
              <a:buNone/>
            </a:pPr>
            <a:r>
              <a:rPr lang="en-US" b="1" dirty="0">
                <a:solidFill>
                  <a:schemeClr val="accent5">
                    <a:lumMod val="75000"/>
                  </a:schemeClr>
                </a:solidFill>
              </a:rPr>
              <a:t>56. </a:t>
            </a:r>
            <a:r>
              <a:rPr lang="en-US" b="1" dirty="0" err="1">
                <a:solidFill>
                  <a:schemeClr val="accent5">
                    <a:lumMod val="75000"/>
                  </a:schemeClr>
                </a:solidFill>
              </a:rPr>
              <a:t>Ngage</a:t>
            </a:r>
            <a:r>
              <a:rPr lang="en-US" b="1" dirty="0">
                <a:solidFill>
                  <a:schemeClr val="accent5">
                    <a:lumMod val="75000"/>
                  </a:schemeClr>
                </a:solidFill>
              </a:rPr>
              <a:t> Kou </a:t>
            </a:r>
            <a:r>
              <a:rPr lang="en-US" b="1" dirty="0" err="1">
                <a:solidFill>
                  <a:schemeClr val="accent5">
                    <a:lumMod val="75000"/>
                  </a:schemeClr>
                </a:solidFill>
              </a:rPr>
              <a:t>ge</a:t>
            </a:r>
            <a:r>
              <a:rPr lang="en-US" b="1" dirty="0">
                <a:solidFill>
                  <a:schemeClr val="accent5">
                    <a:lumMod val="75000"/>
                  </a:schemeClr>
                </a:solidFill>
              </a:rPr>
              <a:t> amine .......</a:t>
            </a:r>
          </a:p>
          <a:p>
            <a:pPr marL="0" indent="0">
              <a:buNone/>
            </a:pPr>
            <a:r>
              <a:rPr lang="en-US" b="1" dirty="0">
                <a:solidFill>
                  <a:schemeClr val="accent5">
                    <a:lumMod val="75000"/>
                  </a:schemeClr>
                </a:solidFill>
              </a:rPr>
              <a:t>57. </a:t>
            </a:r>
            <a:r>
              <a:rPr lang="en-US" b="1" dirty="0" err="1">
                <a:solidFill>
                  <a:schemeClr val="accent5">
                    <a:lumMod val="75000"/>
                  </a:schemeClr>
                </a:solidFill>
              </a:rPr>
              <a:t>Nage</a:t>
            </a:r>
            <a:r>
              <a:rPr lang="en-US" b="1" dirty="0">
                <a:solidFill>
                  <a:schemeClr val="accent5">
                    <a:lumMod val="75000"/>
                  </a:schemeClr>
                </a:solidFill>
              </a:rPr>
              <a:t> </a:t>
            </a:r>
            <a:r>
              <a:rPr lang="en-US" b="1" dirty="0" err="1">
                <a:solidFill>
                  <a:schemeClr val="accent5">
                    <a:lumMod val="75000"/>
                  </a:schemeClr>
                </a:solidFill>
              </a:rPr>
              <a:t>Nyahange</a:t>
            </a:r>
            <a:r>
              <a:rPr lang="en-US" b="1" dirty="0">
                <a:solidFill>
                  <a:schemeClr val="accent5">
                    <a:lumMod val="75000"/>
                  </a:schemeClr>
                </a:solidFill>
              </a:rPr>
              <a:t>  amine </a:t>
            </a:r>
            <a:r>
              <a:rPr lang="en-US" b="1" dirty="0" err="1">
                <a:solidFill>
                  <a:schemeClr val="accent5">
                    <a:lumMod val="75000"/>
                  </a:schemeClr>
                </a:solidFill>
              </a:rPr>
              <a:t>hoge</a:t>
            </a:r>
            <a:r>
              <a:rPr lang="en-US" b="1" dirty="0">
                <a:solidFill>
                  <a:schemeClr val="accent5">
                    <a:lumMod val="75000"/>
                  </a:schemeClr>
                </a:solidFill>
              </a:rPr>
              <a:t>? </a:t>
            </a:r>
          </a:p>
          <a:p>
            <a:pPr marL="0" indent="0">
              <a:buNone/>
            </a:pPr>
            <a:r>
              <a:rPr lang="en-US" b="1" dirty="0">
                <a:solidFill>
                  <a:schemeClr val="accent5">
                    <a:lumMod val="75000"/>
                  </a:schemeClr>
                </a:solidFill>
              </a:rPr>
              <a:t>58. </a:t>
            </a:r>
            <a:r>
              <a:rPr lang="en-US" b="1" dirty="0" err="1">
                <a:solidFill>
                  <a:schemeClr val="accent5">
                    <a:lumMod val="75000"/>
                  </a:schemeClr>
                </a:solidFill>
              </a:rPr>
              <a:t>Ngage</a:t>
            </a:r>
            <a:r>
              <a:rPr lang="en-US" b="1" dirty="0">
                <a:solidFill>
                  <a:schemeClr val="accent5">
                    <a:lumMod val="75000"/>
                  </a:schemeClr>
                </a:solidFill>
              </a:rPr>
              <a:t> </a:t>
            </a:r>
            <a:r>
              <a:rPr lang="en-US" b="1" dirty="0" err="1">
                <a:solidFill>
                  <a:schemeClr val="accent5">
                    <a:lumMod val="75000"/>
                  </a:schemeClr>
                </a:solidFill>
              </a:rPr>
              <a:t>Nyahangehe</a:t>
            </a:r>
            <a:r>
              <a:rPr lang="en-US" b="1" dirty="0">
                <a:solidFill>
                  <a:schemeClr val="accent5">
                    <a:lumMod val="75000"/>
                  </a:schemeClr>
                </a:solidFill>
              </a:rPr>
              <a:t> amine......</a:t>
            </a:r>
          </a:p>
          <a:p>
            <a:pPr marL="0" indent="0">
              <a:buNone/>
            </a:pPr>
            <a:r>
              <a:rPr lang="en-US" b="1" dirty="0">
                <a:solidFill>
                  <a:schemeClr val="accent5">
                    <a:lumMod val="75000"/>
                  </a:schemeClr>
                </a:solidFill>
              </a:rPr>
              <a:t>59. </a:t>
            </a:r>
            <a:r>
              <a:rPr lang="en-US" b="1" dirty="0" err="1">
                <a:solidFill>
                  <a:schemeClr val="accent5">
                    <a:lumMod val="75000"/>
                  </a:schemeClr>
                </a:solidFill>
              </a:rPr>
              <a:t>Nage</a:t>
            </a:r>
            <a:r>
              <a:rPr lang="en-US" b="1" dirty="0">
                <a:solidFill>
                  <a:schemeClr val="accent5">
                    <a:lumMod val="75000"/>
                  </a:schemeClr>
                </a:solidFill>
              </a:rPr>
              <a:t> </a:t>
            </a:r>
            <a:r>
              <a:rPr lang="en-US" b="1" dirty="0" err="1">
                <a:solidFill>
                  <a:schemeClr val="accent5">
                    <a:lumMod val="75000"/>
                  </a:schemeClr>
                </a:solidFill>
              </a:rPr>
              <a:t>Nyahange</a:t>
            </a:r>
            <a:r>
              <a:rPr lang="en-US" b="1" dirty="0">
                <a:solidFill>
                  <a:schemeClr val="accent5">
                    <a:lumMod val="75000"/>
                  </a:schemeClr>
                </a:solidFill>
              </a:rPr>
              <a:t> </a:t>
            </a:r>
            <a:r>
              <a:rPr lang="en-US" b="1" dirty="0" err="1">
                <a:solidFill>
                  <a:schemeClr val="accent5">
                    <a:lumMod val="75000"/>
                  </a:schemeClr>
                </a:solidFill>
              </a:rPr>
              <a:t>hoge</a:t>
            </a:r>
            <a:r>
              <a:rPr lang="en-US" b="1" dirty="0">
                <a:solidFill>
                  <a:schemeClr val="accent5">
                    <a:lumMod val="75000"/>
                  </a:schemeClr>
                </a:solidFill>
              </a:rPr>
              <a:t> </a:t>
            </a:r>
            <a:r>
              <a:rPr lang="en-US" b="1" dirty="0" err="1">
                <a:solidFill>
                  <a:schemeClr val="accent5">
                    <a:lumMod val="75000"/>
                  </a:schemeClr>
                </a:solidFill>
              </a:rPr>
              <a:t>madan</a:t>
            </a:r>
            <a:r>
              <a:rPr lang="en-US" b="1" dirty="0">
                <a:solidFill>
                  <a:schemeClr val="accent5">
                    <a:lumMod val="75000"/>
                  </a:schemeClr>
                </a:solidFill>
              </a:rPr>
              <a:t>? </a:t>
            </a:r>
          </a:p>
          <a:p>
            <a:pPr marL="0" indent="0">
              <a:buNone/>
            </a:pPr>
            <a:r>
              <a:rPr lang="en-US" b="1" dirty="0">
                <a:solidFill>
                  <a:schemeClr val="accent5">
                    <a:lumMod val="75000"/>
                  </a:schemeClr>
                </a:solidFill>
              </a:rPr>
              <a:t>60. </a:t>
            </a:r>
            <a:r>
              <a:rPr lang="en-US" b="1" dirty="0" err="1">
                <a:solidFill>
                  <a:schemeClr val="accent5">
                    <a:lumMod val="75000"/>
                  </a:schemeClr>
                </a:solidFill>
              </a:rPr>
              <a:t>Ngage</a:t>
            </a:r>
            <a:r>
              <a:rPr lang="en-US" b="1" dirty="0">
                <a:solidFill>
                  <a:schemeClr val="accent5">
                    <a:lumMod val="75000"/>
                  </a:schemeClr>
                </a:solidFill>
              </a:rPr>
              <a:t> </a:t>
            </a:r>
            <a:r>
              <a:rPr lang="en-US" b="1" dirty="0" err="1">
                <a:solidFill>
                  <a:schemeClr val="accent5">
                    <a:lumMod val="75000"/>
                  </a:schemeClr>
                </a:solidFill>
              </a:rPr>
              <a:t>Nyahange</a:t>
            </a:r>
            <a:r>
              <a:rPr lang="en-US" b="1" dirty="0">
                <a:solidFill>
                  <a:schemeClr val="accent5">
                    <a:lumMod val="75000"/>
                  </a:schemeClr>
                </a:solidFill>
              </a:rPr>
              <a:t>  </a:t>
            </a:r>
            <a:r>
              <a:rPr lang="en-US" b="1" dirty="0" err="1">
                <a:solidFill>
                  <a:schemeClr val="accent5">
                    <a:lumMod val="75000"/>
                  </a:schemeClr>
                </a:solidFill>
              </a:rPr>
              <a:t>rissar</a:t>
            </a:r>
            <a:r>
              <a:rPr lang="en-US" b="1" dirty="0">
                <a:solidFill>
                  <a:schemeClr val="accent5">
                    <a:lumMod val="75000"/>
                  </a:schemeClr>
                </a:solidFill>
              </a:rPr>
              <a:t> do.                 </a:t>
            </a:r>
          </a:p>
        </p:txBody>
      </p:sp>
      <p:sp>
        <p:nvSpPr>
          <p:cNvPr id="7" name="Title 1"/>
          <p:cNvSpPr txBox="1">
            <a:spLocks/>
          </p:cNvSpPr>
          <p:nvPr/>
        </p:nvSpPr>
        <p:spPr>
          <a:xfrm>
            <a:off x="990600" y="1447800"/>
            <a:ext cx="89916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8" name="Title 1048637"/>
          <p:cNvSpPr>
            <a:spLocks noGrp="1"/>
          </p:cNvSpPr>
          <p:nvPr>
            <p:ph type="title"/>
          </p:nvPr>
        </p:nvSpPr>
        <p:spPr/>
        <p:txBody>
          <a:bodyPr/>
          <a:lstStyle/>
          <a:p>
            <a:r>
              <a:rPr lang="en-US" b="1" dirty="0" smtClean="0">
                <a:solidFill>
                  <a:srgbClr val="C00000"/>
                </a:solidFill>
              </a:rPr>
              <a:t>SENTENCES IN NYISHI DIALECT/ LANGUAGE</a:t>
            </a:r>
            <a:endParaRPr lang="en-US" b="1" dirty="0">
              <a:solidFill>
                <a:srgbClr val="C00000"/>
              </a:solidFill>
            </a:endParaRPr>
          </a:p>
        </p:txBody>
      </p:sp>
      <p:sp>
        <p:nvSpPr>
          <p:cNvPr id="1048640" name="Content Placeholder 1048639"/>
          <p:cNvSpPr>
            <a:spLocks noGrp="1"/>
          </p:cNvSpPr>
          <p:nvPr>
            <p:ph sz="half" idx="2"/>
          </p:nvPr>
        </p:nvSpPr>
        <p:spPr>
          <a:xfrm>
            <a:off x="914400" y="1878012"/>
            <a:ext cx="5157787" cy="3684588"/>
          </a:xfrm>
        </p:spPr>
        <p:txBody>
          <a:bodyPr>
            <a:noAutofit/>
          </a:bodyPr>
          <a:lstStyle/>
          <a:p>
            <a:pPr marL="0" indent="0">
              <a:buNone/>
            </a:pPr>
            <a:r>
              <a:rPr lang="en-US" sz="2400" dirty="0"/>
              <a:t>61. What do you do? </a:t>
            </a:r>
          </a:p>
          <a:p>
            <a:pPr marL="0" indent="0">
              <a:buNone/>
            </a:pPr>
            <a:r>
              <a:rPr lang="en-US" sz="2400" dirty="0"/>
              <a:t>62. I am a Teacher at the school.</a:t>
            </a:r>
          </a:p>
          <a:p>
            <a:pPr marL="0" indent="0">
              <a:buNone/>
            </a:pPr>
            <a:r>
              <a:rPr lang="en-US" sz="2400" dirty="0"/>
              <a:t>63. Where is your school?</a:t>
            </a:r>
          </a:p>
          <a:p>
            <a:pPr marL="0" indent="0">
              <a:buNone/>
            </a:pPr>
            <a:r>
              <a:rPr lang="en-US" sz="2400" dirty="0"/>
              <a:t>64. My school is at Itanagar. </a:t>
            </a:r>
          </a:p>
          <a:p>
            <a:pPr marL="0" indent="0">
              <a:buNone/>
            </a:pPr>
            <a:r>
              <a:rPr lang="en-US" sz="2400" dirty="0"/>
              <a:t>65. What do you </a:t>
            </a:r>
            <a:r>
              <a:rPr lang="en-US" sz="2400" dirty="0" err="1"/>
              <a:t>teachbin</a:t>
            </a:r>
            <a:r>
              <a:rPr lang="en-US" sz="2400" dirty="0"/>
              <a:t> school? </a:t>
            </a:r>
          </a:p>
          <a:p>
            <a:pPr marL="0" indent="0">
              <a:buNone/>
            </a:pPr>
            <a:r>
              <a:rPr lang="en-US" sz="2400" dirty="0"/>
              <a:t>66. I teach English and Hindi in school. </a:t>
            </a:r>
          </a:p>
          <a:p>
            <a:pPr marL="0" indent="0">
              <a:buNone/>
            </a:pPr>
            <a:r>
              <a:rPr lang="en-US" sz="2400" dirty="0"/>
              <a:t>67. How many students do you teach? </a:t>
            </a:r>
          </a:p>
          <a:p>
            <a:pPr marL="0" indent="0">
              <a:buNone/>
            </a:pPr>
            <a:r>
              <a:rPr lang="en-US" sz="2400" dirty="0"/>
              <a:t>68. I teach about 30 students. </a:t>
            </a:r>
          </a:p>
          <a:p>
            <a:pPr marL="0" indent="0">
              <a:buNone/>
            </a:pPr>
            <a:r>
              <a:rPr lang="en-US" sz="2400" dirty="0"/>
              <a:t>69. Where are your students from? </a:t>
            </a:r>
          </a:p>
          <a:p>
            <a:pPr marL="0" indent="0">
              <a:buNone/>
            </a:pPr>
            <a:r>
              <a:rPr lang="en-US" sz="2400" dirty="0"/>
              <a:t>70. My students are from nearby villages.      </a:t>
            </a:r>
          </a:p>
        </p:txBody>
      </p:sp>
      <p:sp>
        <p:nvSpPr>
          <p:cNvPr id="1048642" name="Content Placeholder 1048641"/>
          <p:cNvSpPr>
            <a:spLocks noGrp="1"/>
          </p:cNvSpPr>
          <p:nvPr>
            <p:ph sz="quarter" idx="4"/>
          </p:nvPr>
        </p:nvSpPr>
        <p:spPr>
          <a:xfrm>
            <a:off x="6400800" y="1905000"/>
            <a:ext cx="5562600" cy="3684588"/>
          </a:xfrm>
        </p:spPr>
        <p:txBody>
          <a:bodyPr>
            <a:noAutofit/>
          </a:bodyPr>
          <a:lstStyle/>
          <a:p>
            <a:pPr marL="0" indent="0">
              <a:buNone/>
            </a:pPr>
            <a:r>
              <a:rPr lang="en-US" sz="2400" b="1" dirty="0">
                <a:solidFill>
                  <a:schemeClr val="accent5">
                    <a:lumMod val="75000"/>
                  </a:schemeClr>
                </a:solidFill>
              </a:rPr>
              <a:t>61. No </a:t>
            </a:r>
            <a:r>
              <a:rPr lang="en-US" sz="2400" b="1" dirty="0" err="1">
                <a:solidFill>
                  <a:schemeClr val="accent5">
                    <a:lumMod val="75000"/>
                  </a:schemeClr>
                </a:solidFill>
              </a:rPr>
              <a:t>hoge</a:t>
            </a:r>
            <a:r>
              <a:rPr lang="en-US" sz="2400" b="1" dirty="0">
                <a:solidFill>
                  <a:schemeClr val="accent5">
                    <a:lumMod val="75000"/>
                  </a:schemeClr>
                </a:solidFill>
              </a:rPr>
              <a:t> </a:t>
            </a:r>
            <a:r>
              <a:rPr lang="en-US" sz="2400" b="1" dirty="0" err="1">
                <a:solidFill>
                  <a:schemeClr val="accent5">
                    <a:lumMod val="75000"/>
                  </a:schemeClr>
                </a:solidFill>
              </a:rPr>
              <a:t>riddin</a:t>
            </a:r>
            <a:r>
              <a:rPr lang="en-US" sz="2400" b="1" dirty="0">
                <a:solidFill>
                  <a:schemeClr val="accent5">
                    <a:lumMod val="75000"/>
                  </a:schemeClr>
                </a:solidFill>
              </a:rPr>
              <a:t>? </a:t>
            </a:r>
          </a:p>
          <a:p>
            <a:pPr marL="0" indent="0">
              <a:buNone/>
            </a:pPr>
            <a:r>
              <a:rPr lang="en-US" sz="2400" b="1" dirty="0">
                <a:solidFill>
                  <a:schemeClr val="accent5">
                    <a:lumMod val="75000"/>
                  </a:schemeClr>
                </a:solidFill>
              </a:rPr>
              <a:t>62. Ngo school bolo </a:t>
            </a:r>
            <a:r>
              <a:rPr lang="en-US" sz="2400" b="1" dirty="0" err="1">
                <a:solidFill>
                  <a:schemeClr val="accent5">
                    <a:lumMod val="75000"/>
                  </a:schemeClr>
                </a:solidFill>
              </a:rPr>
              <a:t>pori</a:t>
            </a:r>
            <a:r>
              <a:rPr lang="en-US" sz="2400" b="1" dirty="0">
                <a:solidFill>
                  <a:schemeClr val="accent5">
                    <a:lumMod val="75000"/>
                  </a:schemeClr>
                </a:solidFill>
              </a:rPr>
              <a:t>- </a:t>
            </a:r>
            <a:r>
              <a:rPr lang="en-US" sz="2400" b="1" dirty="0" err="1">
                <a:solidFill>
                  <a:schemeClr val="accent5">
                    <a:lumMod val="75000"/>
                  </a:schemeClr>
                </a:solidFill>
              </a:rPr>
              <a:t>resser</a:t>
            </a:r>
            <a:r>
              <a:rPr lang="en-US" sz="2400" b="1" dirty="0">
                <a:solidFill>
                  <a:schemeClr val="accent5">
                    <a:lumMod val="75000"/>
                  </a:schemeClr>
                </a:solidFill>
              </a:rPr>
              <a:t> do. </a:t>
            </a:r>
          </a:p>
          <a:p>
            <a:pPr marL="0" indent="0">
              <a:buNone/>
            </a:pPr>
            <a:r>
              <a:rPr lang="en-US" sz="2400" b="1" dirty="0">
                <a:solidFill>
                  <a:schemeClr val="accent5">
                    <a:lumMod val="75000"/>
                  </a:schemeClr>
                </a:solidFill>
              </a:rPr>
              <a:t>63. </a:t>
            </a:r>
            <a:r>
              <a:rPr lang="en-US" sz="2400" b="1" dirty="0" err="1">
                <a:solidFill>
                  <a:schemeClr val="accent5">
                    <a:lumMod val="75000"/>
                  </a:schemeClr>
                </a:solidFill>
              </a:rPr>
              <a:t>Nage</a:t>
            </a:r>
            <a:r>
              <a:rPr lang="en-US" sz="2400" b="1" dirty="0">
                <a:solidFill>
                  <a:schemeClr val="accent5">
                    <a:lumMod val="75000"/>
                  </a:schemeClr>
                </a:solidFill>
              </a:rPr>
              <a:t> school </a:t>
            </a:r>
            <a:r>
              <a:rPr lang="en-US" sz="2400" b="1" dirty="0" err="1">
                <a:solidFill>
                  <a:schemeClr val="accent5">
                    <a:lumMod val="75000"/>
                  </a:schemeClr>
                </a:solidFill>
              </a:rPr>
              <a:t>Holo</a:t>
            </a:r>
            <a:r>
              <a:rPr lang="en-US" sz="2400" b="1" dirty="0">
                <a:solidFill>
                  <a:schemeClr val="accent5">
                    <a:lumMod val="75000"/>
                  </a:schemeClr>
                </a:solidFill>
              </a:rPr>
              <a:t> </a:t>
            </a:r>
            <a:r>
              <a:rPr lang="en-US" sz="2400" b="1" dirty="0" err="1">
                <a:solidFill>
                  <a:schemeClr val="accent5">
                    <a:lumMod val="75000"/>
                  </a:schemeClr>
                </a:solidFill>
              </a:rPr>
              <a:t>dopa</a:t>
            </a:r>
            <a:r>
              <a:rPr lang="en-US" sz="2400" b="1" dirty="0">
                <a:solidFill>
                  <a:schemeClr val="accent5">
                    <a:lumMod val="75000"/>
                  </a:schemeClr>
                </a:solidFill>
              </a:rPr>
              <a:t>? </a:t>
            </a:r>
          </a:p>
          <a:p>
            <a:pPr marL="0" indent="0">
              <a:buNone/>
            </a:pPr>
            <a:r>
              <a:rPr lang="en-US" sz="2400" b="1" dirty="0">
                <a:solidFill>
                  <a:schemeClr val="accent5">
                    <a:lumMod val="75000"/>
                  </a:schemeClr>
                </a:solidFill>
              </a:rPr>
              <a:t>64. </a:t>
            </a:r>
            <a:r>
              <a:rPr lang="en-US" sz="2400" b="1" dirty="0" err="1">
                <a:solidFill>
                  <a:schemeClr val="accent5">
                    <a:lumMod val="75000"/>
                  </a:schemeClr>
                </a:solidFill>
              </a:rPr>
              <a:t>Ngage</a:t>
            </a:r>
            <a:r>
              <a:rPr lang="en-US" sz="2400" b="1" dirty="0">
                <a:solidFill>
                  <a:schemeClr val="accent5">
                    <a:lumMod val="75000"/>
                  </a:schemeClr>
                </a:solidFill>
              </a:rPr>
              <a:t> school Itanagar bolo </a:t>
            </a:r>
            <a:r>
              <a:rPr lang="en-US" sz="2400" b="1" dirty="0" err="1">
                <a:solidFill>
                  <a:schemeClr val="accent5">
                    <a:lumMod val="75000"/>
                  </a:schemeClr>
                </a:solidFill>
              </a:rPr>
              <a:t>dopa</a:t>
            </a:r>
            <a:r>
              <a:rPr lang="en-US" sz="2400" b="1" dirty="0">
                <a:solidFill>
                  <a:schemeClr val="accent5">
                    <a:lumMod val="75000"/>
                  </a:schemeClr>
                </a:solidFill>
              </a:rPr>
              <a:t>.</a:t>
            </a:r>
          </a:p>
          <a:p>
            <a:pPr marL="0" indent="0">
              <a:buNone/>
            </a:pPr>
            <a:r>
              <a:rPr lang="en-US" sz="2400" b="1" dirty="0">
                <a:solidFill>
                  <a:schemeClr val="accent5">
                    <a:lumMod val="75000"/>
                  </a:schemeClr>
                </a:solidFill>
              </a:rPr>
              <a:t>65. No school lo </a:t>
            </a:r>
            <a:r>
              <a:rPr lang="en-US" sz="2400" b="1" dirty="0" err="1">
                <a:solidFill>
                  <a:schemeClr val="accent5">
                    <a:lumMod val="75000"/>
                  </a:schemeClr>
                </a:solidFill>
              </a:rPr>
              <a:t>hoge</a:t>
            </a:r>
            <a:r>
              <a:rPr lang="en-US" sz="2400" b="1" dirty="0">
                <a:solidFill>
                  <a:schemeClr val="accent5">
                    <a:lumMod val="75000"/>
                  </a:schemeClr>
                </a:solidFill>
              </a:rPr>
              <a:t> </a:t>
            </a:r>
            <a:r>
              <a:rPr lang="en-US" sz="2400" b="1" dirty="0" err="1">
                <a:solidFill>
                  <a:schemeClr val="accent5">
                    <a:lumMod val="75000"/>
                  </a:schemeClr>
                </a:solidFill>
              </a:rPr>
              <a:t>risser</a:t>
            </a:r>
            <a:r>
              <a:rPr lang="en-US" sz="2400" b="1" dirty="0">
                <a:solidFill>
                  <a:schemeClr val="accent5">
                    <a:lumMod val="75000"/>
                  </a:schemeClr>
                </a:solidFill>
              </a:rPr>
              <a:t> do?    </a:t>
            </a:r>
          </a:p>
          <a:p>
            <a:pPr marL="0" indent="0">
              <a:buNone/>
            </a:pPr>
            <a:r>
              <a:rPr lang="en-US" sz="2400" b="1" dirty="0">
                <a:solidFill>
                  <a:schemeClr val="accent5">
                    <a:lumMod val="75000"/>
                  </a:schemeClr>
                </a:solidFill>
              </a:rPr>
              <a:t>66. Ngo English la Hindi </a:t>
            </a:r>
            <a:r>
              <a:rPr lang="en-US" sz="2400" b="1" dirty="0" err="1">
                <a:solidFill>
                  <a:schemeClr val="accent5">
                    <a:lumMod val="75000"/>
                  </a:schemeClr>
                </a:solidFill>
              </a:rPr>
              <a:t>risser</a:t>
            </a:r>
            <a:r>
              <a:rPr lang="en-US" sz="2400" b="1" dirty="0">
                <a:solidFill>
                  <a:schemeClr val="accent5">
                    <a:lumMod val="75000"/>
                  </a:schemeClr>
                </a:solidFill>
              </a:rPr>
              <a:t> do. </a:t>
            </a:r>
          </a:p>
          <a:p>
            <a:pPr marL="0" indent="0">
              <a:buNone/>
            </a:pPr>
            <a:r>
              <a:rPr lang="en-US" sz="2400" b="1" dirty="0">
                <a:solidFill>
                  <a:schemeClr val="accent5">
                    <a:lumMod val="75000"/>
                  </a:schemeClr>
                </a:solidFill>
              </a:rPr>
              <a:t>67. No </a:t>
            </a:r>
            <a:r>
              <a:rPr lang="en-US" sz="2400" b="1" dirty="0" err="1">
                <a:solidFill>
                  <a:schemeClr val="accent5">
                    <a:lumMod val="75000"/>
                  </a:schemeClr>
                </a:solidFill>
              </a:rPr>
              <a:t>hidgo</a:t>
            </a:r>
            <a:r>
              <a:rPr lang="en-US" sz="2400" b="1" dirty="0">
                <a:solidFill>
                  <a:schemeClr val="accent5">
                    <a:lumMod val="75000"/>
                  </a:schemeClr>
                </a:solidFill>
              </a:rPr>
              <a:t> hemi </a:t>
            </a:r>
            <a:r>
              <a:rPr lang="en-US" sz="2400" b="1" dirty="0" err="1">
                <a:solidFill>
                  <a:schemeClr val="accent5">
                    <a:lumMod val="75000"/>
                  </a:schemeClr>
                </a:solidFill>
              </a:rPr>
              <a:t>ngam</a:t>
            </a:r>
            <a:r>
              <a:rPr lang="en-US" sz="2400" b="1" dirty="0">
                <a:solidFill>
                  <a:schemeClr val="accent5">
                    <a:lumMod val="75000"/>
                  </a:schemeClr>
                </a:solidFill>
              </a:rPr>
              <a:t> </a:t>
            </a:r>
            <a:r>
              <a:rPr lang="en-US" sz="2400" b="1" dirty="0" err="1">
                <a:solidFill>
                  <a:schemeClr val="accent5">
                    <a:lumMod val="75000"/>
                  </a:schemeClr>
                </a:solidFill>
              </a:rPr>
              <a:t>risser</a:t>
            </a:r>
            <a:r>
              <a:rPr lang="en-US" sz="2400" b="1" dirty="0">
                <a:solidFill>
                  <a:schemeClr val="accent5">
                    <a:lumMod val="75000"/>
                  </a:schemeClr>
                </a:solidFill>
              </a:rPr>
              <a:t> do? </a:t>
            </a:r>
          </a:p>
          <a:p>
            <a:pPr marL="0" indent="0">
              <a:buNone/>
            </a:pPr>
            <a:r>
              <a:rPr lang="en-US" sz="2400" b="1" dirty="0">
                <a:solidFill>
                  <a:schemeClr val="accent5">
                    <a:lumMod val="75000"/>
                  </a:schemeClr>
                </a:solidFill>
              </a:rPr>
              <a:t>68. Ngo 30 hemi </a:t>
            </a:r>
            <a:r>
              <a:rPr lang="en-US" sz="2400" b="1" dirty="0" err="1">
                <a:solidFill>
                  <a:schemeClr val="accent5">
                    <a:lumMod val="75000"/>
                  </a:schemeClr>
                </a:solidFill>
              </a:rPr>
              <a:t>ngam</a:t>
            </a:r>
            <a:r>
              <a:rPr lang="en-US" sz="2400" b="1" dirty="0">
                <a:solidFill>
                  <a:schemeClr val="accent5">
                    <a:lumMod val="75000"/>
                  </a:schemeClr>
                </a:solidFill>
              </a:rPr>
              <a:t> </a:t>
            </a:r>
            <a:r>
              <a:rPr lang="en-US" sz="2400" b="1" dirty="0" err="1">
                <a:solidFill>
                  <a:schemeClr val="accent5">
                    <a:lumMod val="75000"/>
                  </a:schemeClr>
                </a:solidFill>
              </a:rPr>
              <a:t>risser</a:t>
            </a:r>
            <a:r>
              <a:rPr lang="en-US" sz="2400" b="1" dirty="0">
                <a:solidFill>
                  <a:schemeClr val="accent5">
                    <a:lumMod val="75000"/>
                  </a:schemeClr>
                </a:solidFill>
              </a:rPr>
              <a:t> do. </a:t>
            </a:r>
          </a:p>
          <a:p>
            <a:pPr marL="0" indent="0">
              <a:buNone/>
            </a:pPr>
            <a:r>
              <a:rPr lang="en-US" sz="2400" b="1" dirty="0">
                <a:solidFill>
                  <a:schemeClr val="accent5">
                    <a:lumMod val="75000"/>
                  </a:schemeClr>
                </a:solidFill>
              </a:rPr>
              <a:t>69. </a:t>
            </a:r>
            <a:r>
              <a:rPr lang="en-US" sz="2400" b="1" dirty="0" err="1">
                <a:solidFill>
                  <a:schemeClr val="accent5">
                    <a:lumMod val="75000"/>
                  </a:schemeClr>
                </a:solidFill>
              </a:rPr>
              <a:t>Noge</a:t>
            </a:r>
            <a:r>
              <a:rPr lang="en-US" sz="2400" b="1" dirty="0">
                <a:solidFill>
                  <a:schemeClr val="accent5">
                    <a:lumMod val="75000"/>
                  </a:schemeClr>
                </a:solidFill>
              </a:rPr>
              <a:t> hemi ye </a:t>
            </a:r>
            <a:r>
              <a:rPr lang="en-US" sz="2400" b="1" dirty="0" err="1">
                <a:solidFill>
                  <a:schemeClr val="accent5">
                    <a:lumMod val="75000"/>
                  </a:schemeClr>
                </a:solidFill>
              </a:rPr>
              <a:t>hologe</a:t>
            </a:r>
            <a:r>
              <a:rPr lang="en-US" sz="2400" b="1" dirty="0">
                <a:solidFill>
                  <a:schemeClr val="accent5">
                    <a:lumMod val="75000"/>
                  </a:schemeClr>
                </a:solidFill>
              </a:rPr>
              <a:t>?</a:t>
            </a:r>
          </a:p>
          <a:p>
            <a:pPr marL="0" indent="0">
              <a:buNone/>
            </a:pPr>
            <a:r>
              <a:rPr lang="en-US" sz="2400" b="1" dirty="0">
                <a:solidFill>
                  <a:schemeClr val="accent5">
                    <a:lumMod val="75000"/>
                  </a:schemeClr>
                </a:solidFill>
              </a:rPr>
              <a:t>70. </a:t>
            </a:r>
            <a:r>
              <a:rPr lang="en-US" sz="2400" b="1" dirty="0" err="1">
                <a:solidFill>
                  <a:schemeClr val="accent5">
                    <a:lumMod val="75000"/>
                  </a:schemeClr>
                </a:solidFill>
              </a:rPr>
              <a:t>Ngage</a:t>
            </a:r>
            <a:r>
              <a:rPr lang="en-US" sz="2400" b="1" dirty="0">
                <a:solidFill>
                  <a:schemeClr val="accent5">
                    <a:lumMod val="75000"/>
                  </a:schemeClr>
                </a:solidFill>
              </a:rPr>
              <a:t> </a:t>
            </a:r>
            <a:r>
              <a:rPr lang="en-US" sz="2400" b="1" dirty="0" err="1">
                <a:solidFill>
                  <a:schemeClr val="accent5">
                    <a:lumMod val="75000"/>
                  </a:schemeClr>
                </a:solidFill>
              </a:rPr>
              <a:t>hemiye</a:t>
            </a:r>
            <a:r>
              <a:rPr lang="en-US" sz="2400" b="1" dirty="0">
                <a:solidFill>
                  <a:schemeClr val="accent5">
                    <a:lumMod val="75000"/>
                  </a:schemeClr>
                </a:solidFill>
              </a:rPr>
              <a:t> </a:t>
            </a:r>
            <a:r>
              <a:rPr lang="en-US" sz="2400" b="1" dirty="0" err="1">
                <a:solidFill>
                  <a:schemeClr val="accent5">
                    <a:lumMod val="75000"/>
                  </a:schemeClr>
                </a:solidFill>
              </a:rPr>
              <a:t>agum</a:t>
            </a:r>
            <a:r>
              <a:rPr lang="en-US" sz="2400" b="1" dirty="0">
                <a:solidFill>
                  <a:schemeClr val="accent5">
                    <a:lumMod val="75000"/>
                  </a:schemeClr>
                </a:solidFill>
              </a:rPr>
              <a:t> </a:t>
            </a:r>
            <a:r>
              <a:rPr lang="en-US" sz="2400" b="1" dirty="0" err="1">
                <a:solidFill>
                  <a:schemeClr val="accent5">
                    <a:lumMod val="75000"/>
                  </a:schemeClr>
                </a:solidFill>
              </a:rPr>
              <a:t>nampim</a:t>
            </a:r>
            <a:r>
              <a:rPr lang="en-US" sz="2400" b="1" dirty="0">
                <a:solidFill>
                  <a:schemeClr val="accent5">
                    <a:lumMod val="75000"/>
                  </a:schemeClr>
                </a:solidFill>
              </a:rPr>
              <a:t> so </a:t>
            </a:r>
            <a:r>
              <a:rPr lang="en-US" sz="2400" b="1" dirty="0" err="1">
                <a:solidFill>
                  <a:schemeClr val="accent5">
                    <a:lumMod val="75000"/>
                  </a:schemeClr>
                </a:solidFill>
              </a:rPr>
              <a:t>ge</a:t>
            </a:r>
            <a:r>
              <a:rPr lang="en-US" sz="2400" b="1" dirty="0">
                <a:solidFill>
                  <a:schemeClr val="accent5">
                    <a:lumMod val="75000"/>
                  </a:schemeClr>
                </a:solidFill>
              </a:rPr>
              <a:t>.      </a:t>
            </a:r>
          </a:p>
        </p:txBody>
      </p:sp>
      <p:sp>
        <p:nvSpPr>
          <p:cNvPr id="7" name="Title 1"/>
          <p:cNvSpPr txBox="1">
            <a:spLocks/>
          </p:cNvSpPr>
          <p:nvPr/>
        </p:nvSpPr>
        <p:spPr>
          <a:xfrm>
            <a:off x="914400" y="1371600"/>
            <a:ext cx="89916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3" name="Title 1048642"/>
          <p:cNvSpPr>
            <a:spLocks noGrp="1"/>
          </p:cNvSpPr>
          <p:nvPr>
            <p:ph type="title"/>
          </p:nvPr>
        </p:nvSpPr>
        <p:spPr>
          <a:xfrm>
            <a:off x="839788" y="274637"/>
            <a:ext cx="10515600" cy="1325563"/>
          </a:xfrm>
        </p:spPr>
        <p:txBody>
          <a:bodyPr/>
          <a:lstStyle/>
          <a:p>
            <a:r>
              <a:rPr lang="en-US" b="1" dirty="0" smtClean="0">
                <a:solidFill>
                  <a:srgbClr val="C00000"/>
                </a:solidFill>
              </a:rPr>
              <a:t>SENTENCES IN NYISHI DIALECT/ LANGUAGE</a:t>
            </a:r>
            <a:endParaRPr lang="en-US" b="1" dirty="0">
              <a:solidFill>
                <a:srgbClr val="C00000"/>
              </a:solidFill>
            </a:endParaRPr>
          </a:p>
        </p:txBody>
      </p:sp>
      <p:sp>
        <p:nvSpPr>
          <p:cNvPr id="1048645" name="Content Placeholder 1048644"/>
          <p:cNvSpPr>
            <a:spLocks noGrp="1"/>
          </p:cNvSpPr>
          <p:nvPr>
            <p:ph sz="half" idx="2"/>
          </p:nvPr>
        </p:nvSpPr>
        <p:spPr>
          <a:xfrm>
            <a:off x="938213" y="1828800"/>
            <a:ext cx="5157787" cy="4648200"/>
          </a:xfrm>
        </p:spPr>
        <p:txBody>
          <a:bodyPr>
            <a:noAutofit/>
          </a:bodyPr>
          <a:lstStyle/>
          <a:p>
            <a:pPr marL="0" indent="0">
              <a:buNone/>
            </a:pPr>
            <a:r>
              <a:rPr lang="en-US" sz="2500" dirty="0"/>
              <a:t>71. Do you like to eat fish? </a:t>
            </a:r>
          </a:p>
          <a:p>
            <a:pPr marL="0" indent="0">
              <a:buNone/>
            </a:pPr>
            <a:r>
              <a:rPr lang="en-US" sz="2500" dirty="0"/>
              <a:t>72. Yes, I like to eat fish. </a:t>
            </a:r>
          </a:p>
          <a:p>
            <a:pPr marL="0" indent="0">
              <a:buNone/>
            </a:pPr>
            <a:r>
              <a:rPr lang="en-US" sz="2500" dirty="0"/>
              <a:t>73. Where can I find fish? </a:t>
            </a:r>
          </a:p>
          <a:p>
            <a:pPr marL="0" indent="0">
              <a:buNone/>
            </a:pPr>
            <a:r>
              <a:rPr lang="en-US" sz="2500" dirty="0"/>
              <a:t>74. You can find fish in the river. </a:t>
            </a:r>
          </a:p>
          <a:p>
            <a:pPr marL="0" indent="0">
              <a:buNone/>
            </a:pPr>
            <a:r>
              <a:rPr lang="en-US" sz="2500" dirty="0"/>
              <a:t>75. Do you like fishing? </a:t>
            </a:r>
          </a:p>
          <a:p>
            <a:pPr marL="0" indent="0">
              <a:buNone/>
            </a:pPr>
            <a:r>
              <a:rPr lang="en-US" sz="2500" dirty="0"/>
              <a:t>76. Yes, I like fishing? </a:t>
            </a:r>
          </a:p>
          <a:p>
            <a:pPr marL="0" indent="0">
              <a:buNone/>
            </a:pPr>
            <a:r>
              <a:rPr lang="en-US" sz="2500" dirty="0"/>
              <a:t>77. Do you like to play games? </a:t>
            </a:r>
          </a:p>
          <a:p>
            <a:pPr marL="0" indent="0">
              <a:buNone/>
            </a:pPr>
            <a:r>
              <a:rPr lang="en-US" sz="2500" dirty="0"/>
              <a:t>78. Yes, I like to play games. </a:t>
            </a:r>
          </a:p>
          <a:p>
            <a:pPr marL="0" indent="0">
              <a:buNone/>
            </a:pPr>
            <a:r>
              <a:rPr lang="en-US" sz="2500" dirty="0"/>
              <a:t>79. What is  your favorite game?  </a:t>
            </a:r>
          </a:p>
          <a:p>
            <a:pPr marL="0" indent="0">
              <a:buNone/>
            </a:pPr>
            <a:r>
              <a:rPr lang="en-US" sz="2500" dirty="0"/>
              <a:t>80. I like to play football.     </a:t>
            </a:r>
          </a:p>
        </p:txBody>
      </p:sp>
      <p:sp>
        <p:nvSpPr>
          <p:cNvPr id="1048647" name="Content Placeholder 1048646"/>
          <p:cNvSpPr>
            <a:spLocks noGrp="1"/>
          </p:cNvSpPr>
          <p:nvPr>
            <p:ph sz="quarter" idx="4"/>
          </p:nvPr>
        </p:nvSpPr>
        <p:spPr>
          <a:xfrm>
            <a:off x="6475412" y="1828800"/>
            <a:ext cx="5183188" cy="4648200"/>
          </a:xfrm>
        </p:spPr>
        <p:txBody>
          <a:bodyPr>
            <a:noAutofit/>
          </a:bodyPr>
          <a:lstStyle/>
          <a:p>
            <a:pPr marL="0" indent="0">
              <a:buNone/>
            </a:pPr>
            <a:r>
              <a:rPr lang="en-US" sz="2500" b="1" dirty="0">
                <a:solidFill>
                  <a:schemeClr val="accent5">
                    <a:lumMod val="75000"/>
                  </a:schemeClr>
                </a:solidFill>
              </a:rPr>
              <a:t>71. No </a:t>
            </a:r>
            <a:r>
              <a:rPr lang="en-US" sz="2500" b="1" dirty="0" err="1">
                <a:solidFill>
                  <a:schemeClr val="accent5">
                    <a:lumMod val="75000"/>
                  </a:schemeClr>
                </a:solidFill>
              </a:rPr>
              <a:t>ngui</a:t>
            </a:r>
            <a:r>
              <a:rPr lang="en-US" sz="2500" b="1" dirty="0">
                <a:solidFill>
                  <a:schemeClr val="accent5">
                    <a:lumMod val="75000"/>
                  </a:schemeClr>
                </a:solidFill>
              </a:rPr>
              <a:t> dene pare? </a:t>
            </a:r>
          </a:p>
          <a:p>
            <a:pPr marL="0" indent="0">
              <a:buNone/>
            </a:pPr>
            <a:r>
              <a:rPr lang="en-US" sz="2500" b="1" dirty="0">
                <a:solidFill>
                  <a:schemeClr val="accent5">
                    <a:lumMod val="75000"/>
                  </a:schemeClr>
                </a:solidFill>
              </a:rPr>
              <a:t>72. Ohm, Ngo </a:t>
            </a:r>
            <a:r>
              <a:rPr lang="en-US" sz="2500" b="1" dirty="0" err="1">
                <a:solidFill>
                  <a:schemeClr val="accent5">
                    <a:lumMod val="75000"/>
                  </a:schemeClr>
                </a:solidFill>
              </a:rPr>
              <a:t>ngui</a:t>
            </a:r>
            <a:r>
              <a:rPr lang="en-US" sz="2500" b="1" dirty="0">
                <a:solidFill>
                  <a:schemeClr val="accent5">
                    <a:lumMod val="75000"/>
                  </a:schemeClr>
                </a:solidFill>
              </a:rPr>
              <a:t> </a:t>
            </a:r>
            <a:r>
              <a:rPr lang="en-US" sz="2500" b="1" dirty="0" err="1">
                <a:solidFill>
                  <a:schemeClr val="accent5">
                    <a:lumMod val="75000"/>
                  </a:schemeClr>
                </a:solidFill>
              </a:rPr>
              <a:t>denedo</a:t>
            </a:r>
            <a:r>
              <a:rPr lang="en-US" sz="2500" b="1" dirty="0">
                <a:solidFill>
                  <a:schemeClr val="accent5">
                    <a:lumMod val="75000"/>
                  </a:schemeClr>
                </a:solidFill>
              </a:rPr>
              <a:t>. </a:t>
            </a:r>
          </a:p>
          <a:p>
            <a:pPr marL="0" indent="0">
              <a:buNone/>
            </a:pPr>
            <a:r>
              <a:rPr lang="en-US" sz="2500" b="1" dirty="0">
                <a:solidFill>
                  <a:schemeClr val="accent5">
                    <a:lumMod val="75000"/>
                  </a:schemeClr>
                </a:solidFill>
              </a:rPr>
              <a:t>73. </a:t>
            </a:r>
            <a:r>
              <a:rPr lang="en-US" sz="2500" b="1" dirty="0" err="1">
                <a:solidFill>
                  <a:schemeClr val="accent5">
                    <a:lumMod val="75000"/>
                  </a:schemeClr>
                </a:solidFill>
              </a:rPr>
              <a:t>Ngui</a:t>
            </a:r>
            <a:r>
              <a:rPr lang="en-US" sz="2500" b="1" dirty="0">
                <a:solidFill>
                  <a:schemeClr val="accent5">
                    <a:lumMod val="75000"/>
                  </a:schemeClr>
                </a:solidFill>
              </a:rPr>
              <a:t> </a:t>
            </a:r>
            <a:r>
              <a:rPr lang="en-US" sz="2500" b="1" dirty="0" err="1">
                <a:solidFill>
                  <a:schemeClr val="accent5">
                    <a:lumMod val="75000"/>
                  </a:schemeClr>
                </a:solidFill>
              </a:rPr>
              <a:t>hogloge</a:t>
            </a:r>
            <a:r>
              <a:rPr lang="en-US" sz="2500" b="1" dirty="0">
                <a:solidFill>
                  <a:schemeClr val="accent5">
                    <a:lumMod val="75000"/>
                  </a:schemeClr>
                </a:solidFill>
              </a:rPr>
              <a:t> </a:t>
            </a:r>
            <a:r>
              <a:rPr lang="en-US" sz="2500" b="1" dirty="0" err="1">
                <a:solidFill>
                  <a:schemeClr val="accent5">
                    <a:lumMod val="75000"/>
                  </a:schemeClr>
                </a:solidFill>
              </a:rPr>
              <a:t>mepa</a:t>
            </a:r>
            <a:r>
              <a:rPr lang="en-US" sz="2500" b="1" dirty="0">
                <a:solidFill>
                  <a:schemeClr val="accent5">
                    <a:lumMod val="75000"/>
                  </a:schemeClr>
                </a:solidFill>
              </a:rPr>
              <a:t> </a:t>
            </a:r>
            <a:r>
              <a:rPr lang="en-US" sz="2500" b="1" dirty="0" err="1">
                <a:solidFill>
                  <a:schemeClr val="accent5">
                    <a:lumMod val="75000"/>
                  </a:schemeClr>
                </a:solidFill>
              </a:rPr>
              <a:t>tarin</a:t>
            </a:r>
            <a:r>
              <a:rPr lang="en-US" sz="2500" b="1" dirty="0">
                <a:solidFill>
                  <a:schemeClr val="accent5">
                    <a:lumMod val="75000"/>
                  </a:schemeClr>
                </a:solidFill>
              </a:rPr>
              <a:t>? </a:t>
            </a:r>
          </a:p>
          <a:p>
            <a:pPr marL="0" indent="0">
              <a:buNone/>
            </a:pPr>
            <a:r>
              <a:rPr lang="en-US" sz="2500" b="1" dirty="0">
                <a:solidFill>
                  <a:schemeClr val="accent5">
                    <a:lumMod val="75000"/>
                  </a:schemeClr>
                </a:solidFill>
              </a:rPr>
              <a:t>74. </a:t>
            </a:r>
            <a:r>
              <a:rPr lang="en-US" sz="2500" b="1" dirty="0" err="1">
                <a:solidFill>
                  <a:schemeClr val="accent5">
                    <a:lumMod val="75000"/>
                  </a:schemeClr>
                </a:solidFill>
              </a:rPr>
              <a:t>Ngui</a:t>
            </a:r>
            <a:r>
              <a:rPr lang="en-US" sz="2500" b="1" dirty="0">
                <a:solidFill>
                  <a:schemeClr val="accent5">
                    <a:lumMod val="75000"/>
                  </a:schemeClr>
                </a:solidFill>
              </a:rPr>
              <a:t> </a:t>
            </a:r>
            <a:r>
              <a:rPr lang="en-US" sz="2500" b="1" dirty="0" err="1">
                <a:solidFill>
                  <a:schemeClr val="accent5">
                    <a:lumMod val="75000"/>
                  </a:schemeClr>
                </a:solidFill>
              </a:rPr>
              <a:t>pabu</a:t>
            </a:r>
            <a:r>
              <a:rPr lang="en-US" sz="2500" b="1" dirty="0">
                <a:solidFill>
                  <a:schemeClr val="accent5">
                    <a:lumMod val="75000"/>
                  </a:schemeClr>
                </a:solidFill>
              </a:rPr>
              <a:t> bolo </a:t>
            </a:r>
            <a:r>
              <a:rPr lang="en-US" sz="2500" b="1" dirty="0" err="1">
                <a:solidFill>
                  <a:schemeClr val="accent5">
                    <a:lumMod val="75000"/>
                  </a:schemeClr>
                </a:solidFill>
              </a:rPr>
              <a:t>dopa</a:t>
            </a:r>
            <a:r>
              <a:rPr lang="en-US" sz="2500" b="1" dirty="0">
                <a:solidFill>
                  <a:schemeClr val="accent5">
                    <a:lumMod val="75000"/>
                  </a:schemeClr>
                </a:solidFill>
              </a:rPr>
              <a:t>. </a:t>
            </a:r>
          </a:p>
          <a:p>
            <a:pPr marL="0" indent="0">
              <a:buNone/>
            </a:pPr>
            <a:r>
              <a:rPr lang="en-US" sz="2500" b="1" dirty="0">
                <a:solidFill>
                  <a:schemeClr val="accent5">
                    <a:lumMod val="75000"/>
                  </a:schemeClr>
                </a:solidFill>
              </a:rPr>
              <a:t>75. No </a:t>
            </a:r>
            <a:r>
              <a:rPr lang="en-US" sz="2500" b="1" dirty="0" err="1">
                <a:solidFill>
                  <a:schemeClr val="accent5">
                    <a:lumMod val="75000"/>
                  </a:schemeClr>
                </a:solidFill>
              </a:rPr>
              <a:t>ngui</a:t>
            </a:r>
            <a:r>
              <a:rPr lang="en-US" sz="2500" b="1" dirty="0">
                <a:solidFill>
                  <a:schemeClr val="accent5">
                    <a:lumMod val="75000"/>
                  </a:schemeClr>
                </a:solidFill>
              </a:rPr>
              <a:t> </a:t>
            </a:r>
            <a:r>
              <a:rPr lang="en-US" sz="2500" b="1" dirty="0" err="1">
                <a:solidFill>
                  <a:schemeClr val="accent5">
                    <a:lumMod val="75000"/>
                  </a:schemeClr>
                </a:solidFill>
              </a:rPr>
              <a:t>notu</a:t>
            </a:r>
            <a:r>
              <a:rPr lang="en-US" sz="2500" b="1" dirty="0">
                <a:solidFill>
                  <a:schemeClr val="accent5">
                    <a:lumMod val="75000"/>
                  </a:schemeClr>
                </a:solidFill>
              </a:rPr>
              <a:t> </a:t>
            </a:r>
            <a:r>
              <a:rPr lang="en-US" sz="2500" b="1" dirty="0" err="1">
                <a:solidFill>
                  <a:schemeClr val="accent5">
                    <a:lumMod val="75000"/>
                  </a:schemeClr>
                </a:solidFill>
              </a:rPr>
              <a:t>tarin</a:t>
            </a:r>
            <a:r>
              <a:rPr lang="en-US" sz="2500" b="1" dirty="0">
                <a:solidFill>
                  <a:schemeClr val="accent5">
                    <a:lumMod val="75000"/>
                  </a:schemeClr>
                </a:solidFill>
              </a:rPr>
              <a:t>? </a:t>
            </a:r>
          </a:p>
          <a:p>
            <a:pPr marL="0" indent="0">
              <a:buNone/>
            </a:pPr>
            <a:r>
              <a:rPr lang="en-US" sz="2500" b="1" dirty="0">
                <a:solidFill>
                  <a:schemeClr val="accent5">
                    <a:lumMod val="75000"/>
                  </a:schemeClr>
                </a:solidFill>
              </a:rPr>
              <a:t>76. Ohm, no </a:t>
            </a:r>
            <a:r>
              <a:rPr lang="en-US" sz="2500" b="1" dirty="0" err="1">
                <a:solidFill>
                  <a:schemeClr val="accent5">
                    <a:lumMod val="75000"/>
                  </a:schemeClr>
                </a:solidFill>
              </a:rPr>
              <a:t>ngui</a:t>
            </a:r>
            <a:r>
              <a:rPr lang="en-US" sz="2500" b="1" dirty="0">
                <a:solidFill>
                  <a:schemeClr val="accent5">
                    <a:lumMod val="75000"/>
                  </a:schemeClr>
                </a:solidFill>
              </a:rPr>
              <a:t> </a:t>
            </a:r>
            <a:r>
              <a:rPr lang="en-US" sz="2500" b="1" dirty="0" err="1">
                <a:solidFill>
                  <a:schemeClr val="accent5">
                    <a:lumMod val="75000"/>
                  </a:schemeClr>
                </a:solidFill>
              </a:rPr>
              <a:t>notu</a:t>
            </a:r>
            <a:r>
              <a:rPr lang="en-US" sz="2500" b="1" dirty="0">
                <a:solidFill>
                  <a:schemeClr val="accent5">
                    <a:lumMod val="75000"/>
                  </a:schemeClr>
                </a:solidFill>
              </a:rPr>
              <a:t> </a:t>
            </a:r>
            <a:r>
              <a:rPr lang="en-US" sz="2500" b="1" dirty="0" err="1">
                <a:solidFill>
                  <a:schemeClr val="accent5">
                    <a:lumMod val="75000"/>
                  </a:schemeClr>
                </a:solidFill>
              </a:rPr>
              <a:t>tarin</a:t>
            </a:r>
            <a:r>
              <a:rPr lang="en-US" sz="2500" b="1" dirty="0">
                <a:solidFill>
                  <a:schemeClr val="accent5">
                    <a:lumMod val="75000"/>
                  </a:schemeClr>
                </a:solidFill>
              </a:rPr>
              <a:t>. </a:t>
            </a:r>
          </a:p>
          <a:p>
            <a:pPr marL="0" indent="0">
              <a:buNone/>
            </a:pPr>
            <a:r>
              <a:rPr lang="en-US" sz="2500" b="1" dirty="0">
                <a:solidFill>
                  <a:schemeClr val="accent5">
                    <a:lumMod val="75000"/>
                  </a:schemeClr>
                </a:solidFill>
              </a:rPr>
              <a:t>77. No </a:t>
            </a:r>
            <a:r>
              <a:rPr lang="en-US" sz="2500" b="1" dirty="0" err="1">
                <a:solidFill>
                  <a:schemeClr val="accent5">
                    <a:lumMod val="75000"/>
                  </a:schemeClr>
                </a:solidFill>
              </a:rPr>
              <a:t>sone</a:t>
            </a:r>
            <a:r>
              <a:rPr lang="en-US" sz="2500" b="1" dirty="0">
                <a:solidFill>
                  <a:schemeClr val="accent5">
                    <a:lumMod val="75000"/>
                  </a:schemeClr>
                </a:solidFill>
              </a:rPr>
              <a:t> den </a:t>
            </a:r>
            <a:r>
              <a:rPr lang="en-US" sz="2500" b="1" dirty="0" err="1">
                <a:solidFill>
                  <a:schemeClr val="accent5">
                    <a:lumMod val="75000"/>
                  </a:schemeClr>
                </a:solidFill>
              </a:rPr>
              <a:t>yeh</a:t>
            </a:r>
            <a:r>
              <a:rPr lang="en-US" sz="2500" b="1" dirty="0">
                <a:solidFill>
                  <a:schemeClr val="accent5">
                    <a:lumMod val="75000"/>
                  </a:schemeClr>
                </a:solidFill>
              </a:rPr>
              <a:t> </a:t>
            </a:r>
            <a:r>
              <a:rPr lang="en-US" sz="2500" b="1" dirty="0" err="1">
                <a:solidFill>
                  <a:schemeClr val="accent5">
                    <a:lumMod val="75000"/>
                  </a:schemeClr>
                </a:solidFill>
              </a:rPr>
              <a:t>yeh</a:t>
            </a:r>
            <a:r>
              <a:rPr lang="en-US" sz="2500" b="1" dirty="0">
                <a:solidFill>
                  <a:schemeClr val="accent5">
                    <a:lumMod val="75000"/>
                  </a:schemeClr>
                </a:solidFill>
              </a:rPr>
              <a:t>? </a:t>
            </a:r>
          </a:p>
          <a:p>
            <a:pPr marL="0" indent="0">
              <a:buNone/>
            </a:pPr>
            <a:r>
              <a:rPr lang="en-US" sz="2500" b="1" dirty="0">
                <a:solidFill>
                  <a:schemeClr val="accent5">
                    <a:lumMod val="75000"/>
                  </a:schemeClr>
                </a:solidFill>
              </a:rPr>
              <a:t>78. Ohm, </a:t>
            </a:r>
            <a:r>
              <a:rPr lang="en-US" sz="2500" b="1" dirty="0" err="1">
                <a:solidFill>
                  <a:schemeClr val="accent5">
                    <a:lumMod val="75000"/>
                  </a:schemeClr>
                </a:solidFill>
              </a:rPr>
              <a:t>ngo</a:t>
            </a:r>
            <a:r>
              <a:rPr lang="en-US" sz="2500" b="1" dirty="0">
                <a:solidFill>
                  <a:schemeClr val="accent5">
                    <a:lumMod val="75000"/>
                  </a:schemeClr>
                </a:solidFill>
              </a:rPr>
              <a:t> </a:t>
            </a:r>
            <a:r>
              <a:rPr lang="en-US" sz="2500" b="1" dirty="0" err="1">
                <a:solidFill>
                  <a:schemeClr val="accent5">
                    <a:lumMod val="75000"/>
                  </a:schemeClr>
                </a:solidFill>
              </a:rPr>
              <a:t>sone</a:t>
            </a:r>
            <a:r>
              <a:rPr lang="en-US" sz="2500" b="1" dirty="0">
                <a:solidFill>
                  <a:schemeClr val="accent5">
                    <a:lumMod val="75000"/>
                  </a:schemeClr>
                </a:solidFill>
              </a:rPr>
              <a:t> </a:t>
            </a:r>
            <a:r>
              <a:rPr lang="en-US" sz="2500" b="1" dirty="0" err="1">
                <a:solidFill>
                  <a:schemeClr val="accent5">
                    <a:lumMod val="75000"/>
                  </a:schemeClr>
                </a:solidFill>
              </a:rPr>
              <a:t>doh</a:t>
            </a:r>
            <a:r>
              <a:rPr lang="en-US" sz="2500" b="1" dirty="0">
                <a:solidFill>
                  <a:schemeClr val="accent5">
                    <a:lumMod val="75000"/>
                  </a:schemeClr>
                </a:solidFill>
              </a:rPr>
              <a:t>.</a:t>
            </a:r>
          </a:p>
          <a:p>
            <a:pPr marL="0" indent="0">
              <a:buNone/>
            </a:pPr>
            <a:r>
              <a:rPr lang="en-US" sz="2500" b="1" dirty="0">
                <a:solidFill>
                  <a:schemeClr val="accent5">
                    <a:lumMod val="75000"/>
                  </a:schemeClr>
                </a:solidFill>
              </a:rPr>
              <a:t>79. No </a:t>
            </a:r>
            <a:r>
              <a:rPr lang="en-US" sz="2500" b="1" dirty="0" err="1">
                <a:solidFill>
                  <a:schemeClr val="accent5">
                    <a:lumMod val="75000"/>
                  </a:schemeClr>
                </a:solidFill>
              </a:rPr>
              <a:t>hoge</a:t>
            </a:r>
            <a:r>
              <a:rPr lang="en-US" sz="2500" b="1" dirty="0">
                <a:solidFill>
                  <a:schemeClr val="accent5">
                    <a:lumMod val="75000"/>
                  </a:schemeClr>
                </a:solidFill>
              </a:rPr>
              <a:t> </a:t>
            </a:r>
            <a:r>
              <a:rPr lang="en-US" sz="2500" b="1" dirty="0" err="1">
                <a:solidFill>
                  <a:schemeClr val="accent5">
                    <a:lumMod val="75000"/>
                  </a:schemeClr>
                </a:solidFill>
              </a:rPr>
              <a:t>sone</a:t>
            </a:r>
            <a:r>
              <a:rPr lang="en-US" sz="2500" b="1" dirty="0">
                <a:solidFill>
                  <a:schemeClr val="accent5">
                    <a:lumMod val="75000"/>
                  </a:schemeClr>
                </a:solidFill>
              </a:rPr>
              <a:t> do? </a:t>
            </a:r>
          </a:p>
          <a:p>
            <a:pPr marL="0" indent="0">
              <a:buNone/>
            </a:pPr>
            <a:r>
              <a:rPr lang="en-US" sz="2500" b="1" dirty="0">
                <a:solidFill>
                  <a:schemeClr val="accent5">
                    <a:lumMod val="75000"/>
                  </a:schemeClr>
                </a:solidFill>
              </a:rPr>
              <a:t>80. Ngo Football </a:t>
            </a:r>
            <a:r>
              <a:rPr lang="en-US" sz="2500" b="1" dirty="0" err="1">
                <a:solidFill>
                  <a:schemeClr val="accent5">
                    <a:lumMod val="75000"/>
                  </a:schemeClr>
                </a:solidFill>
              </a:rPr>
              <a:t>sone</a:t>
            </a:r>
            <a:r>
              <a:rPr lang="en-US" sz="2500" b="1" dirty="0">
                <a:solidFill>
                  <a:schemeClr val="accent5">
                    <a:lumMod val="75000"/>
                  </a:schemeClr>
                </a:solidFill>
              </a:rPr>
              <a:t> do.         </a:t>
            </a:r>
          </a:p>
        </p:txBody>
      </p:sp>
      <p:sp>
        <p:nvSpPr>
          <p:cNvPr id="7" name="Title 1"/>
          <p:cNvSpPr txBox="1">
            <a:spLocks/>
          </p:cNvSpPr>
          <p:nvPr/>
        </p:nvSpPr>
        <p:spPr>
          <a:xfrm>
            <a:off x="914400" y="1371600"/>
            <a:ext cx="89916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8" name="Title 1048647"/>
          <p:cNvSpPr>
            <a:spLocks noGrp="1"/>
          </p:cNvSpPr>
          <p:nvPr>
            <p:ph type="title"/>
          </p:nvPr>
        </p:nvSpPr>
        <p:spPr/>
        <p:txBody>
          <a:bodyPr/>
          <a:lstStyle/>
          <a:p>
            <a:r>
              <a:rPr lang="en-US" b="1" dirty="0" smtClean="0">
                <a:solidFill>
                  <a:srgbClr val="C00000"/>
                </a:solidFill>
              </a:rPr>
              <a:t>NUMBERS IN NYISHI DIALECT/ LANGUAGE</a:t>
            </a:r>
            <a:endParaRPr lang="en-US" b="1" dirty="0">
              <a:solidFill>
                <a:srgbClr val="C00000"/>
              </a:solidFill>
            </a:endParaRPr>
          </a:p>
        </p:txBody>
      </p:sp>
      <p:sp>
        <p:nvSpPr>
          <p:cNvPr id="1048650" name="Content Placeholder 1048649"/>
          <p:cNvSpPr>
            <a:spLocks noGrp="1"/>
          </p:cNvSpPr>
          <p:nvPr>
            <p:ph sz="half" idx="2"/>
          </p:nvPr>
        </p:nvSpPr>
        <p:spPr>
          <a:xfrm>
            <a:off x="7239000" y="1920080"/>
            <a:ext cx="1371600" cy="3684588"/>
          </a:xfrm>
        </p:spPr>
        <p:txBody>
          <a:bodyPr>
            <a:noAutofit/>
          </a:bodyPr>
          <a:lstStyle/>
          <a:p>
            <a:pPr marL="0" indent="0">
              <a:buNone/>
            </a:pPr>
            <a:r>
              <a:rPr lang="en-US" sz="2500" dirty="0"/>
              <a:t>1. One </a:t>
            </a:r>
          </a:p>
          <a:p>
            <a:pPr marL="0" indent="0">
              <a:buNone/>
            </a:pPr>
            <a:r>
              <a:rPr lang="en-US" sz="2500" dirty="0"/>
              <a:t>2. Two</a:t>
            </a:r>
          </a:p>
          <a:p>
            <a:pPr marL="0" indent="0">
              <a:buNone/>
            </a:pPr>
            <a:r>
              <a:rPr lang="en-US" sz="2500" dirty="0" smtClean="0"/>
              <a:t>3. </a:t>
            </a:r>
            <a:r>
              <a:rPr lang="en-US" sz="2500" dirty="0"/>
              <a:t>Three</a:t>
            </a:r>
          </a:p>
          <a:p>
            <a:pPr marL="0" indent="0">
              <a:buNone/>
            </a:pPr>
            <a:r>
              <a:rPr lang="en-US" sz="2500" dirty="0"/>
              <a:t>4. Four</a:t>
            </a:r>
          </a:p>
          <a:p>
            <a:pPr marL="0" indent="0">
              <a:buNone/>
            </a:pPr>
            <a:r>
              <a:rPr lang="en-US" sz="2500" dirty="0"/>
              <a:t>5. Five</a:t>
            </a:r>
          </a:p>
          <a:p>
            <a:pPr marL="0" indent="0">
              <a:buNone/>
            </a:pPr>
            <a:r>
              <a:rPr lang="en-US" sz="2500" dirty="0"/>
              <a:t>6. Six</a:t>
            </a:r>
          </a:p>
          <a:p>
            <a:pPr marL="0" indent="0">
              <a:buNone/>
            </a:pPr>
            <a:r>
              <a:rPr lang="en-US" sz="2500" dirty="0"/>
              <a:t>7. seven </a:t>
            </a:r>
          </a:p>
          <a:p>
            <a:pPr marL="0" indent="0">
              <a:buNone/>
            </a:pPr>
            <a:r>
              <a:rPr lang="en-US" sz="2500" dirty="0"/>
              <a:t>8. Eight</a:t>
            </a:r>
          </a:p>
          <a:p>
            <a:pPr marL="0" indent="0">
              <a:buNone/>
            </a:pPr>
            <a:r>
              <a:rPr lang="en-US" sz="2500" dirty="0"/>
              <a:t>9. Nine </a:t>
            </a:r>
          </a:p>
          <a:p>
            <a:pPr marL="0" indent="0">
              <a:buNone/>
            </a:pPr>
            <a:r>
              <a:rPr lang="en-US" sz="2500" dirty="0" smtClean="0"/>
              <a:t>10. </a:t>
            </a:r>
            <a:r>
              <a:rPr lang="en-US" sz="2500" dirty="0"/>
              <a:t>Ten </a:t>
            </a:r>
          </a:p>
        </p:txBody>
      </p:sp>
      <p:sp>
        <p:nvSpPr>
          <p:cNvPr id="1048652" name="Content Placeholder 1048651"/>
          <p:cNvSpPr>
            <a:spLocks noGrp="1"/>
          </p:cNvSpPr>
          <p:nvPr>
            <p:ph sz="quarter" idx="4"/>
          </p:nvPr>
        </p:nvSpPr>
        <p:spPr>
          <a:xfrm>
            <a:off x="9144000" y="1885949"/>
            <a:ext cx="1514475" cy="3684588"/>
          </a:xfrm>
        </p:spPr>
        <p:txBody>
          <a:bodyPr>
            <a:noAutofit/>
          </a:bodyPr>
          <a:lstStyle/>
          <a:p>
            <a:pPr marL="0" indent="0">
              <a:buNone/>
            </a:pPr>
            <a:r>
              <a:rPr lang="en-US" sz="2500" b="1" dirty="0">
                <a:solidFill>
                  <a:schemeClr val="accent5">
                    <a:lumMod val="75000"/>
                  </a:schemeClr>
                </a:solidFill>
              </a:rPr>
              <a:t>1. Akin </a:t>
            </a:r>
          </a:p>
          <a:p>
            <a:pPr marL="0" indent="0">
              <a:buNone/>
            </a:pPr>
            <a:r>
              <a:rPr lang="en-US" sz="2500" b="1" dirty="0">
                <a:solidFill>
                  <a:schemeClr val="accent5">
                    <a:lumMod val="75000"/>
                  </a:schemeClr>
                </a:solidFill>
              </a:rPr>
              <a:t>2. </a:t>
            </a:r>
            <a:r>
              <a:rPr lang="en-US" sz="2500" b="1" dirty="0" err="1">
                <a:solidFill>
                  <a:schemeClr val="accent5">
                    <a:lumMod val="75000"/>
                  </a:schemeClr>
                </a:solidFill>
              </a:rPr>
              <a:t>Enye</a:t>
            </a:r>
            <a:r>
              <a:rPr lang="en-US" sz="2500" b="1" dirty="0">
                <a:solidFill>
                  <a:schemeClr val="accent5">
                    <a:lumMod val="75000"/>
                  </a:schemeClr>
                </a:solidFill>
              </a:rPr>
              <a:t> </a:t>
            </a:r>
          </a:p>
          <a:p>
            <a:pPr marL="0" indent="0">
              <a:buNone/>
            </a:pPr>
            <a:r>
              <a:rPr lang="en-US" sz="2500" b="1" dirty="0">
                <a:solidFill>
                  <a:schemeClr val="accent5">
                    <a:lumMod val="75000"/>
                  </a:schemeClr>
                </a:solidFill>
              </a:rPr>
              <a:t>3. </a:t>
            </a:r>
            <a:r>
              <a:rPr lang="en-US" sz="2500" b="1" dirty="0" err="1">
                <a:solidFill>
                  <a:schemeClr val="accent5">
                    <a:lumMod val="75000"/>
                  </a:schemeClr>
                </a:solidFill>
              </a:rPr>
              <a:t>Aum</a:t>
            </a:r>
            <a:endParaRPr lang="en-US" sz="2500" b="1" dirty="0">
              <a:solidFill>
                <a:schemeClr val="accent5">
                  <a:lumMod val="75000"/>
                </a:schemeClr>
              </a:solidFill>
            </a:endParaRPr>
          </a:p>
          <a:p>
            <a:pPr marL="0" indent="0">
              <a:buNone/>
            </a:pPr>
            <a:r>
              <a:rPr lang="en-US" sz="2500" b="1" dirty="0">
                <a:solidFill>
                  <a:schemeClr val="accent5">
                    <a:lumMod val="75000"/>
                  </a:schemeClr>
                </a:solidFill>
              </a:rPr>
              <a:t>4. </a:t>
            </a:r>
            <a:r>
              <a:rPr lang="en-US" sz="2500" b="1" dirty="0" err="1">
                <a:solidFill>
                  <a:schemeClr val="accent5">
                    <a:lumMod val="75000"/>
                  </a:schemeClr>
                </a:solidFill>
              </a:rPr>
              <a:t>Eppi</a:t>
            </a:r>
            <a:endParaRPr lang="en-US" sz="2500" b="1" dirty="0">
              <a:solidFill>
                <a:schemeClr val="accent5">
                  <a:lumMod val="75000"/>
                </a:schemeClr>
              </a:solidFill>
            </a:endParaRPr>
          </a:p>
          <a:p>
            <a:pPr marL="0" indent="0">
              <a:buNone/>
            </a:pPr>
            <a:r>
              <a:rPr lang="en-US" sz="2500" b="1" dirty="0">
                <a:solidFill>
                  <a:schemeClr val="accent5">
                    <a:lumMod val="75000"/>
                  </a:schemeClr>
                </a:solidFill>
              </a:rPr>
              <a:t>5. </a:t>
            </a:r>
            <a:r>
              <a:rPr lang="en-US" sz="2500" b="1" dirty="0" err="1">
                <a:solidFill>
                  <a:schemeClr val="accent5">
                    <a:lumMod val="75000"/>
                  </a:schemeClr>
                </a:solidFill>
              </a:rPr>
              <a:t>Ango</a:t>
            </a:r>
            <a:r>
              <a:rPr lang="en-US" sz="2500" b="1" dirty="0">
                <a:solidFill>
                  <a:schemeClr val="accent5">
                    <a:lumMod val="75000"/>
                  </a:schemeClr>
                </a:solidFill>
              </a:rPr>
              <a:t> </a:t>
            </a:r>
          </a:p>
          <a:p>
            <a:pPr marL="0" indent="0">
              <a:buNone/>
            </a:pPr>
            <a:r>
              <a:rPr lang="en-US" sz="2500" b="1" dirty="0">
                <a:solidFill>
                  <a:schemeClr val="accent5">
                    <a:lumMod val="75000"/>
                  </a:schemeClr>
                </a:solidFill>
              </a:rPr>
              <a:t>6. </a:t>
            </a:r>
            <a:r>
              <a:rPr lang="en-US" sz="2500" b="1" dirty="0" err="1">
                <a:solidFill>
                  <a:schemeClr val="accent5">
                    <a:lumMod val="75000"/>
                  </a:schemeClr>
                </a:solidFill>
              </a:rPr>
              <a:t>Aakh</a:t>
            </a:r>
            <a:r>
              <a:rPr lang="en-US" sz="2500" b="1" dirty="0">
                <a:solidFill>
                  <a:schemeClr val="accent5">
                    <a:lumMod val="75000"/>
                  </a:schemeClr>
                </a:solidFill>
              </a:rPr>
              <a:t> </a:t>
            </a:r>
          </a:p>
          <a:p>
            <a:pPr marL="0" indent="0">
              <a:buNone/>
            </a:pPr>
            <a:r>
              <a:rPr lang="en-US" sz="2500" b="1" dirty="0">
                <a:solidFill>
                  <a:schemeClr val="accent5">
                    <a:lumMod val="75000"/>
                  </a:schemeClr>
                </a:solidFill>
              </a:rPr>
              <a:t>7. </a:t>
            </a:r>
            <a:r>
              <a:rPr lang="en-US" sz="2500" b="1" dirty="0" err="1">
                <a:solidFill>
                  <a:schemeClr val="accent5">
                    <a:lumMod val="75000"/>
                  </a:schemeClr>
                </a:solidFill>
              </a:rPr>
              <a:t>Khun</a:t>
            </a:r>
            <a:r>
              <a:rPr lang="en-US" sz="2500" b="1" dirty="0">
                <a:solidFill>
                  <a:schemeClr val="accent5">
                    <a:lumMod val="75000"/>
                  </a:schemeClr>
                </a:solidFill>
              </a:rPr>
              <a:t> </a:t>
            </a:r>
          </a:p>
          <a:p>
            <a:pPr marL="0" indent="0">
              <a:buNone/>
            </a:pPr>
            <a:r>
              <a:rPr lang="en-US" sz="2500" b="1" dirty="0">
                <a:solidFill>
                  <a:schemeClr val="accent5">
                    <a:lumMod val="75000"/>
                  </a:schemeClr>
                </a:solidFill>
              </a:rPr>
              <a:t>8. </a:t>
            </a:r>
            <a:r>
              <a:rPr lang="en-US" sz="2500" b="1" dirty="0" err="1">
                <a:solidFill>
                  <a:schemeClr val="accent5">
                    <a:lumMod val="75000"/>
                  </a:schemeClr>
                </a:solidFill>
              </a:rPr>
              <a:t>Phin</a:t>
            </a:r>
            <a:r>
              <a:rPr lang="en-US" sz="2500" b="1" dirty="0">
                <a:solidFill>
                  <a:schemeClr val="accent5">
                    <a:lumMod val="75000"/>
                  </a:schemeClr>
                </a:solidFill>
              </a:rPr>
              <a:t> </a:t>
            </a:r>
          </a:p>
          <a:p>
            <a:pPr marL="0" indent="0">
              <a:buNone/>
            </a:pPr>
            <a:r>
              <a:rPr lang="en-US" sz="2500" b="1" dirty="0">
                <a:solidFill>
                  <a:schemeClr val="accent5">
                    <a:lumMod val="75000"/>
                  </a:schemeClr>
                </a:solidFill>
              </a:rPr>
              <a:t>9. Kaya </a:t>
            </a:r>
          </a:p>
          <a:p>
            <a:pPr marL="0" indent="0">
              <a:buNone/>
            </a:pPr>
            <a:r>
              <a:rPr lang="en-US" sz="2500" b="1" dirty="0">
                <a:solidFill>
                  <a:schemeClr val="accent5">
                    <a:lumMod val="75000"/>
                  </a:schemeClr>
                </a:solidFill>
              </a:rPr>
              <a:t>10. Cham  </a:t>
            </a:r>
          </a:p>
          <a:p>
            <a:pPr marL="0" indent="0">
              <a:buNone/>
            </a:pPr>
            <a:endParaRPr lang="en-US" sz="2500" b="1" dirty="0">
              <a:solidFill>
                <a:schemeClr val="accent5">
                  <a:lumMod val="75000"/>
                </a:schemeClr>
              </a:solidFill>
            </a:endParaRPr>
          </a:p>
        </p:txBody>
      </p:sp>
      <p:sp>
        <p:nvSpPr>
          <p:cNvPr id="8" name="Title 1"/>
          <p:cNvSpPr txBox="1">
            <a:spLocks/>
          </p:cNvSpPr>
          <p:nvPr/>
        </p:nvSpPr>
        <p:spPr>
          <a:xfrm>
            <a:off x="6248400" y="1352550"/>
            <a:ext cx="49530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	English:</a:t>
            </a:r>
            <a:r>
              <a:rPr lang="en-US" sz="2500" b="1" dirty="0">
                <a:solidFill>
                  <a:srgbClr val="C00000"/>
                </a:solidFill>
                <a:latin typeface="+mn-lt"/>
              </a:rPr>
              <a:t>	</a:t>
            </a:r>
            <a:r>
              <a:rPr lang="en-US" sz="2500" b="1" dirty="0" smtClean="0">
                <a:solidFill>
                  <a:srgbClr val="C00000"/>
                </a:solidFill>
                <a:latin typeface="+mn-lt"/>
              </a:rPr>
              <a:t>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619249"/>
            <a:ext cx="6429377" cy="4286251"/>
          </a:xfrm>
          <a:prstGeom prst="rect">
            <a:avLst/>
          </a:prstGeom>
        </p:spPr>
      </p:pic>
      <p:sp>
        <p:nvSpPr>
          <p:cNvPr id="11" name="Title 1"/>
          <p:cNvSpPr txBox="1">
            <a:spLocks/>
          </p:cNvSpPr>
          <p:nvPr/>
        </p:nvSpPr>
        <p:spPr>
          <a:xfrm>
            <a:off x="381000" y="5943600"/>
            <a:ext cx="6429377" cy="53339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latin typeface="+mn-lt"/>
              </a:rPr>
              <a:t>NYISHI MENFOLK DURING NYOKUM FESTIVAL, main festival of </a:t>
            </a:r>
            <a:r>
              <a:rPr lang="en-US" sz="1800" b="1" dirty="0" err="1" smtClean="0">
                <a:latin typeface="+mn-lt"/>
              </a:rPr>
              <a:t>Nyishi</a:t>
            </a:r>
            <a:r>
              <a:rPr lang="en-US" sz="1800" b="1" dirty="0" smtClean="0">
                <a:latin typeface="+mn-lt"/>
              </a:rPr>
              <a:t> tribe</a:t>
            </a:r>
            <a:endParaRPr lang="en-US" sz="1800" b="1" dirty="0">
              <a:latin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3" name="Title 1048652"/>
          <p:cNvSpPr>
            <a:spLocks noGrp="1"/>
          </p:cNvSpPr>
          <p:nvPr>
            <p:ph type="title"/>
          </p:nvPr>
        </p:nvSpPr>
        <p:spPr/>
        <p:txBody>
          <a:bodyPr/>
          <a:lstStyle/>
          <a:p>
            <a:r>
              <a:rPr lang="en-US" b="1" dirty="0" smtClean="0">
                <a:solidFill>
                  <a:srgbClr val="C00000"/>
                </a:solidFill>
              </a:rPr>
              <a:t>NUMBERS IN NYISHI DIALECT/ LANGUAGE  </a:t>
            </a:r>
            <a:endParaRPr lang="en-US" b="1" dirty="0">
              <a:solidFill>
                <a:srgbClr val="C00000"/>
              </a:solidFill>
            </a:endParaRPr>
          </a:p>
        </p:txBody>
      </p:sp>
      <p:sp>
        <p:nvSpPr>
          <p:cNvPr id="1048655" name="Content Placeholder 1048654"/>
          <p:cNvSpPr>
            <a:spLocks noGrp="1"/>
          </p:cNvSpPr>
          <p:nvPr>
            <p:ph sz="half" idx="2"/>
          </p:nvPr>
        </p:nvSpPr>
        <p:spPr>
          <a:xfrm>
            <a:off x="6781800" y="1905000"/>
            <a:ext cx="2590800" cy="3684588"/>
          </a:xfrm>
        </p:spPr>
        <p:txBody>
          <a:bodyPr>
            <a:noAutofit/>
          </a:bodyPr>
          <a:lstStyle/>
          <a:p>
            <a:pPr marL="0" indent="0">
              <a:buNone/>
            </a:pPr>
            <a:r>
              <a:rPr lang="en-US" sz="2500" dirty="0"/>
              <a:t>11. Eleven </a:t>
            </a:r>
          </a:p>
          <a:p>
            <a:pPr marL="0" indent="0">
              <a:buNone/>
            </a:pPr>
            <a:r>
              <a:rPr lang="en-US" sz="2500" dirty="0"/>
              <a:t>12. Twelve</a:t>
            </a:r>
          </a:p>
          <a:p>
            <a:pPr marL="0" indent="0">
              <a:buNone/>
            </a:pPr>
            <a:r>
              <a:rPr lang="en-US" sz="2500" dirty="0"/>
              <a:t>13. Thirteen</a:t>
            </a:r>
          </a:p>
          <a:p>
            <a:pPr marL="0" indent="0">
              <a:buNone/>
            </a:pPr>
            <a:r>
              <a:rPr lang="en-US" sz="2500" dirty="0"/>
              <a:t>14. Fourteen</a:t>
            </a:r>
          </a:p>
          <a:p>
            <a:pPr marL="0" indent="0">
              <a:buNone/>
            </a:pPr>
            <a:r>
              <a:rPr lang="en-US" sz="2500" dirty="0"/>
              <a:t>15. Fifteen</a:t>
            </a:r>
          </a:p>
          <a:p>
            <a:pPr marL="0" indent="0">
              <a:buNone/>
            </a:pPr>
            <a:r>
              <a:rPr lang="en-US" sz="2500" dirty="0"/>
              <a:t>16. Sixteen</a:t>
            </a:r>
          </a:p>
          <a:p>
            <a:pPr marL="0" indent="0">
              <a:buNone/>
            </a:pPr>
            <a:r>
              <a:rPr lang="en-US" sz="2500" dirty="0"/>
              <a:t>17. Seventeen</a:t>
            </a:r>
          </a:p>
          <a:p>
            <a:pPr marL="0" indent="0">
              <a:buNone/>
            </a:pPr>
            <a:r>
              <a:rPr lang="en-US" sz="2500" dirty="0"/>
              <a:t>18. Eighteen </a:t>
            </a:r>
          </a:p>
          <a:p>
            <a:pPr marL="0" indent="0">
              <a:buNone/>
            </a:pPr>
            <a:r>
              <a:rPr lang="en-US" sz="2500" dirty="0" smtClean="0"/>
              <a:t>19. </a:t>
            </a:r>
            <a:r>
              <a:rPr lang="en-US" sz="2500" dirty="0"/>
              <a:t>Nineteen</a:t>
            </a:r>
          </a:p>
          <a:p>
            <a:pPr marL="0" indent="0">
              <a:buNone/>
            </a:pPr>
            <a:r>
              <a:rPr lang="en-US" sz="2500" dirty="0"/>
              <a:t>20. Twenty </a:t>
            </a:r>
          </a:p>
        </p:txBody>
      </p:sp>
      <p:sp>
        <p:nvSpPr>
          <p:cNvPr id="1048657" name="Content Placeholder 1048656"/>
          <p:cNvSpPr>
            <a:spLocks noGrp="1"/>
          </p:cNvSpPr>
          <p:nvPr>
            <p:ph sz="quarter" idx="4"/>
          </p:nvPr>
        </p:nvSpPr>
        <p:spPr>
          <a:xfrm>
            <a:off x="9067800" y="1905000"/>
            <a:ext cx="2743200" cy="3684588"/>
          </a:xfrm>
        </p:spPr>
        <p:txBody>
          <a:bodyPr>
            <a:noAutofit/>
          </a:bodyPr>
          <a:lstStyle/>
          <a:p>
            <a:pPr marL="0" indent="0">
              <a:buNone/>
            </a:pPr>
            <a:r>
              <a:rPr lang="en-US" sz="2500" b="1" dirty="0">
                <a:solidFill>
                  <a:schemeClr val="accent5">
                    <a:lumMod val="75000"/>
                  </a:schemeClr>
                </a:solidFill>
              </a:rPr>
              <a:t>11. </a:t>
            </a:r>
            <a:r>
              <a:rPr lang="en-US" sz="2500" b="1" dirty="0" err="1">
                <a:solidFill>
                  <a:schemeClr val="accent5">
                    <a:lumMod val="75000"/>
                  </a:schemeClr>
                </a:solidFill>
              </a:rPr>
              <a:t>Chamle</a:t>
            </a:r>
            <a:r>
              <a:rPr lang="en-US" sz="2500" b="1" dirty="0">
                <a:solidFill>
                  <a:schemeClr val="accent5">
                    <a:lumMod val="75000"/>
                  </a:schemeClr>
                </a:solidFill>
              </a:rPr>
              <a:t>- akin</a:t>
            </a:r>
          </a:p>
          <a:p>
            <a:pPr marL="0" indent="0">
              <a:buNone/>
            </a:pPr>
            <a:r>
              <a:rPr lang="en-US" sz="2500" b="1" dirty="0">
                <a:solidFill>
                  <a:schemeClr val="accent5">
                    <a:lumMod val="75000"/>
                  </a:schemeClr>
                </a:solidFill>
              </a:rPr>
              <a:t>12. </a:t>
            </a:r>
            <a:r>
              <a:rPr lang="en-US" sz="2500" b="1" dirty="0" err="1">
                <a:solidFill>
                  <a:schemeClr val="accent5">
                    <a:lumMod val="75000"/>
                  </a:schemeClr>
                </a:solidFill>
              </a:rPr>
              <a:t>Chamle</a:t>
            </a:r>
            <a:r>
              <a:rPr lang="en-US" sz="2500" b="1" dirty="0">
                <a:solidFill>
                  <a:schemeClr val="accent5">
                    <a:lumMod val="75000"/>
                  </a:schemeClr>
                </a:solidFill>
              </a:rPr>
              <a:t> - </a:t>
            </a:r>
            <a:r>
              <a:rPr lang="en-US" sz="2500" b="1" dirty="0" err="1">
                <a:solidFill>
                  <a:schemeClr val="accent5">
                    <a:lumMod val="75000"/>
                  </a:schemeClr>
                </a:solidFill>
              </a:rPr>
              <a:t>aen</a:t>
            </a:r>
            <a:r>
              <a:rPr lang="en-US" sz="2500" b="1" dirty="0">
                <a:solidFill>
                  <a:schemeClr val="accent5">
                    <a:lumMod val="75000"/>
                  </a:schemeClr>
                </a:solidFill>
              </a:rPr>
              <a:t> </a:t>
            </a:r>
          </a:p>
          <a:p>
            <a:pPr marL="0" indent="0">
              <a:buNone/>
            </a:pPr>
            <a:r>
              <a:rPr lang="en-US" sz="2500" b="1" dirty="0">
                <a:solidFill>
                  <a:schemeClr val="accent5">
                    <a:lumMod val="75000"/>
                  </a:schemeClr>
                </a:solidFill>
              </a:rPr>
              <a:t>13. </a:t>
            </a:r>
            <a:r>
              <a:rPr lang="en-US" sz="2500" b="1" dirty="0" err="1">
                <a:solidFill>
                  <a:schemeClr val="accent5">
                    <a:lumMod val="75000"/>
                  </a:schemeClr>
                </a:solidFill>
              </a:rPr>
              <a:t>Chamle</a:t>
            </a:r>
            <a:r>
              <a:rPr lang="en-US" sz="2500" b="1" dirty="0">
                <a:solidFill>
                  <a:schemeClr val="accent5">
                    <a:lumMod val="75000"/>
                  </a:schemeClr>
                </a:solidFill>
              </a:rPr>
              <a:t>- </a:t>
            </a:r>
            <a:r>
              <a:rPr lang="en-US" sz="2500" b="1" dirty="0" err="1">
                <a:solidFill>
                  <a:schemeClr val="accent5">
                    <a:lumMod val="75000"/>
                  </a:schemeClr>
                </a:solidFill>
              </a:rPr>
              <a:t>aum</a:t>
            </a:r>
            <a:endParaRPr lang="en-US" sz="2500" b="1" dirty="0">
              <a:solidFill>
                <a:schemeClr val="accent5">
                  <a:lumMod val="75000"/>
                </a:schemeClr>
              </a:solidFill>
            </a:endParaRPr>
          </a:p>
          <a:p>
            <a:pPr marL="0" indent="0">
              <a:buNone/>
            </a:pPr>
            <a:r>
              <a:rPr lang="en-US" sz="2500" b="1" dirty="0" smtClean="0">
                <a:solidFill>
                  <a:schemeClr val="accent5">
                    <a:lumMod val="75000"/>
                  </a:schemeClr>
                </a:solidFill>
              </a:rPr>
              <a:t>14. </a:t>
            </a:r>
            <a:r>
              <a:rPr lang="en-US" sz="2500" b="1" dirty="0" err="1">
                <a:solidFill>
                  <a:schemeClr val="accent5">
                    <a:lumMod val="75000"/>
                  </a:schemeClr>
                </a:solidFill>
              </a:rPr>
              <a:t>Chamle</a:t>
            </a:r>
            <a:r>
              <a:rPr lang="en-US" sz="2500" b="1" dirty="0">
                <a:solidFill>
                  <a:schemeClr val="accent5">
                    <a:lumMod val="75000"/>
                  </a:schemeClr>
                </a:solidFill>
              </a:rPr>
              <a:t>- </a:t>
            </a:r>
            <a:r>
              <a:rPr lang="en-US" sz="2500" b="1" dirty="0" err="1" smtClean="0">
                <a:solidFill>
                  <a:schemeClr val="accent5">
                    <a:lumMod val="75000"/>
                  </a:schemeClr>
                </a:solidFill>
              </a:rPr>
              <a:t>ephi</a:t>
            </a:r>
            <a:endParaRPr lang="en-US" sz="2500" b="1" dirty="0" smtClean="0">
              <a:solidFill>
                <a:schemeClr val="accent5">
                  <a:lumMod val="75000"/>
                </a:schemeClr>
              </a:solidFill>
            </a:endParaRPr>
          </a:p>
          <a:p>
            <a:pPr marL="0" indent="0">
              <a:buNone/>
            </a:pPr>
            <a:r>
              <a:rPr lang="en-US" sz="2500" b="1" dirty="0" smtClean="0">
                <a:solidFill>
                  <a:schemeClr val="accent5">
                    <a:lumMod val="75000"/>
                  </a:schemeClr>
                </a:solidFill>
              </a:rPr>
              <a:t>15. </a:t>
            </a:r>
            <a:r>
              <a:rPr lang="en-US" sz="2500" b="1" dirty="0" err="1" smtClean="0">
                <a:solidFill>
                  <a:schemeClr val="accent5">
                    <a:lumMod val="75000"/>
                  </a:schemeClr>
                </a:solidFill>
              </a:rPr>
              <a:t>Chamle</a:t>
            </a:r>
            <a:r>
              <a:rPr lang="en-US" sz="2500" b="1" dirty="0" smtClean="0">
                <a:solidFill>
                  <a:schemeClr val="accent5">
                    <a:lumMod val="75000"/>
                  </a:schemeClr>
                </a:solidFill>
              </a:rPr>
              <a:t>- </a:t>
            </a:r>
            <a:r>
              <a:rPr lang="en-US" sz="2500" b="1" dirty="0" err="1" smtClean="0">
                <a:solidFill>
                  <a:schemeClr val="accent5">
                    <a:lumMod val="75000"/>
                  </a:schemeClr>
                </a:solidFill>
              </a:rPr>
              <a:t>ango</a:t>
            </a:r>
            <a:endParaRPr lang="en-US" sz="2500" b="1" dirty="0">
              <a:solidFill>
                <a:schemeClr val="accent5">
                  <a:lumMod val="75000"/>
                </a:schemeClr>
              </a:solidFill>
            </a:endParaRPr>
          </a:p>
          <a:p>
            <a:pPr marL="0" indent="0">
              <a:buNone/>
            </a:pPr>
            <a:r>
              <a:rPr lang="en-US" sz="2500" b="1" dirty="0" smtClean="0">
                <a:solidFill>
                  <a:schemeClr val="accent5">
                    <a:lumMod val="75000"/>
                  </a:schemeClr>
                </a:solidFill>
              </a:rPr>
              <a:t>16. </a:t>
            </a:r>
            <a:r>
              <a:rPr lang="en-US" sz="2500" b="1" dirty="0" err="1">
                <a:solidFill>
                  <a:schemeClr val="accent5">
                    <a:lumMod val="75000"/>
                  </a:schemeClr>
                </a:solidFill>
              </a:rPr>
              <a:t>Chamle</a:t>
            </a:r>
            <a:r>
              <a:rPr lang="en-US" sz="2500" b="1" dirty="0">
                <a:solidFill>
                  <a:schemeClr val="accent5">
                    <a:lumMod val="75000"/>
                  </a:schemeClr>
                </a:solidFill>
              </a:rPr>
              <a:t>- ankh </a:t>
            </a:r>
          </a:p>
          <a:p>
            <a:pPr marL="0" indent="0">
              <a:buNone/>
            </a:pPr>
            <a:r>
              <a:rPr lang="en-US" sz="2500" b="1" dirty="0" smtClean="0">
                <a:solidFill>
                  <a:schemeClr val="accent5">
                    <a:lumMod val="75000"/>
                  </a:schemeClr>
                </a:solidFill>
              </a:rPr>
              <a:t>17. </a:t>
            </a:r>
            <a:r>
              <a:rPr lang="en-US" sz="2500" b="1" dirty="0" err="1">
                <a:solidFill>
                  <a:schemeClr val="accent5">
                    <a:lumMod val="75000"/>
                  </a:schemeClr>
                </a:solidFill>
              </a:rPr>
              <a:t>Chamle</a:t>
            </a:r>
            <a:r>
              <a:rPr lang="en-US" sz="2500" b="1" dirty="0">
                <a:solidFill>
                  <a:schemeClr val="accent5">
                    <a:lumMod val="75000"/>
                  </a:schemeClr>
                </a:solidFill>
              </a:rPr>
              <a:t>- </a:t>
            </a:r>
            <a:r>
              <a:rPr lang="en-US" sz="2500" b="1" dirty="0" err="1">
                <a:solidFill>
                  <a:schemeClr val="accent5">
                    <a:lumMod val="75000"/>
                  </a:schemeClr>
                </a:solidFill>
              </a:rPr>
              <a:t>khun</a:t>
            </a:r>
            <a:endParaRPr lang="en-US" sz="2500" b="1" dirty="0">
              <a:solidFill>
                <a:schemeClr val="accent5">
                  <a:lumMod val="75000"/>
                </a:schemeClr>
              </a:solidFill>
            </a:endParaRPr>
          </a:p>
          <a:p>
            <a:pPr marL="0" indent="0">
              <a:buNone/>
            </a:pPr>
            <a:r>
              <a:rPr lang="en-US" sz="2500" b="1" dirty="0" smtClean="0">
                <a:solidFill>
                  <a:schemeClr val="accent5">
                    <a:lumMod val="75000"/>
                  </a:schemeClr>
                </a:solidFill>
              </a:rPr>
              <a:t>18. </a:t>
            </a:r>
            <a:r>
              <a:rPr lang="en-US" sz="2500" b="1" dirty="0" err="1">
                <a:solidFill>
                  <a:schemeClr val="accent5">
                    <a:lumMod val="75000"/>
                  </a:schemeClr>
                </a:solidFill>
              </a:rPr>
              <a:t>Chamle</a:t>
            </a:r>
            <a:r>
              <a:rPr lang="en-US" sz="2500" b="1" dirty="0">
                <a:solidFill>
                  <a:schemeClr val="accent5">
                    <a:lumMod val="75000"/>
                  </a:schemeClr>
                </a:solidFill>
              </a:rPr>
              <a:t>- </a:t>
            </a:r>
            <a:r>
              <a:rPr lang="en-US" sz="2500" b="1" dirty="0" err="1">
                <a:solidFill>
                  <a:schemeClr val="accent5">
                    <a:lumMod val="75000"/>
                  </a:schemeClr>
                </a:solidFill>
              </a:rPr>
              <a:t>phin</a:t>
            </a:r>
            <a:endParaRPr lang="en-US" sz="2500" b="1" dirty="0">
              <a:solidFill>
                <a:schemeClr val="accent5">
                  <a:lumMod val="75000"/>
                </a:schemeClr>
              </a:solidFill>
            </a:endParaRPr>
          </a:p>
          <a:p>
            <a:pPr marL="0" indent="0">
              <a:buNone/>
            </a:pPr>
            <a:r>
              <a:rPr lang="en-US" sz="2500" b="1" dirty="0" smtClean="0">
                <a:solidFill>
                  <a:schemeClr val="accent5">
                    <a:lumMod val="75000"/>
                  </a:schemeClr>
                </a:solidFill>
              </a:rPr>
              <a:t>19. </a:t>
            </a:r>
            <a:r>
              <a:rPr lang="en-US" sz="2500" b="1" dirty="0" err="1">
                <a:solidFill>
                  <a:schemeClr val="accent5">
                    <a:lumMod val="75000"/>
                  </a:schemeClr>
                </a:solidFill>
              </a:rPr>
              <a:t>Chamle</a:t>
            </a:r>
            <a:r>
              <a:rPr lang="en-US" sz="2500" b="1" dirty="0">
                <a:solidFill>
                  <a:schemeClr val="accent5">
                    <a:lumMod val="75000"/>
                  </a:schemeClr>
                </a:solidFill>
              </a:rPr>
              <a:t>- Kaya     </a:t>
            </a:r>
          </a:p>
          <a:p>
            <a:pPr marL="0" indent="0">
              <a:buNone/>
            </a:pPr>
            <a:r>
              <a:rPr lang="en-US" sz="2500" b="1" dirty="0">
                <a:solidFill>
                  <a:schemeClr val="accent5">
                    <a:lumMod val="75000"/>
                  </a:schemeClr>
                </a:solidFill>
              </a:rPr>
              <a:t>20. </a:t>
            </a:r>
            <a:r>
              <a:rPr lang="en-US" sz="2500" b="1" dirty="0" err="1">
                <a:solidFill>
                  <a:schemeClr val="accent5">
                    <a:lumMod val="75000"/>
                  </a:schemeClr>
                </a:solidFill>
              </a:rPr>
              <a:t>Chemniye</a:t>
            </a:r>
            <a:r>
              <a:rPr lang="en-US" sz="2500" b="1" dirty="0">
                <a:solidFill>
                  <a:schemeClr val="accent5">
                    <a:lumMod val="75000"/>
                  </a:schemeClr>
                </a:solidFill>
              </a:rPr>
              <a:t>      </a:t>
            </a:r>
          </a:p>
        </p:txBody>
      </p:sp>
      <p:sp>
        <p:nvSpPr>
          <p:cNvPr id="8" name="Title 1"/>
          <p:cNvSpPr txBox="1">
            <a:spLocks/>
          </p:cNvSpPr>
          <p:nvPr/>
        </p:nvSpPr>
        <p:spPr>
          <a:xfrm>
            <a:off x="5867400" y="1371599"/>
            <a:ext cx="60960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	English:	</a:t>
            </a:r>
            <a:r>
              <a:rPr lang="en-US" sz="2500" b="1" dirty="0">
                <a:solidFill>
                  <a:srgbClr val="C00000"/>
                </a:solidFill>
                <a:latin typeface="+mn-lt"/>
              </a:rPr>
              <a:t> </a:t>
            </a:r>
            <a:r>
              <a:rPr lang="en-US" sz="2500" b="1" dirty="0" smtClean="0">
                <a:solidFill>
                  <a:srgbClr val="C00000"/>
                </a:solidFill>
                <a:latin typeface="+mn-lt"/>
              </a:rPr>
              <a:t>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249" y="2209800"/>
            <a:ext cx="6019800" cy="2508250"/>
          </a:xfrm>
          <a:prstGeom prst="rect">
            <a:avLst/>
          </a:prstGeom>
        </p:spPr>
      </p:pic>
      <p:sp>
        <p:nvSpPr>
          <p:cNvPr id="12" name="Title 1"/>
          <p:cNvSpPr txBox="1">
            <a:spLocks/>
          </p:cNvSpPr>
          <p:nvPr/>
        </p:nvSpPr>
        <p:spPr>
          <a:xfrm>
            <a:off x="476248" y="4876800"/>
            <a:ext cx="6429377"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latin typeface="+mn-lt"/>
              </a:rPr>
              <a:t>NYISHI KIDS IN THEIR TRADITIONAL DRESS</a:t>
            </a:r>
            <a:endParaRPr lang="en-US" sz="1800" b="1" dirty="0">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048652"/>
          <p:cNvSpPr txBox="1">
            <a:spLocks/>
          </p:cNvSpPr>
          <p:nvPr/>
        </p:nvSpPr>
        <p:spPr>
          <a:xfrm>
            <a:off x="839788" y="609600"/>
            <a:ext cx="10515600" cy="77628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smtClean="0">
                <a:solidFill>
                  <a:srgbClr val="C00000"/>
                </a:solidFill>
              </a:rPr>
              <a:t>NUMBERS IN NYISHI DIALECT/ LANGUAGE  </a:t>
            </a:r>
            <a:endParaRPr lang="en-US" sz="4400" b="1" dirty="0">
              <a:solidFill>
                <a:srgbClr val="C00000"/>
              </a:solidFill>
            </a:endParaRPr>
          </a:p>
        </p:txBody>
      </p:sp>
      <p:sp>
        <p:nvSpPr>
          <p:cNvPr id="6" name="Content Placeholder 1048654"/>
          <p:cNvSpPr txBox="1">
            <a:spLocks/>
          </p:cNvSpPr>
          <p:nvPr/>
        </p:nvSpPr>
        <p:spPr>
          <a:xfrm>
            <a:off x="2133600" y="1943100"/>
            <a:ext cx="2590800" cy="36845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500" dirty="0" smtClean="0"/>
              <a:t>30. Eleven </a:t>
            </a:r>
          </a:p>
          <a:p>
            <a:pPr marL="0" indent="0">
              <a:buFont typeface="Arial" panose="020B0604020202020204" pitchFamily="34" charset="0"/>
              <a:buNone/>
            </a:pPr>
            <a:r>
              <a:rPr lang="en-US" sz="2500" dirty="0" smtClean="0"/>
              <a:t>40. Twelve</a:t>
            </a:r>
          </a:p>
          <a:p>
            <a:pPr marL="0" indent="0">
              <a:buFont typeface="Arial" panose="020B0604020202020204" pitchFamily="34" charset="0"/>
              <a:buNone/>
            </a:pPr>
            <a:r>
              <a:rPr lang="en-US" sz="2500" dirty="0" smtClean="0"/>
              <a:t>50. Thirteen</a:t>
            </a:r>
          </a:p>
          <a:p>
            <a:pPr marL="0" indent="0">
              <a:buFont typeface="Arial" panose="020B0604020202020204" pitchFamily="34" charset="0"/>
              <a:buNone/>
            </a:pPr>
            <a:r>
              <a:rPr lang="en-US" sz="2500" dirty="0" smtClean="0"/>
              <a:t>60. Fourteen</a:t>
            </a:r>
          </a:p>
          <a:p>
            <a:pPr marL="0" indent="0">
              <a:buFont typeface="Arial" panose="020B0604020202020204" pitchFamily="34" charset="0"/>
              <a:buNone/>
            </a:pPr>
            <a:r>
              <a:rPr lang="en-US" sz="2500" dirty="0" smtClean="0"/>
              <a:t>70. Fifteen</a:t>
            </a:r>
          </a:p>
          <a:p>
            <a:pPr marL="0" indent="0">
              <a:buFont typeface="Arial" panose="020B0604020202020204" pitchFamily="34" charset="0"/>
              <a:buNone/>
            </a:pPr>
            <a:r>
              <a:rPr lang="en-US" sz="2500" dirty="0" smtClean="0"/>
              <a:t>80. Sixteen</a:t>
            </a:r>
          </a:p>
          <a:p>
            <a:pPr marL="0" indent="0">
              <a:buFont typeface="Arial" panose="020B0604020202020204" pitchFamily="34" charset="0"/>
              <a:buNone/>
            </a:pPr>
            <a:r>
              <a:rPr lang="en-US" sz="2500" dirty="0" smtClean="0"/>
              <a:t>90. Seventeen</a:t>
            </a:r>
          </a:p>
          <a:p>
            <a:pPr marL="0" indent="0">
              <a:buFont typeface="Arial" panose="020B0604020202020204" pitchFamily="34" charset="0"/>
              <a:buNone/>
            </a:pPr>
            <a:r>
              <a:rPr lang="en-US" sz="2500" dirty="0" smtClean="0"/>
              <a:t>100. Eighteen </a:t>
            </a:r>
          </a:p>
        </p:txBody>
      </p:sp>
      <p:sp>
        <p:nvSpPr>
          <p:cNvPr id="7" name="Content Placeholder 1048654"/>
          <p:cNvSpPr txBox="1">
            <a:spLocks/>
          </p:cNvSpPr>
          <p:nvPr/>
        </p:nvSpPr>
        <p:spPr>
          <a:xfrm>
            <a:off x="6286500" y="1943100"/>
            <a:ext cx="2590800" cy="36845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500" b="1" dirty="0" smtClean="0">
                <a:solidFill>
                  <a:schemeClr val="accent5">
                    <a:lumMod val="75000"/>
                  </a:schemeClr>
                </a:solidFill>
              </a:rPr>
              <a:t>30. </a:t>
            </a:r>
            <a:r>
              <a:rPr lang="en-US" sz="2500" b="1" dirty="0" err="1" smtClean="0">
                <a:solidFill>
                  <a:schemeClr val="accent5">
                    <a:lumMod val="75000"/>
                  </a:schemeClr>
                </a:solidFill>
              </a:rPr>
              <a:t>Chamum</a:t>
            </a:r>
            <a:r>
              <a:rPr lang="en-US" sz="2500" b="1" dirty="0" smtClean="0">
                <a:solidFill>
                  <a:schemeClr val="accent5">
                    <a:lumMod val="75000"/>
                  </a:schemeClr>
                </a:solidFill>
              </a:rPr>
              <a:t> </a:t>
            </a:r>
          </a:p>
          <a:p>
            <a:pPr marL="0" indent="0">
              <a:buFont typeface="Arial" panose="020B0604020202020204" pitchFamily="34" charset="0"/>
              <a:buNone/>
            </a:pPr>
            <a:r>
              <a:rPr lang="en-US" sz="2500" b="1" dirty="0" smtClean="0">
                <a:solidFill>
                  <a:schemeClr val="accent5">
                    <a:lumMod val="75000"/>
                  </a:schemeClr>
                </a:solidFill>
              </a:rPr>
              <a:t>40. </a:t>
            </a:r>
            <a:r>
              <a:rPr lang="en-US" sz="2500" b="1" dirty="0" err="1" smtClean="0">
                <a:solidFill>
                  <a:schemeClr val="accent5">
                    <a:lumMod val="75000"/>
                  </a:schemeClr>
                </a:solidFill>
              </a:rPr>
              <a:t>Chemp</a:t>
            </a:r>
            <a:endParaRPr lang="en-US" sz="2500" b="1" dirty="0" smtClean="0">
              <a:solidFill>
                <a:schemeClr val="accent5">
                  <a:lumMod val="75000"/>
                </a:schemeClr>
              </a:solidFill>
            </a:endParaRPr>
          </a:p>
          <a:p>
            <a:pPr marL="0" indent="0">
              <a:buFont typeface="Arial" panose="020B0604020202020204" pitchFamily="34" charset="0"/>
              <a:buNone/>
            </a:pPr>
            <a:r>
              <a:rPr lang="en-US" sz="2500" b="1" dirty="0" smtClean="0">
                <a:solidFill>
                  <a:schemeClr val="accent5">
                    <a:lumMod val="75000"/>
                  </a:schemeClr>
                </a:solidFill>
              </a:rPr>
              <a:t>50. </a:t>
            </a:r>
            <a:r>
              <a:rPr lang="en-US" sz="2500" b="1" dirty="0" err="1" smtClean="0">
                <a:solidFill>
                  <a:schemeClr val="accent5">
                    <a:lumMod val="75000"/>
                  </a:schemeClr>
                </a:solidFill>
              </a:rPr>
              <a:t>Chaamang</a:t>
            </a:r>
            <a:endParaRPr lang="en-US" sz="2500" b="1" dirty="0" smtClean="0">
              <a:solidFill>
                <a:schemeClr val="accent5">
                  <a:lumMod val="75000"/>
                </a:schemeClr>
              </a:solidFill>
            </a:endParaRPr>
          </a:p>
          <a:p>
            <a:pPr marL="0" indent="0">
              <a:buFont typeface="Arial" panose="020B0604020202020204" pitchFamily="34" charset="0"/>
              <a:buNone/>
            </a:pPr>
            <a:r>
              <a:rPr lang="en-US" sz="2500" b="1" dirty="0" smtClean="0">
                <a:solidFill>
                  <a:schemeClr val="accent5">
                    <a:lumMod val="75000"/>
                  </a:schemeClr>
                </a:solidFill>
              </a:rPr>
              <a:t>60. </a:t>
            </a:r>
            <a:r>
              <a:rPr lang="en-US" sz="2500" b="1" dirty="0" err="1" smtClean="0">
                <a:solidFill>
                  <a:schemeClr val="accent5">
                    <a:lumMod val="75000"/>
                  </a:schemeClr>
                </a:solidFill>
              </a:rPr>
              <a:t>Chaankh</a:t>
            </a:r>
            <a:endParaRPr lang="en-US" sz="2500" b="1" dirty="0" smtClean="0">
              <a:solidFill>
                <a:schemeClr val="accent5">
                  <a:lumMod val="75000"/>
                </a:schemeClr>
              </a:solidFill>
            </a:endParaRPr>
          </a:p>
          <a:p>
            <a:pPr marL="0" indent="0">
              <a:buFont typeface="Arial" panose="020B0604020202020204" pitchFamily="34" charset="0"/>
              <a:buNone/>
            </a:pPr>
            <a:r>
              <a:rPr lang="en-US" sz="2500" b="1" dirty="0" smtClean="0">
                <a:solidFill>
                  <a:schemeClr val="accent5">
                    <a:lumMod val="75000"/>
                  </a:schemeClr>
                </a:solidFill>
              </a:rPr>
              <a:t>70. </a:t>
            </a:r>
            <a:r>
              <a:rPr lang="en-US" sz="2500" b="1" dirty="0" err="1" smtClean="0">
                <a:solidFill>
                  <a:schemeClr val="accent5">
                    <a:lumMod val="75000"/>
                  </a:schemeClr>
                </a:solidFill>
              </a:rPr>
              <a:t>Chaanken</a:t>
            </a:r>
            <a:endParaRPr lang="en-US" sz="2500" b="1" dirty="0" smtClean="0">
              <a:solidFill>
                <a:schemeClr val="accent5">
                  <a:lumMod val="75000"/>
                </a:schemeClr>
              </a:solidFill>
            </a:endParaRPr>
          </a:p>
          <a:p>
            <a:pPr marL="0" indent="0">
              <a:buFont typeface="Arial" panose="020B0604020202020204" pitchFamily="34" charset="0"/>
              <a:buNone/>
            </a:pPr>
            <a:r>
              <a:rPr lang="en-US" sz="2500" b="1" dirty="0" smtClean="0">
                <a:solidFill>
                  <a:schemeClr val="accent5">
                    <a:lumMod val="75000"/>
                  </a:schemeClr>
                </a:solidFill>
              </a:rPr>
              <a:t>80. </a:t>
            </a:r>
            <a:r>
              <a:rPr lang="en-US" sz="2500" b="1" dirty="0" err="1" smtClean="0">
                <a:solidFill>
                  <a:schemeClr val="accent5">
                    <a:lumMod val="75000"/>
                  </a:schemeClr>
                </a:solidFill>
              </a:rPr>
              <a:t>Chaankh</a:t>
            </a:r>
            <a:r>
              <a:rPr lang="en-US" sz="2500" b="1" dirty="0" smtClean="0">
                <a:solidFill>
                  <a:schemeClr val="accent5">
                    <a:lumMod val="75000"/>
                  </a:schemeClr>
                </a:solidFill>
              </a:rPr>
              <a:t> </a:t>
            </a:r>
            <a:r>
              <a:rPr lang="en-US" sz="2500" b="1" dirty="0" err="1" smtClean="0">
                <a:solidFill>
                  <a:schemeClr val="accent5">
                    <a:lumMod val="75000"/>
                  </a:schemeClr>
                </a:solidFill>
              </a:rPr>
              <a:t>phin</a:t>
            </a:r>
            <a:endParaRPr lang="en-US" sz="2500" b="1" dirty="0" smtClean="0">
              <a:solidFill>
                <a:schemeClr val="accent5">
                  <a:lumMod val="75000"/>
                </a:schemeClr>
              </a:solidFill>
            </a:endParaRPr>
          </a:p>
          <a:p>
            <a:pPr marL="0" indent="0">
              <a:buFont typeface="Arial" panose="020B0604020202020204" pitchFamily="34" charset="0"/>
              <a:buNone/>
            </a:pPr>
            <a:r>
              <a:rPr lang="en-US" sz="2500" b="1" dirty="0" smtClean="0">
                <a:solidFill>
                  <a:schemeClr val="accent5">
                    <a:lumMod val="75000"/>
                  </a:schemeClr>
                </a:solidFill>
              </a:rPr>
              <a:t>90. </a:t>
            </a:r>
            <a:r>
              <a:rPr lang="en-US" sz="2500" b="1" dirty="0" err="1" smtClean="0">
                <a:solidFill>
                  <a:schemeClr val="accent5">
                    <a:lumMod val="75000"/>
                  </a:schemeClr>
                </a:solidFill>
              </a:rPr>
              <a:t>Chaankh</a:t>
            </a:r>
            <a:r>
              <a:rPr lang="en-US" sz="2500" b="1" dirty="0" smtClean="0">
                <a:solidFill>
                  <a:schemeClr val="accent5">
                    <a:lumMod val="75000"/>
                  </a:schemeClr>
                </a:solidFill>
              </a:rPr>
              <a:t> Kaya</a:t>
            </a:r>
          </a:p>
          <a:p>
            <a:pPr marL="0" indent="0">
              <a:buFont typeface="Arial" panose="020B0604020202020204" pitchFamily="34" charset="0"/>
              <a:buNone/>
            </a:pPr>
            <a:r>
              <a:rPr lang="en-US" sz="2500" b="1" dirty="0" smtClean="0">
                <a:solidFill>
                  <a:schemeClr val="accent5">
                    <a:lumMod val="75000"/>
                  </a:schemeClr>
                </a:solidFill>
              </a:rPr>
              <a:t>100. </a:t>
            </a:r>
            <a:r>
              <a:rPr lang="en-US" sz="2500" b="1" dirty="0" err="1" smtClean="0">
                <a:solidFill>
                  <a:schemeClr val="accent5">
                    <a:lumMod val="75000"/>
                  </a:schemeClr>
                </a:solidFill>
              </a:rPr>
              <a:t>Lungh</a:t>
            </a:r>
            <a:r>
              <a:rPr lang="en-US" sz="2500" b="1" dirty="0" smtClean="0">
                <a:solidFill>
                  <a:schemeClr val="accent5">
                    <a:lumMod val="75000"/>
                  </a:schemeClr>
                </a:solidFill>
              </a:rPr>
              <a:t> </a:t>
            </a:r>
          </a:p>
        </p:txBody>
      </p:sp>
      <p:sp>
        <p:nvSpPr>
          <p:cNvPr id="10" name="Title 1"/>
          <p:cNvSpPr txBox="1">
            <a:spLocks/>
          </p:cNvSpPr>
          <p:nvPr/>
        </p:nvSpPr>
        <p:spPr>
          <a:xfrm>
            <a:off x="1219200" y="1371599"/>
            <a:ext cx="89916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	English:		</a:t>
            </a:r>
            <a:r>
              <a:rPr lang="en-US" sz="2500" b="1" dirty="0">
                <a:solidFill>
                  <a:srgbClr val="C00000"/>
                </a:solidFill>
                <a:latin typeface="+mn-lt"/>
              </a:rPr>
              <a:t>	</a:t>
            </a:r>
            <a:r>
              <a:rPr lang="en-US" sz="2500" b="1" dirty="0" smtClean="0">
                <a:solidFill>
                  <a:srgbClr val="C00000"/>
                </a:solidFill>
                <a:latin typeface="+mn-lt"/>
              </a:rPr>
              <a:t>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Title 1"/>
          <p:cNvSpPr>
            <a:spLocks noGrp="1"/>
          </p:cNvSpPr>
          <p:nvPr>
            <p:ph type="title"/>
          </p:nvPr>
        </p:nvSpPr>
        <p:spPr/>
        <p:txBody>
          <a:bodyPr/>
          <a:lstStyle/>
          <a:p>
            <a:r>
              <a:rPr lang="en-US" b="1" dirty="0" smtClean="0">
                <a:solidFill>
                  <a:srgbClr val="C00000"/>
                </a:solidFill>
              </a:rPr>
              <a:t>MYTHS ON THE ORIGINS OF NYISHIS:</a:t>
            </a:r>
            <a:endParaRPr lang="en-US" b="1" dirty="0">
              <a:solidFill>
                <a:srgbClr val="C00000"/>
              </a:solidFill>
            </a:endParaRPr>
          </a:p>
        </p:txBody>
      </p:sp>
      <p:pic>
        <p:nvPicPr>
          <p:cNvPr id="2097153" name="Picture 5"/>
          <p:cNvPicPr>
            <a:picLocks noGrp="1" noChangeAspect="1"/>
          </p:cNvPicPr>
          <p:nvPr>
            <p:ph sz="half" idx="1"/>
          </p:nvPr>
        </p:nvPicPr>
        <p:blipFill>
          <a:blip r:embed="rId2"/>
          <a:srcRect t="20968" b="20968"/>
          <a:stretch>
            <a:fillRect/>
          </a:stretch>
        </p:blipFill>
        <p:spPr>
          <a:xfrm>
            <a:off x="619126" y="1433103"/>
            <a:ext cx="5286374" cy="4992508"/>
          </a:xfrm>
        </p:spPr>
      </p:pic>
      <p:pic>
        <p:nvPicPr>
          <p:cNvPr id="2097154" name="Picture 6"/>
          <p:cNvPicPr>
            <a:picLocks noGrp="1" noChangeAspect="1"/>
          </p:cNvPicPr>
          <p:nvPr>
            <p:ph sz="half" idx="2"/>
          </p:nvPr>
        </p:nvPicPr>
        <p:blipFill>
          <a:blip r:embed="rId3"/>
          <a:srcRect t="22785" b="22785"/>
          <a:stretch>
            <a:fillRect/>
          </a:stretch>
        </p:blipFill>
        <p:spPr>
          <a:xfrm>
            <a:off x="6096000" y="1600937"/>
            <a:ext cx="5750717" cy="482467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8" name="Title 1"/>
          <p:cNvSpPr>
            <a:spLocks noGrp="1"/>
          </p:cNvSpPr>
          <p:nvPr>
            <p:ph type="title"/>
          </p:nvPr>
        </p:nvSpPr>
        <p:spPr/>
        <p:txBody>
          <a:bodyPr/>
          <a:lstStyle/>
          <a:p>
            <a:r>
              <a:rPr lang="en-US" b="1" dirty="0" smtClean="0">
                <a:solidFill>
                  <a:srgbClr val="C00000"/>
                </a:solidFill>
              </a:rPr>
              <a:t>MYTHS ON THE ORIGINS OF NYISHIS: </a:t>
            </a:r>
            <a:endParaRPr lang="en-US" b="1" dirty="0">
              <a:solidFill>
                <a:srgbClr val="C00000"/>
              </a:solidFill>
            </a:endParaRPr>
          </a:p>
        </p:txBody>
      </p:sp>
      <p:pic>
        <p:nvPicPr>
          <p:cNvPr id="2097155" name="Picture 5"/>
          <p:cNvPicPr>
            <a:picLocks noGrp="1" noChangeAspect="1"/>
          </p:cNvPicPr>
          <p:nvPr>
            <p:ph sz="half" idx="1"/>
          </p:nvPr>
        </p:nvPicPr>
        <p:blipFill>
          <a:blip r:embed="rId2"/>
          <a:srcRect t="19445" b="19445"/>
          <a:stretch>
            <a:fillRect/>
          </a:stretch>
        </p:blipFill>
        <p:spPr>
          <a:xfrm>
            <a:off x="738188" y="1825625"/>
            <a:ext cx="5357811" cy="4351338"/>
          </a:xfrm>
        </p:spPr>
      </p:pic>
      <p:sp>
        <p:nvSpPr>
          <p:cNvPr id="1048669" name="Content Placeholder 3"/>
          <p:cNvSpPr>
            <a:spLocks noGrp="1"/>
          </p:cNvSpPr>
          <p:nvPr>
            <p:ph sz="half" idx="2"/>
          </p:nvPr>
        </p:nvSpPr>
        <p:spPr>
          <a:xfrm>
            <a:off x="6172200" y="1752600"/>
            <a:ext cx="5715000" cy="4351338"/>
          </a:xfrm>
        </p:spPr>
        <p:txBody>
          <a:bodyPr>
            <a:noAutofit/>
          </a:bodyPr>
          <a:lstStyle/>
          <a:p>
            <a:pPr marL="0" indent="0">
              <a:buNone/>
            </a:pPr>
            <a:r>
              <a:rPr lang="en-US" sz="2000" dirty="0"/>
              <a:t>1. </a:t>
            </a:r>
            <a:r>
              <a:rPr lang="en-US" sz="2000" dirty="0" err="1"/>
              <a:t>Nyishis</a:t>
            </a:r>
            <a:r>
              <a:rPr lang="en-US" sz="2000" dirty="0"/>
              <a:t> consider Abo Tani to the first human, born from the Mother Earth. </a:t>
            </a:r>
          </a:p>
          <a:p>
            <a:pPr marL="0" indent="0">
              <a:buNone/>
            </a:pPr>
            <a:r>
              <a:rPr lang="en-US" sz="2000" dirty="0"/>
              <a:t>2. Abo Tani is revered as the first Ancestor, who was born in the human form from the celestial bodies. </a:t>
            </a:r>
          </a:p>
          <a:p>
            <a:pPr marL="0" indent="0">
              <a:buNone/>
            </a:pPr>
            <a:r>
              <a:rPr lang="en-US" sz="2000" dirty="0"/>
              <a:t>3. </a:t>
            </a:r>
            <a:r>
              <a:rPr lang="en-US" sz="2000" dirty="0" err="1"/>
              <a:t>Nyishis</a:t>
            </a:r>
            <a:r>
              <a:rPr lang="en-US" sz="2000" dirty="0"/>
              <a:t> believe that all beings have a soul. Rivers, stones, forests, lakes, mountains, trees, birds, animals. </a:t>
            </a:r>
          </a:p>
          <a:p>
            <a:pPr marL="0" indent="0">
              <a:buNone/>
            </a:pPr>
            <a:r>
              <a:rPr lang="en-US" sz="2000" dirty="0"/>
              <a:t>4. </a:t>
            </a:r>
            <a:r>
              <a:rPr lang="en-US" sz="2000" dirty="0" err="1"/>
              <a:t>Nyishis</a:t>
            </a:r>
            <a:r>
              <a:rPr lang="en-US" sz="2000" dirty="0"/>
              <a:t> believe that after death, each soul goes back to the land of it’s Ancestor. </a:t>
            </a:r>
          </a:p>
          <a:p>
            <a:pPr marL="0" indent="0">
              <a:buNone/>
            </a:pPr>
            <a:r>
              <a:rPr lang="en-US" sz="2000" dirty="0"/>
              <a:t>5. Therefore, </a:t>
            </a:r>
            <a:r>
              <a:rPr lang="en-US" sz="2000" dirty="0" err="1"/>
              <a:t>Nyishis</a:t>
            </a:r>
            <a:r>
              <a:rPr lang="en-US" sz="2000" dirty="0"/>
              <a:t> worship and pray their ancestors and the goddess of fertility, </a:t>
            </a:r>
            <a:r>
              <a:rPr lang="en-US" sz="2000" dirty="0" err="1"/>
              <a:t>Nyokum</a:t>
            </a:r>
            <a:r>
              <a:rPr lang="en-US" sz="2000" dirty="0"/>
              <a:t> Anne. </a:t>
            </a:r>
          </a:p>
          <a:p>
            <a:pPr marL="0" indent="0">
              <a:buNone/>
            </a:pPr>
            <a:r>
              <a:rPr lang="en-US" sz="2000" dirty="0"/>
              <a:t>6. </a:t>
            </a:r>
            <a:r>
              <a:rPr lang="en-US" sz="2000" dirty="0" err="1"/>
              <a:t>Nyokum</a:t>
            </a:r>
            <a:r>
              <a:rPr lang="en-US" sz="2000" dirty="0"/>
              <a:t> is one of the major festivals of the </a:t>
            </a:r>
            <a:r>
              <a:rPr lang="en-US" sz="2000" dirty="0" err="1"/>
              <a:t>Nyishi</a:t>
            </a:r>
            <a:r>
              <a:rPr lang="en-US" sz="2000" dirty="0"/>
              <a:t> community, and each year, </a:t>
            </a:r>
            <a:r>
              <a:rPr lang="en-US" sz="2000" dirty="0" err="1"/>
              <a:t>Nyishis</a:t>
            </a:r>
            <a:r>
              <a:rPr lang="en-US" sz="2000" dirty="0"/>
              <a:t> worship the bountiful nature for all it’s resources.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0" name="Title 1"/>
          <p:cNvSpPr>
            <a:spLocks noGrp="1"/>
          </p:cNvSpPr>
          <p:nvPr>
            <p:ph type="title"/>
          </p:nvPr>
        </p:nvSpPr>
        <p:spPr/>
        <p:txBody>
          <a:bodyPr/>
          <a:lstStyle/>
          <a:p>
            <a:r>
              <a:rPr lang="en-US" b="1" dirty="0" smtClean="0">
                <a:solidFill>
                  <a:srgbClr val="C00000"/>
                </a:solidFill>
              </a:rPr>
              <a:t>LEARNING LANGUAGE PROMOTES SPIRIT OF EK BHARAT, SHRESTA BHARAT. </a:t>
            </a:r>
            <a:endParaRPr lang="en-US" b="1" dirty="0">
              <a:solidFill>
                <a:srgbClr val="C00000"/>
              </a:solidFill>
            </a:endParaRPr>
          </a:p>
        </p:txBody>
      </p:sp>
      <p:sp>
        <p:nvSpPr>
          <p:cNvPr id="1048671" name="Content Placeholder 2"/>
          <p:cNvSpPr>
            <a:spLocks noGrp="1"/>
          </p:cNvSpPr>
          <p:nvPr>
            <p:ph sz="half" idx="1"/>
          </p:nvPr>
        </p:nvSpPr>
        <p:spPr/>
        <p:txBody>
          <a:bodyPr>
            <a:normAutofit fontScale="89643" lnSpcReduction="10000"/>
          </a:bodyPr>
          <a:lstStyle/>
          <a:p>
            <a:r>
              <a:rPr lang="en-US" dirty="0"/>
              <a:t>India  is a land of diverse culture and communities. </a:t>
            </a:r>
          </a:p>
          <a:p>
            <a:r>
              <a:rPr lang="en-US" dirty="0"/>
              <a:t>Indian Constitution recognizes 20 major languages </a:t>
            </a:r>
            <a:endParaRPr lang="zh-CN" altLang="en-US" dirty="0"/>
          </a:p>
          <a:p>
            <a:r>
              <a:rPr lang="en-US" dirty="0"/>
              <a:t>India is a Land of indigenous / Tribal groups</a:t>
            </a:r>
          </a:p>
          <a:p>
            <a:r>
              <a:rPr lang="en-US" dirty="0"/>
              <a:t>Indian Languages and Dialects are the rich heritage of it’s Ancestors.  </a:t>
            </a:r>
            <a:endParaRPr lang="zh-CN" altLang="en-US" dirty="0"/>
          </a:p>
          <a:p>
            <a:pPr marL="0" indent="0">
              <a:buNone/>
            </a:pPr>
            <a:endParaRPr lang="en-US" dirty="0"/>
          </a:p>
        </p:txBody>
      </p:sp>
      <p:sp>
        <p:nvSpPr>
          <p:cNvPr id="1048672" name="Content Placeholder 3"/>
          <p:cNvSpPr>
            <a:spLocks noGrp="1"/>
          </p:cNvSpPr>
          <p:nvPr>
            <p:ph sz="half" idx="2"/>
          </p:nvPr>
        </p:nvSpPr>
        <p:spPr>
          <a:xfrm>
            <a:off x="6019800" y="1690687"/>
            <a:ext cx="5181600" cy="4258980"/>
          </a:xfrm>
        </p:spPr>
        <p:txBody>
          <a:bodyPr>
            <a:normAutofit fontScale="89643" lnSpcReduction="10000"/>
          </a:bodyPr>
          <a:lstStyle/>
          <a:p>
            <a:r>
              <a:rPr lang="en-US" dirty="0"/>
              <a:t>Language helps in communication. </a:t>
            </a:r>
          </a:p>
          <a:p>
            <a:r>
              <a:rPr lang="en-US" dirty="0"/>
              <a:t>It helps in understanding a culture and the society. </a:t>
            </a:r>
            <a:endParaRPr lang="zh-CN" altLang="en-US" dirty="0"/>
          </a:p>
          <a:p>
            <a:r>
              <a:rPr lang="en-US" dirty="0"/>
              <a:t>Language is developed over the years and continues to evolve.  </a:t>
            </a:r>
            <a:endParaRPr lang="zh-CN" altLang="en-US" dirty="0"/>
          </a:p>
          <a:p>
            <a:r>
              <a:rPr lang="en-US" dirty="0"/>
              <a:t>Words, morals, expression are continuously  exchanged and borrowed between communities enriching the languages. </a:t>
            </a:r>
            <a:endParaRPr lang="zh-CN" altLang="en-US" dirty="0"/>
          </a:p>
          <a:p>
            <a:r>
              <a:rPr lang="en-US" dirty="0" err="1"/>
              <a:t>Nyishi</a:t>
            </a:r>
            <a:r>
              <a:rPr lang="en-US" dirty="0"/>
              <a:t> is enriched with derivatives from Assamese, a language of it's </a:t>
            </a:r>
            <a:r>
              <a:rPr lang="en-US" dirty="0" err="1"/>
              <a:t>neighbours</a:t>
            </a:r>
            <a:r>
              <a:rPr lang="en-US" dirty="0"/>
              <a:t>.  </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6" name="Picture 2097155"/>
          <p:cNvPicPr>
            <a:picLocks/>
          </p:cNvPicPr>
          <p:nvPr/>
        </p:nvPicPr>
        <p:blipFill rotWithShape="1">
          <a:blip r:embed="rId2"/>
          <a:srcRect t="1176"/>
          <a:stretch/>
        </p:blipFill>
        <p:spPr>
          <a:xfrm>
            <a:off x="219074" y="152400"/>
            <a:ext cx="7248525" cy="6553200"/>
          </a:xfrm>
          <a:prstGeom prst="rect">
            <a:avLst/>
          </a:prstGeom>
        </p:spPr>
      </p:pic>
      <p:sp>
        <p:nvSpPr>
          <p:cNvPr id="5" name="TextBox 4"/>
          <p:cNvSpPr txBox="1"/>
          <p:nvPr/>
        </p:nvSpPr>
        <p:spPr>
          <a:xfrm>
            <a:off x="7543800" y="235208"/>
            <a:ext cx="4572000" cy="5940088"/>
          </a:xfrm>
          <a:prstGeom prst="rect">
            <a:avLst/>
          </a:prstGeom>
          <a:noFill/>
        </p:spPr>
        <p:txBody>
          <a:bodyPr wrap="square" rtlCol="0">
            <a:spAutoFit/>
          </a:bodyPr>
          <a:lstStyle/>
          <a:p>
            <a:r>
              <a:rPr lang="en-US" sz="2000" b="1" dirty="0" smtClean="0">
                <a:solidFill>
                  <a:srgbClr val="C00000"/>
                </a:solidFill>
              </a:rPr>
              <a:t>This is a general introduction and celebration to our linguistic diversity. </a:t>
            </a:r>
          </a:p>
          <a:p>
            <a:endParaRPr lang="en-US" sz="2000" dirty="0"/>
          </a:p>
          <a:p>
            <a:r>
              <a:rPr lang="en-US" sz="2000" dirty="0" smtClean="0"/>
              <a:t>As you all can imagine, each language tree can lead to a rabbit hole into our greater culture. </a:t>
            </a:r>
          </a:p>
          <a:p>
            <a:endParaRPr lang="en-US" sz="2000" dirty="0"/>
          </a:p>
          <a:p>
            <a:r>
              <a:rPr lang="en-US" sz="2000" dirty="0" smtClean="0"/>
              <a:t>We must also note that this post does not contain the endless great depth to our linguistic history. </a:t>
            </a:r>
          </a:p>
          <a:p>
            <a:endParaRPr lang="en-US" sz="2000" dirty="0"/>
          </a:p>
          <a:p>
            <a:r>
              <a:rPr lang="en-US" sz="2000" dirty="0" smtClean="0"/>
              <a:t>Anthropologists and linguists are conducting research as we speak; there even seems to be multiple unclassified languages, language isolates, pidgin and creole languages and debate within the academic discourse and debate within the academic discourse of the major families listed below.</a:t>
            </a:r>
            <a:endParaRPr lang="en-IN" sz="2000" dirty="0"/>
          </a:p>
        </p:txBody>
      </p:sp>
      <p:sp>
        <p:nvSpPr>
          <p:cNvPr id="2" name="Rectangle 1"/>
          <p:cNvSpPr/>
          <p:nvPr/>
        </p:nvSpPr>
        <p:spPr>
          <a:xfrm>
            <a:off x="228600" y="6248400"/>
            <a:ext cx="6806543" cy="369332"/>
          </a:xfrm>
          <a:prstGeom prst="rect">
            <a:avLst/>
          </a:prstGeom>
        </p:spPr>
        <p:txBody>
          <a:bodyPr wrap="none">
            <a:spAutoFit/>
          </a:bodyPr>
          <a:lstStyle/>
          <a:p>
            <a:r>
              <a:rPr lang="en-US" b="1" dirty="0" smtClean="0"/>
              <a:t>GENERAL GRAPHIC MAP OF THE LANGUAGES OF THE SUBCONTINENT</a:t>
            </a:r>
            <a:endParaRPr lang="en-IN"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cation of arunachal-pradesh.jpg"/>
          <p:cNvPicPr>
            <a:picLocks noChangeAspect="1"/>
          </p:cNvPicPr>
          <p:nvPr/>
        </p:nvPicPr>
        <p:blipFill>
          <a:blip r:embed="rId2" cstate="print"/>
          <a:stretch>
            <a:fillRect/>
          </a:stretch>
        </p:blipFill>
        <p:spPr>
          <a:xfrm>
            <a:off x="609600" y="1219200"/>
            <a:ext cx="6781800" cy="5314950"/>
          </a:xfrm>
          <a:prstGeom prst="rect">
            <a:avLst/>
          </a:prstGeom>
        </p:spPr>
      </p:pic>
      <p:sp>
        <p:nvSpPr>
          <p:cNvPr id="1048594" name="Title 1"/>
          <p:cNvSpPr>
            <a:spLocks noGrp="1"/>
          </p:cNvSpPr>
          <p:nvPr>
            <p:ph type="title"/>
          </p:nvPr>
        </p:nvSpPr>
        <p:spPr>
          <a:xfrm>
            <a:off x="533400" y="152400"/>
            <a:ext cx="10515600" cy="1096963"/>
          </a:xfrm>
        </p:spPr>
        <p:txBody>
          <a:bodyPr/>
          <a:lstStyle/>
          <a:p>
            <a:r>
              <a:rPr lang="en-US" b="1" dirty="0">
                <a:solidFill>
                  <a:srgbClr val="C00000"/>
                </a:solidFill>
              </a:rPr>
              <a:t>LANGUAGE: ORIGIN &amp; EVOLUTION</a:t>
            </a:r>
          </a:p>
        </p:txBody>
      </p:sp>
      <p:sp>
        <p:nvSpPr>
          <p:cNvPr id="1048595" name="Content Placeholder 2"/>
          <p:cNvSpPr>
            <a:spLocks noGrp="1"/>
          </p:cNvSpPr>
          <p:nvPr>
            <p:ph sz="half" idx="1"/>
          </p:nvPr>
        </p:nvSpPr>
        <p:spPr>
          <a:xfrm>
            <a:off x="7467600" y="1371600"/>
            <a:ext cx="4648200" cy="5181600"/>
          </a:xfrm>
        </p:spPr>
        <p:txBody>
          <a:bodyPr>
            <a:noAutofit/>
          </a:bodyPr>
          <a:lstStyle/>
          <a:p>
            <a:r>
              <a:rPr lang="en-US" sz="1600" b="1" dirty="0"/>
              <a:t>Arunachal Pradesh is in the easternmost borders of India.</a:t>
            </a:r>
          </a:p>
          <a:p>
            <a:r>
              <a:rPr lang="en-US" sz="1600" b="1" dirty="0"/>
              <a:t>Arunachal is named in Sanskrit, after the dawn lit mountains of the Eastern Himalayas, and the  </a:t>
            </a:r>
            <a:r>
              <a:rPr lang="en-US" sz="1600" b="1" dirty="0" err="1"/>
              <a:t>Patkai</a:t>
            </a:r>
            <a:r>
              <a:rPr lang="en-US" sz="1600" b="1" dirty="0"/>
              <a:t> hilly ranges. </a:t>
            </a:r>
          </a:p>
          <a:p>
            <a:r>
              <a:rPr lang="en-US" sz="1600" b="1" dirty="0"/>
              <a:t>Arunachal is home for many Tribal communities, and sub tribes. </a:t>
            </a:r>
          </a:p>
          <a:p>
            <a:r>
              <a:rPr lang="en-US" sz="1600" b="1" dirty="0"/>
              <a:t>Each Tribal groups has it’s own dialects/ language. </a:t>
            </a:r>
            <a:endParaRPr lang="en-US" sz="1600" b="1" dirty="0" smtClean="0"/>
          </a:p>
          <a:p>
            <a:r>
              <a:rPr lang="en-US" sz="1600" b="1" dirty="0"/>
              <a:t>Arunachal Pradesh has diverse communities and dialects. </a:t>
            </a:r>
          </a:p>
          <a:p>
            <a:r>
              <a:rPr lang="en-US" sz="1600" b="1" dirty="0"/>
              <a:t>Arunachal Pradesh share it’s international borders with China, Bhutan, and Myanmar. </a:t>
            </a:r>
          </a:p>
          <a:p>
            <a:r>
              <a:rPr lang="en-US" sz="1600" b="1" dirty="0" err="1"/>
              <a:t>Nyishi</a:t>
            </a:r>
            <a:r>
              <a:rPr lang="en-US" sz="1600" b="1" dirty="0"/>
              <a:t> Dialect/ language is widely spoken among the majority of the population. </a:t>
            </a:r>
          </a:p>
          <a:p>
            <a:r>
              <a:rPr lang="en-US" sz="1600" b="1" dirty="0" err="1"/>
              <a:t>Nyishi</a:t>
            </a:r>
            <a:r>
              <a:rPr lang="en-US" sz="1600" b="1" dirty="0"/>
              <a:t> Dialect belongs to </a:t>
            </a:r>
            <a:r>
              <a:rPr lang="en-US" sz="1800" b="1" dirty="0"/>
              <a:t>Sino-</a:t>
            </a:r>
            <a:r>
              <a:rPr lang="en-US" sz="1600" b="1" dirty="0"/>
              <a:t> </a:t>
            </a:r>
            <a:r>
              <a:rPr lang="en-US" sz="1600" b="1" dirty="0" err="1"/>
              <a:t>tibeto</a:t>
            </a:r>
            <a:r>
              <a:rPr lang="en-US" sz="1600" b="1" dirty="0"/>
              <a:t>- </a:t>
            </a:r>
            <a:r>
              <a:rPr lang="en-US" sz="1600" b="1" dirty="0" err="1"/>
              <a:t>mongloid</a:t>
            </a:r>
            <a:r>
              <a:rPr lang="en-US" sz="1600" b="1" dirty="0"/>
              <a:t> group of Languages. </a:t>
            </a:r>
          </a:p>
          <a:p>
            <a:r>
              <a:rPr lang="en-US" sz="1600" b="1" dirty="0" err="1"/>
              <a:t>Nyishis</a:t>
            </a:r>
            <a:r>
              <a:rPr lang="en-US" sz="1600" b="1" dirty="0"/>
              <a:t> belong to the </a:t>
            </a:r>
            <a:r>
              <a:rPr lang="en-US" sz="1600" b="1" dirty="0" err="1"/>
              <a:t>Tibeto-sino</a:t>
            </a:r>
            <a:r>
              <a:rPr lang="en-US" sz="1600" b="1" dirty="0"/>
              <a:t> </a:t>
            </a:r>
            <a:r>
              <a:rPr lang="en-US" sz="1600" b="1" dirty="0" err="1"/>
              <a:t>Mongloid</a:t>
            </a:r>
            <a:r>
              <a:rPr lang="en-US" sz="1600" b="1" dirty="0"/>
              <a:t> Race. </a:t>
            </a:r>
          </a:p>
          <a:p>
            <a:endParaRPr lang="en-US" sz="1600" b="1" dirty="0"/>
          </a:p>
          <a:p>
            <a:pPr marL="0" indent="0">
              <a:buNone/>
            </a:pPr>
            <a:endParaRPr lang="en-US" sz="1600" b="1" dirty="0"/>
          </a:p>
        </p:txBody>
      </p:sp>
      <p:pic>
        <p:nvPicPr>
          <p:cNvPr id="8" name="Picture 7" descr="123.png"/>
          <p:cNvPicPr>
            <a:picLocks noChangeAspect="1"/>
          </p:cNvPicPr>
          <p:nvPr/>
        </p:nvPicPr>
        <p:blipFill>
          <a:blip r:embed="rId3" cstate="print"/>
          <a:stretch>
            <a:fillRect/>
          </a:stretch>
        </p:blipFill>
        <p:spPr>
          <a:xfrm>
            <a:off x="684988" y="1287743"/>
            <a:ext cx="1448612" cy="130305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5181600" cy="4801314"/>
          </a:xfrm>
          <a:prstGeom prst="rect">
            <a:avLst/>
          </a:prstGeom>
          <a:noFill/>
        </p:spPr>
        <p:txBody>
          <a:bodyPr wrap="square" rtlCol="0">
            <a:spAutoFit/>
          </a:bodyPr>
          <a:lstStyle/>
          <a:p>
            <a:r>
              <a:rPr lang="en-US" b="1" dirty="0" smtClean="0">
                <a:solidFill>
                  <a:srgbClr val="C00000"/>
                </a:solidFill>
              </a:rPr>
              <a:t>Indo – Aryan </a:t>
            </a:r>
            <a:endParaRPr lang="en-US" dirty="0" smtClean="0"/>
          </a:p>
          <a:p>
            <a:r>
              <a:rPr lang="en-US" dirty="0" smtClean="0"/>
              <a:t>These group of languages form the majority in North South Asia. It is theorized that Indo-Aryan </a:t>
            </a:r>
            <a:r>
              <a:rPr lang="en-US" dirty="0" err="1" smtClean="0"/>
              <a:t>lanaguages</a:t>
            </a:r>
            <a:r>
              <a:rPr lang="en-US" dirty="0" smtClean="0"/>
              <a:t> fall upon a dialect continuum. </a:t>
            </a:r>
          </a:p>
          <a:p>
            <a:endParaRPr lang="en-US" dirty="0"/>
          </a:p>
          <a:p>
            <a:r>
              <a:rPr lang="en-US" dirty="0" smtClean="0"/>
              <a:t>Linguists recognize three divisions within Indo-Aryan languages:</a:t>
            </a:r>
          </a:p>
          <a:p>
            <a:endParaRPr lang="en-US" dirty="0"/>
          </a:p>
          <a:p>
            <a:r>
              <a:rPr lang="en-US" dirty="0" smtClean="0"/>
              <a:t>Old, Middle, and New (or Modern) </a:t>
            </a:r>
            <a:r>
              <a:rPr lang="en-US" dirty="0" err="1" smtClean="0"/>
              <a:t>Indo-aryan</a:t>
            </a:r>
            <a:r>
              <a:rPr lang="en-US" dirty="0" smtClean="0"/>
              <a:t>, named in the order they appeared.</a:t>
            </a:r>
          </a:p>
          <a:p>
            <a:endParaRPr lang="en-US" dirty="0"/>
          </a:p>
          <a:p>
            <a:r>
              <a:rPr lang="en-US" dirty="0" smtClean="0"/>
              <a:t>The languages transition into different varieties, often sparking debate on dialect </a:t>
            </a:r>
            <a:r>
              <a:rPr lang="en-US" dirty="0" err="1" smtClean="0"/>
              <a:t>vs</a:t>
            </a:r>
            <a:r>
              <a:rPr lang="en-US" dirty="0" smtClean="0"/>
              <a:t> language differences. </a:t>
            </a:r>
          </a:p>
          <a:p>
            <a:endParaRPr lang="en-US" dirty="0"/>
          </a:p>
          <a:p>
            <a:r>
              <a:rPr lang="en-US" dirty="0" smtClean="0"/>
              <a:t>These languages in South Asia are similar to languages in Europe as history reveals Aryans migrated to the subcontinent from the West. </a:t>
            </a:r>
            <a:endParaRPr lang="en-IN"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3600" y="1371600"/>
            <a:ext cx="5734050" cy="367665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428685"/>
            <a:ext cx="5029200" cy="4524315"/>
          </a:xfrm>
          <a:prstGeom prst="rect">
            <a:avLst/>
          </a:prstGeom>
          <a:noFill/>
        </p:spPr>
        <p:txBody>
          <a:bodyPr wrap="square" rtlCol="0">
            <a:spAutoFit/>
          </a:bodyPr>
          <a:lstStyle/>
          <a:p>
            <a:r>
              <a:rPr lang="en-US" b="1" dirty="0" smtClean="0">
                <a:solidFill>
                  <a:srgbClr val="C00000"/>
                </a:solidFill>
              </a:rPr>
              <a:t>Dravidian </a:t>
            </a:r>
            <a:endParaRPr lang="en-US" dirty="0"/>
          </a:p>
          <a:p>
            <a:r>
              <a:rPr lang="en-US" dirty="0" smtClean="0"/>
              <a:t>These languages are, mostly concentrated in South India with the exception of the </a:t>
            </a:r>
            <a:r>
              <a:rPr lang="en-US" dirty="0" err="1" smtClean="0"/>
              <a:t>Brahui</a:t>
            </a:r>
            <a:r>
              <a:rPr lang="en-US" dirty="0" smtClean="0"/>
              <a:t> people of current Pakistan and </a:t>
            </a:r>
            <a:r>
              <a:rPr lang="en-US" dirty="0" err="1" smtClean="0"/>
              <a:t>Dhangar</a:t>
            </a:r>
            <a:r>
              <a:rPr lang="en-US" dirty="0" smtClean="0"/>
              <a:t>, a dialect of </a:t>
            </a:r>
            <a:r>
              <a:rPr lang="en-US" dirty="0" err="1" smtClean="0"/>
              <a:t>Kurukh</a:t>
            </a:r>
            <a:r>
              <a:rPr lang="en-US" dirty="0" smtClean="0"/>
              <a:t>, in Nepal and Bhutan. </a:t>
            </a:r>
          </a:p>
          <a:p>
            <a:endParaRPr lang="en-US" dirty="0"/>
          </a:p>
          <a:p>
            <a:r>
              <a:rPr lang="en-US" dirty="0" smtClean="0"/>
              <a:t>Though scholars argue Dravidian languages  may have been brought to India by migrations from the Iranian plateau in the fourth or third millennium BCE. </a:t>
            </a:r>
          </a:p>
          <a:p>
            <a:endParaRPr lang="en-US" dirty="0"/>
          </a:p>
          <a:p>
            <a:r>
              <a:rPr lang="en-US" dirty="0" smtClean="0"/>
              <a:t>The Dravidian languages cannot easily be connected to any other language family as of yet. It is thought that Dravidian languages predate the arrival of Indo-European languages in the subcontinent.</a:t>
            </a:r>
            <a:endParaRPr lang="en-IN"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3473" b="7222"/>
          <a:stretch/>
        </p:blipFill>
        <p:spPr>
          <a:xfrm>
            <a:off x="7162800" y="741091"/>
            <a:ext cx="3552825" cy="5640659"/>
          </a:xfrm>
          <a:prstGeom prst="rect">
            <a:avLst/>
          </a:prstGeom>
        </p:spPr>
      </p:pic>
      <p:sp>
        <p:nvSpPr>
          <p:cNvPr id="8" name="TextBox 7"/>
          <p:cNvSpPr txBox="1"/>
          <p:nvPr/>
        </p:nvSpPr>
        <p:spPr>
          <a:xfrm>
            <a:off x="7315200" y="371759"/>
            <a:ext cx="3000375" cy="369332"/>
          </a:xfrm>
          <a:prstGeom prst="rect">
            <a:avLst/>
          </a:prstGeom>
          <a:noFill/>
        </p:spPr>
        <p:txBody>
          <a:bodyPr wrap="square" rtlCol="0">
            <a:spAutoFit/>
          </a:bodyPr>
          <a:lstStyle/>
          <a:p>
            <a:r>
              <a:rPr lang="en-US" b="1" dirty="0" smtClean="0"/>
              <a:t>Origin of Dravidian languages</a:t>
            </a:r>
            <a:endParaRPr lang="en-IN"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0" y="457200"/>
            <a:ext cx="4648200" cy="5078313"/>
          </a:xfrm>
          <a:prstGeom prst="rect">
            <a:avLst/>
          </a:prstGeom>
          <a:noFill/>
        </p:spPr>
        <p:txBody>
          <a:bodyPr wrap="square" rtlCol="0">
            <a:spAutoFit/>
          </a:bodyPr>
          <a:lstStyle/>
          <a:p>
            <a:r>
              <a:rPr lang="en-US" b="1" dirty="0" smtClean="0">
                <a:solidFill>
                  <a:srgbClr val="C00000"/>
                </a:solidFill>
              </a:rPr>
              <a:t>Sino-Tibetan</a:t>
            </a:r>
            <a:r>
              <a:rPr lang="en-US" dirty="0" smtClean="0"/>
              <a:t> </a:t>
            </a:r>
          </a:p>
          <a:p>
            <a:r>
              <a:rPr lang="en-US" dirty="0" smtClean="0"/>
              <a:t>This family is common in </a:t>
            </a:r>
            <a:r>
              <a:rPr lang="en-US" dirty="0" err="1" smtClean="0"/>
              <a:t>Ladakh</a:t>
            </a:r>
            <a:r>
              <a:rPr lang="en-US" dirty="0" smtClean="0"/>
              <a:t>, Himachal Pradesh, mostly of Northeast India, Nepal and Bhutan. </a:t>
            </a:r>
          </a:p>
          <a:p>
            <a:endParaRPr lang="en-US" dirty="0"/>
          </a:p>
          <a:p>
            <a:r>
              <a:rPr lang="en-US" dirty="0" smtClean="0"/>
              <a:t>Northeast India is the most linguistically diverse region of India. </a:t>
            </a:r>
          </a:p>
          <a:p>
            <a:endParaRPr lang="en-US" dirty="0"/>
          </a:p>
          <a:p>
            <a:r>
              <a:rPr lang="en-US" dirty="0" smtClean="0"/>
              <a:t>It must be said that their interrelationships are not clear and that the family is best described as leaves on the forest floor rather than our typical family tree. The languages have high variability with low intelligibility among communities. </a:t>
            </a:r>
          </a:p>
          <a:p>
            <a:endParaRPr lang="en-US" dirty="0"/>
          </a:p>
          <a:p>
            <a:r>
              <a:rPr lang="en-US" dirty="0" smtClean="0"/>
              <a:t>For this reason, </a:t>
            </a:r>
            <a:r>
              <a:rPr lang="en-US" dirty="0" err="1" smtClean="0"/>
              <a:t>Bodo</a:t>
            </a:r>
            <a:r>
              <a:rPr lang="en-US" dirty="0"/>
              <a:t> </a:t>
            </a:r>
            <a:r>
              <a:rPr lang="en-US" dirty="0" smtClean="0"/>
              <a:t>and Meitei among other popular languages function as </a:t>
            </a:r>
            <a:r>
              <a:rPr lang="en-US" dirty="0" err="1" smtClean="0"/>
              <a:t>linga</a:t>
            </a:r>
            <a:r>
              <a:rPr lang="en-US" dirty="0" smtClean="0"/>
              <a:t> </a:t>
            </a:r>
            <a:r>
              <a:rPr lang="en-US" dirty="0" err="1" smtClean="0"/>
              <a:t>francas</a:t>
            </a:r>
            <a:r>
              <a:rPr lang="en-US" dirty="0" smtClean="0"/>
              <a:t> within their respective regions. </a:t>
            </a:r>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600" y="939107"/>
            <a:ext cx="5334001" cy="4114498"/>
          </a:xfrm>
          <a:prstGeom prst="rect">
            <a:avLst/>
          </a:prstGeom>
        </p:spPr>
      </p:pic>
      <p:sp>
        <p:nvSpPr>
          <p:cNvPr id="9" name="TextBox 8"/>
          <p:cNvSpPr txBox="1"/>
          <p:nvPr/>
        </p:nvSpPr>
        <p:spPr>
          <a:xfrm>
            <a:off x="7315200" y="371759"/>
            <a:ext cx="3000375" cy="369332"/>
          </a:xfrm>
          <a:prstGeom prst="rect">
            <a:avLst/>
          </a:prstGeom>
          <a:noFill/>
        </p:spPr>
        <p:txBody>
          <a:bodyPr wrap="square" rtlCol="0">
            <a:spAutoFit/>
          </a:bodyPr>
          <a:lstStyle/>
          <a:p>
            <a:r>
              <a:rPr lang="en-US" b="1" dirty="0" smtClean="0"/>
              <a:t>Sino-Tibetan family tree</a:t>
            </a:r>
            <a:endParaRPr lang="en-IN"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457200"/>
            <a:ext cx="4953000" cy="5632311"/>
          </a:xfrm>
          <a:prstGeom prst="rect">
            <a:avLst/>
          </a:prstGeom>
          <a:noFill/>
        </p:spPr>
        <p:txBody>
          <a:bodyPr wrap="square" rtlCol="0">
            <a:spAutoFit/>
          </a:bodyPr>
          <a:lstStyle/>
          <a:p>
            <a:r>
              <a:rPr lang="en-US" b="1" dirty="0" smtClean="0">
                <a:solidFill>
                  <a:srgbClr val="C00000"/>
                </a:solidFill>
              </a:rPr>
              <a:t>Austro-Asiatic </a:t>
            </a:r>
            <a:endParaRPr lang="en-US" dirty="0"/>
          </a:p>
          <a:p>
            <a:r>
              <a:rPr lang="en-US" dirty="0" smtClean="0"/>
              <a:t>The Austro-Asiatic branch includes languages spoken in Southeast Asia. </a:t>
            </a:r>
          </a:p>
          <a:p>
            <a:endParaRPr lang="en-US" dirty="0"/>
          </a:p>
          <a:p>
            <a:r>
              <a:rPr lang="en-US" dirty="0" smtClean="0"/>
              <a:t>Research reveals that speakers of the Austro-Asiatic family arrived in the Subcontinent more than 3,500 years ago. </a:t>
            </a:r>
          </a:p>
          <a:p>
            <a:endParaRPr lang="en-US" dirty="0"/>
          </a:p>
          <a:p>
            <a:r>
              <a:rPr lang="en-US" dirty="0" smtClean="0"/>
              <a:t>Some languages like Santali, has no script until the 19</a:t>
            </a:r>
            <a:r>
              <a:rPr lang="en-US" baseline="30000" dirty="0" smtClean="0"/>
              <a:t>th</a:t>
            </a:r>
            <a:r>
              <a:rPr lang="en-US" dirty="0" smtClean="0"/>
              <a:t> century; that said there are 66 different scripts used in India today, some languages even having multiple practiced writing scripts such as Punjabi and Hindustani. </a:t>
            </a:r>
          </a:p>
          <a:p>
            <a:endParaRPr lang="en-US" dirty="0"/>
          </a:p>
          <a:p>
            <a:r>
              <a:rPr lang="en-US" dirty="0" err="1" smtClean="0"/>
              <a:t>Khasi</a:t>
            </a:r>
            <a:r>
              <a:rPr lang="en-US" dirty="0" smtClean="0"/>
              <a:t> and the </a:t>
            </a:r>
            <a:r>
              <a:rPr lang="en-US" dirty="0" err="1" smtClean="0"/>
              <a:t>Munda</a:t>
            </a:r>
            <a:r>
              <a:rPr lang="en-US" dirty="0" smtClean="0"/>
              <a:t> languages, which includes Santali and the languages from the Nicobar Islands form the Austro-Asiatic tree in the Subcontinent. It is also incredibly important to note that only 3% of the population speaks such languages and it is considered an endangered language. </a:t>
            </a:r>
            <a:endParaRPr lang="en-IN"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00" y="990600"/>
            <a:ext cx="3505200" cy="3681260"/>
          </a:xfrm>
          <a:prstGeom prst="rect">
            <a:avLst/>
          </a:prstGeom>
        </p:spPr>
      </p:pic>
      <p:sp>
        <p:nvSpPr>
          <p:cNvPr id="8" name="TextBox 7"/>
          <p:cNvSpPr txBox="1"/>
          <p:nvPr/>
        </p:nvSpPr>
        <p:spPr>
          <a:xfrm>
            <a:off x="7315200" y="371759"/>
            <a:ext cx="3000375" cy="369332"/>
          </a:xfrm>
          <a:prstGeom prst="rect">
            <a:avLst/>
          </a:prstGeom>
          <a:noFill/>
        </p:spPr>
        <p:txBody>
          <a:bodyPr wrap="square" rtlCol="0">
            <a:spAutoFit/>
          </a:bodyPr>
          <a:lstStyle/>
          <a:p>
            <a:r>
              <a:rPr lang="en-US" b="1" dirty="0" smtClean="0"/>
              <a:t>Austro Asiatic speaking group</a:t>
            </a:r>
            <a:endParaRPr lang="en-IN"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408087"/>
            <a:ext cx="4876800" cy="5078313"/>
          </a:xfrm>
          <a:prstGeom prst="rect">
            <a:avLst/>
          </a:prstGeom>
          <a:noFill/>
        </p:spPr>
        <p:txBody>
          <a:bodyPr wrap="square" rtlCol="0">
            <a:spAutoFit/>
          </a:bodyPr>
          <a:lstStyle/>
          <a:p>
            <a:r>
              <a:rPr lang="en-US" b="1" dirty="0" err="1" smtClean="0">
                <a:solidFill>
                  <a:srgbClr val="C00000"/>
                </a:solidFill>
              </a:rPr>
              <a:t>Iranic</a:t>
            </a:r>
            <a:endParaRPr lang="en-US" dirty="0"/>
          </a:p>
          <a:p>
            <a:r>
              <a:rPr lang="en-US" dirty="0" err="1" smtClean="0"/>
              <a:t>Baloch</a:t>
            </a:r>
            <a:r>
              <a:rPr lang="en-US" dirty="0" smtClean="0"/>
              <a:t>, Pashto alongside other spoken languages are recognized as apart of the </a:t>
            </a:r>
            <a:r>
              <a:rPr lang="en-US" dirty="0" err="1" smtClean="0"/>
              <a:t>Iranic</a:t>
            </a:r>
            <a:r>
              <a:rPr lang="en-US" dirty="0" smtClean="0"/>
              <a:t> language family that is largely spoken in the subcontinent, in particular,  in Western Pakistan mostly within </a:t>
            </a:r>
            <a:r>
              <a:rPr lang="en-US" dirty="0" err="1" smtClean="0"/>
              <a:t>Balochistan</a:t>
            </a:r>
            <a:r>
              <a:rPr lang="en-US" dirty="0" smtClean="0"/>
              <a:t> and Khyber </a:t>
            </a:r>
            <a:r>
              <a:rPr lang="en-US" dirty="0" err="1" smtClean="0"/>
              <a:t>Pakhtunkhwa</a:t>
            </a:r>
            <a:r>
              <a:rPr lang="en-US" dirty="0" smtClean="0"/>
              <a:t>. </a:t>
            </a:r>
          </a:p>
          <a:p>
            <a:endParaRPr lang="en-US" dirty="0"/>
          </a:p>
          <a:p>
            <a:r>
              <a:rPr lang="en-US" dirty="0" smtClean="0"/>
              <a:t>As one can recall, </a:t>
            </a:r>
            <a:r>
              <a:rPr lang="en-US" dirty="0" err="1" smtClean="0"/>
              <a:t>Iranic</a:t>
            </a:r>
            <a:r>
              <a:rPr lang="en-US" dirty="0" smtClean="0"/>
              <a:t> languages have had an immense influence on the subcontinent in its’ long history, especially within the Indo-Aryan language family as recognized by similar vocabulary. </a:t>
            </a:r>
          </a:p>
          <a:p>
            <a:endParaRPr lang="en-US" dirty="0"/>
          </a:p>
          <a:p>
            <a:r>
              <a:rPr lang="en-US" dirty="0" smtClean="0"/>
              <a:t>Furthermore, both Indo-Iranian and Indo-Aryan languages fall under a much larger group called the Indo-European language family, signifying similarities and migrations in many parts of history. </a:t>
            </a:r>
            <a:endParaRPr lang="en-IN"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8054"/>
          <a:stretch/>
        </p:blipFill>
        <p:spPr>
          <a:xfrm>
            <a:off x="7086600" y="1295400"/>
            <a:ext cx="3048000" cy="2867645"/>
          </a:xfrm>
          <a:prstGeom prst="rect">
            <a:avLst/>
          </a:prstGeom>
        </p:spPr>
      </p:pic>
      <p:sp>
        <p:nvSpPr>
          <p:cNvPr id="9" name="TextBox 8"/>
          <p:cNvSpPr txBox="1"/>
          <p:nvPr/>
        </p:nvSpPr>
        <p:spPr>
          <a:xfrm>
            <a:off x="7110412" y="945091"/>
            <a:ext cx="3000375" cy="369332"/>
          </a:xfrm>
          <a:prstGeom prst="rect">
            <a:avLst/>
          </a:prstGeom>
          <a:noFill/>
        </p:spPr>
        <p:txBody>
          <a:bodyPr wrap="square" rtlCol="0">
            <a:spAutoFit/>
          </a:bodyPr>
          <a:lstStyle/>
          <a:p>
            <a:r>
              <a:rPr lang="en-US" b="1" dirty="0" err="1" smtClean="0"/>
              <a:t>Iranic</a:t>
            </a:r>
            <a:r>
              <a:rPr lang="en-US" b="1" dirty="0" smtClean="0"/>
              <a:t> language family tree</a:t>
            </a:r>
            <a:endParaRPr lang="en-IN"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9" name="TextBox 1048688"/>
          <p:cNvSpPr txBox="1"/>
          <p:nvPr/>
        </p:nvSpPr>
        <p:spPr>
          <a:xfrm>
            <a:off x="285750" y="304800"/>
            <a:ext cx="6191250" cy="7294305"/>
          </a:xfrm>
          <a:prstGeom prst="rect">
            <a:avLst/>
          </a:prstGeom>
        </p:spPr>
        <p:txBody>
          <a:bodyPr wrap="square" rtlCol="0">
            <a:spAutoFit/>
          </a:bodyPr>
          <a:lstStyle/>
          <a:p>
            <a:r>
              <a:rPr lang="en-US" b="1" dirty="0">
                <a:solidFill>
                  <a:srgbClr val="C00000"/>
                </a:solidFill>
              </a:rPr>
              <a:t>The </a:t>
            </a:r>
            <a:r>
              <a:rPr lang="en-US" b="1" dirty="0" err="1">
                <a:solidFill>
                  <a:srgbClr val="C00000"/>
                </a:solidFill>
              </a:rPr>
              <a:t>Nyishi</a:t>
            </a:r>
            <a:r>
              <a:rPr lang="en-US" b="1" dirty="0">
                <a:solidFill>
                  <a:srgbClr val="C00000"/>
                </a:solidFill>
              </a:rPr>
              <a:t> dialect </a:t>
            </a:r>
            <a:r>
              <a:rPr lang="en-US" dirty="0">
                <a:solidFill>
                  <a:srgbClr val="000000"/>
                </a:solidFill>
              </a:rPr>
              <a:t>has a lot of derivative words from Assamese as  our people had been closed contact with them since time immemorial.
Our younger generations speak Hindi and English, especially those residing in the urban areas or who have been to English medium schools. Children are not encouraged to speak </a:t>
            </a:r>
            <a:r>
              <a:rPr lang="en-US" dirty="0" err="1">
                <a:solidFill>
                  <a:srgbClr val="000000"/>
                </a:solidFill>
              </a:rPr>
              <a:t>Nyishi</a:t>
            </a:r>
            <a:r>
              <a:rPr lang="en-US" dirty="0">
                <a:solidFill>
                  <a:srgbClr val="000000"/>
                </a:solidFill>
              </a:rPr>
              <a:t> at </a:t>
            </a:r>
            <a:r>
              <a:rPr lang="en-US" dirty="0" smtClean="0">
                <a:solidFill>
                  <a:srgbClr val="000000"/>
                </a:solidFill>
              </a:rPr>
              <a:t>home. </a:t>
            </a:r>
            <a:r>
              <a:rPr lang="en-US" dirty="0" err="1" smtClean="0">
                <a:solidFill>
                  <a:srgbClr val="000000"/>
                </a:solidFill>
              </a:rPr>
              <a:t>Nyishi</a:t>
            </a:r>
            <a:r>
              <a:rPr lang="en-US" dirty="0" smtClean="0">
                <a:solidFill>
                  <a:srgbClr val="000000"/>
                </a:solidFill>
              </a:rPr>
              <a:t> </a:t>
            </a:r>
            <a:r>
              <a:rPr lang="en-US" dirty="0">
                <a:solidFill>
                  <a:srgbClr val="000000"/>
                </a:solidFill>
              </a:rPr>
              <a:t>dialect may be listed as endangered dialect/ language.  </a:t>
            </a:r>
            <a:endParaRPr lang="en-US" dirty="0" smtClean="0">
              <a:solidFill>
                <a:srgbClr val="000000"/>
              </a:solidFill>
            </a:endParaRPr>
          </a:p>
          <a:p>
            <a:endParaRPr lang="en-US" dirty="0">
              <a:solidFill>
                <a:srgbClr val="000000"/>
              </a:solidFill>
            </a:endParaRPr>
          </a:p>
          <a:p>
            <a:r>
              <a:rPr lang="en-US" dirty="0">
                <a:solidFill>
                  <a:srgbClr val="000000"/>
                </a:solidFill>
              </a:rPr>
              <a:t>Therefore, efforts to preserve and help the upcoming generation to speak our mother tongue has been acknowledged. Efforts are on to have own alphabet  and scripture too. </a:t>
            </a:r>
            <a:endParaRPr lang="en-US" dirty="0" smtClean="0">
              <a:solidFill>
                <a:srgbClr val="000000"/>
              </a:solidFill>
            </a:endParaRPr>
          </a:p>
          <a:p>
            <a:endParaRPr lang="en-US" dirty="0">
              <a:solidFill>
                <a:srgbClr val="000000"/>
              </a:solidFill>
            </a:endParaRPr>
          </a:p>
          <a:p>
            <a:r>
              <a:rPr lang="en-US" dirty="0" smtClean="0">
                <a:solidFill>
                  <a:srgbClr val="000000"/>
                </a:solidFill>
              </a:rPr>
              <a:t>Educational </a:t>
            </a:r>
            <a:r>
              <a:rPr lang="en-US" dirty="0">
                <a:solidFill>
                  <a:srgbClr val="000000"/>
                </a:solidFill>
              </a:rPr>
              <a:t>institute must note that, </a:t>
            </a:r>
            <a:r>
              <a:rPr lang="en-US" dirty="0" err="1">
                <a:solidFill>
                  <a:srgbClr val="000000"/>
                </a:solidFill>
              </a:rPr>
              <a:t>Nyishi</a:t>
            </a:r>
            <a:r>
              <a:rPr lang="en-US" dirty="0">
                <a:solidFill>
                  <a:srgbClr val="000000"/>
                </a:solidFill>
              </a:rPr>
              <a:t> is to be taught as a compulsory language in the schools and colleges in the </a:t>
            </a:r>
            <a:r>
              <a:rPr lang="en-US" dirty="0" err="1">
                <a:solidFill>
                  <a:srgbClr val="000000"/>
                </a:solidFill>
              </a:rPr>
              <a:t>Nyishi</a:t>
            </a:r>
            <a:r>
              <a:rPr lang="en-US" dirty="0">
                <a:solidFill>
                  <a:srgbClr val="000000"/>
                </a:solidFill>
              </a:rPr>
              <a:t> districts</a:t>
            </a:r>
            <a:r>
              <a:rPr lang="en-US" dirty="0" smtClean="0">
                <a:solidFill>
                  <a:srgbClr val="000000"/>
                </a:solidFill>
              </a:rPr>
              <a:t>.</a:t>
            </a:r>
          </a:p>
          <a:p>
            <a:r>
              <a:rPr lang="en-US" dirty="0">
                <a:solidFill>
                  <a:srgbClr val="000000"/>
                </a:solidFill>
              </a:rPr>
              <a:t/>
            </a:r>
            <a:br>
              <a:rPr lang="en-US" dirty="0">
                <a:solidFill>
                  <a:srgbClr val="000000"/>
                </a:solidFill>
              </a:rPr>
            </a:br>
            <a:r>
              <a:rPr lang="en-US" dirty="0">
                <a:solidFill>
                  <a:srgbClr val="000000"/>
                </a:solidFill>
              </a:rPr>
              <a:t>Due to lack of written record it is difficult to unearth about the past society of </a:t>
            </a:r>
            <a:r>
              <a:rPr lang="en-US" dirty="0" err="1">
                <a:solidFill>
                  <a:srgbClr val="000000"/>
                </a:solidFill>
              </a:rPr>
              <a:t>Nyishi</a:t>
            </a:r>
            <a:r>
              <a:rPr lang="en-US" dirty="0">
                <a:solidFill>
                  <a:srgbClr val="000000"/>
                </a:solidFill>
              </a:rPr>
              <a:t> tribe.  Myths, oral history, and narratives are the major source of information.</a:t>
            </a:r>
          </a:p>
          <a:p>
            <a:r>
              <a:rPr lang="en-US" dirty="0">
                <a:solidFill>
                  <a:srgbClr val="000000"/>
                </a:solidFill>
              </a:rPr>
              <a:t>Yes, language is indispensable part of cultural history of any society.      </a:t>
            </a:r>
          </a:p>
          <a:p>
            <a:r>
              <a:rPr lang="en-US" dirty="0">
                <a:solidFill>
                  <a:srgbClr val="000000"/>
                </a:solidFill>
              </a:rPr>
              <a:t>
</a:t>
            </a:r>
            <a:r>
              <a:rPr lang="en-US" dirty="0" smtClean="0">
                <a:solidFill>
                  <a:srgbClr val="000000"/>
                </a:solidFill>
              </a:rPr>
              <a:t>    </a:t>
            </a:r>
            <a:r>
              <a:rPr lang="en-US" dirty="0">
                <a:solidFill>
                  <a:srgbClr val="000000"/>
                </a:solidFill>
              </a:rPr>
              <a:t>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4640" y="1676400"/>
            <a:ext cx="5128260" cy="3124200"/>
          </a:xfrm>
          <a:prstGeom prst="rect">
            <a:avLst/>
          </a:prstGeom>
        </p:spPr>
      </p:pic>
      <p:sp>
        <p:nvSpPr>
          <p:cNvPr id="4" name="TextBox 3"/>
          <p:cNvSpPr txBox="1"/>
          <p:nvPr/>
        </p:nvSpPr>
        <p:spPr>
          <a:xfrm>
            <a:off x="8153400" y="609600"/>
            <a:ext cx="3000375" cy="369332"/>
          </a:xfrm>
          <a:prstGeom prst="rect">
            <a:avLst/>
          </a:prstGeom>
          <a:noFill/>
        </p:spPr>
        <p:txBody>
          <a:bodyPr wrap="square" rtlCol="0">
            <a:spAutoFit/>
          </a:bodyPr>
          <a:lstStyle/>
          <a:p>
            <a:r>
              <a:rPr lang="en-US" b="1" dirty="0" smtClean="0"/>
              <a:t>Family tree of Tani languages</a:t>
            </a:r>
            <a:endParaRPr lang="en-IN" b="1" dirty="0"/>
          </a:p>
        </p:txBody>
      </p:sp>
      <p:sp>
        <p:nvSpPr>
          <p:cNvPr id="5" name="Oval 4"/>
          <p:cNvSpPr/>
          <p:nvPr/>
        </p:nvSpPr>
        <p:spPr>
          <a:xfrm>
            <a:off x="7486650" y="3962400"/>
            <a:ext cx="685800" cy="609600"/>
          </a:xfrm>
          <a:prstGeom prst="ellipse">
            <a:avLst/>
          </a:prstGeom>
          <a:noFill/>
          <a:ln w="19050">
            <a:solidFill>
              <a:srgbClr val="FF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titled-3.jpg"/>
          <p:cNvPicPr>
            <a:picLocks noChangeAspect="1"/>
          </p:cNvPicPr>
          <p:nvPr/>
        </p:nvPicPr>
        <p:blipFill>
          <a:blip r:embed="rId2" cstate="print">
            <a:clrChange>
              <a:clrFrom>
                <a:srgbClr val="FDFCFA"/>
              </a:clrFrom>
              <a:clrTo>
                <a:srgbClr val="FDFCFA">
                  <a:alpha val="0"/>
                </a:srgbClr>
              </a:clrTo>
            </a:clrChange>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0" y="0"/>
            <a:ext cx="12268200" cy="6858000"/>
          </a:xfrm>
          <a:prstGeom prst="rect">
            <a:avLst/>
          </a:prstGeom>
        </p:spPr>
      </p:pic>
      <p:sp>
        <p:nvSpPr>
          <p:cNvPr id="1048690" name="Title 1048689"/>
          <p:cNvSpPr>
            <a:spLocks noGrp="1"/>
          </p:cNvSpPr>
          <p:nvPr>
            <p:ph type="title"/>
          </p:nvPr>
        </p:nvSpPr>
        <p:spPr>
          <a:xfrm>
            <a:off x="577849" y="946669"/>
            <a:ext cx="10515600" cy="1906068"/>
          </a:xfrm>
        </p:spPr>
        <p:txBody>
          <a:bodyPr>
            <a:normAutofit fontScale="90000"/>
          </a:bodyPr>
          <a:lstStyle/>
          <a:p>
            <a:r>
              <a:rPr lang="en-US" b="1" dirty="0"/>
              <a:t>PAYALINCHO MELENGE</a:t>
            </a:r>
            <a:r>
              <a:rPr lang="en-US" dirty="0"/>
              <a:t/>
            </a:r>
            <a:br>
              <a:rPr lang="en-US" dirty="0"/>
            </a:br>
            <a:r>
              <a:rPr lang="en-US" sz="2600" b="1" dirty="0"/>
              <a:t>Thank you, everyone. </a:t>
            </a:r>
            <a:r>
              <a:rPr lang="en-US" sz="2600" dirty="0"/>
              <a:t/>
            </a:r>
            <a:br>
              <a:rPr lang="en-US" sz="2600" dirty="0"/>
            </a:br>
            <a:r>
              <a:rPr lang="en-US" sz="2600" b="1" dirty="0" err="1"/>
              <a:t>Dhanyavad</a:t>
            </a:r>
            <a:r>
              <a:rPr lang="en-US" sz="2600" b="1" dirty="0"/>
              <a:t>, </a:t>
            </a:r>
            <a:r>
              <a:rPr lang="en-US" sz="2600" b="1" dirty="0" err="1"/>
              <a:t>Sabhi</a:t>
            </a:r>
            <a:r>
              <a:rPr lang="en-US" sz="2600" b="1" dirty="0"/>
              <a:t> </a:t>
            </a:r>
            <a:r>
              <a:rPr lang="en-US" sz="2600" b="1" dirty="0" err="1"/>
              <a:t>ko</a:t>
            </a:r>
            <a:r>
              <a:rPr lang="en-US" sz="2600" b="1" dirty="0"/>
              <a:t>. </a:t>
            </a:r>
            <a:r>
              <a:rPr lang="en-US" b="1" dirty="0"/>
              <a:t> </a:t>
            </a:r>
          </a:p>
        </p:txBody>
      </p:sp>
      <p:sp>
        <p:nvSpPr>
          <p:cNvPr id="1048691" name="Text Placeholder 1048690"/>
          <p:cNvSpPr>
            <a:spLocks noGrp="1"/>
          </p:cNvSpPr>
          <p:nvPr>
            <p:ph type="body" idx="1"/>
          </p:nvPr>
        </p:nvSpPr>
        <p:spPr>
          <a:xfrm>
            <a:off x="685800" y="3276600"/>
            <a:ext cx="10515600" cy="2845150"/>
          </a:xfrm>
        </p:spPr>
        <p:txBody>
          <a:bodyPr/>
          <a:lstStyle/>
          <a:p>
            <a:r>
              <a:rPr lang="en-US" b="1" dirty="0" err="1">
                <a:solidFill>
                  <a:schemeClr val="tx1"/>
                </a:solidFill>
              </a:rPr>
              <a:t>Jimsi</a:t>
            </a:r>
            <a:r>
              <a:rPr lang="en-US" b="1" dirty="0">
                <a:solidFill>
                  <a:schemeClr val="tx1"/>
                </a:solidFill>
              </a:rPr>
              <a:t> </a:t>
            </a:r>
            <a:r>
              <a:rPr lang="en-US" b="1" dirty="0" err="1">
                <a:solidFill>
                  <a:schemeClr val="tx1"/>
                </a:solidFill>
              </a:rPr>
              <a:t>Tassar</a:t>
            </a:r>
            <a:endParaRPr lang="en-US" b="1" dirty="0">
              <a:solidFill>
                <a:schemeClr val="tx1"/>
              </a:solidFill>
            </a:endParaRPr>
          </a:p>
          <a:p>
            <a:r>
              <a:rPr lang="en-US" b="1" dirty="0">
                <a:solidFill>
                  <a:schemeClr val="tx1"/>
                </a:solidFill>
              </a:rPr>
              <a:t>Assistant Professor</a:t>
            </a:r>
          </a:p>
          <a:p>
            <a:r>
              <a:rPr lang="en-US" b="1" dirty="0">
                <a:solidFill>
                  <a:schemeClr val="tx1"/>
                </a:solidFill>
              </a:rPr>
              <a:t>Government Law college, </a:t>
            </a:r>
            <a:r>
              <a:rPr lang="en-US" b="1" dirty="0" err="1">
                <a:solidFill>
                  <a:schemeClr val="tx1"/>
                </a:solidFill>
              </a:rPr>
              <a:t>Jote</a:t>
            </a:r>
            <a:endParaRPr lang="en-US" b="1" dirty="0">
              <a:solidFill>
                <a:schemeClr val="tx1"/>
              </a:solidFill>
            </a:endParaRPr>
          </a:p>
          <a:p>
            <a:r>
              <a:rPr lang="en-US" b="1" dirty="0">
                <a:solidFill>
                  <a:schemeClr val="tx1"/>
                </a:solidFill>
              </a:rPr>
              <a:t>Arunachal Pradesh </a:t>
            </a:r>
          </a:p>
        </p:txBody>
      </p:sp>
      <p:sp>
        <p:nvSpPr>
          <p:cNvPr id="3" name="TextBox 2"/>
          <p:cNvSpPr txBox="1"/>
          <p:nvPr/>
        </p:nvSpPr>
        <p:spPr>
          <a:xfrm>
            <a:off x="723900" y="5638800"/>
            <a:ext cx="10820400" cy="954107"/>
          </a:xfrm>
          <a:prstGeom prst="rect">
            <a:avLst/>
          </a:prstGeom>
          <a:noFill/>
        </p:spPr>
        <p:txBody>
          <a:bodyPr wrap="square" rtlCol="0">
            <a:spAutoFit/>
          </a:bodyPr>
          <a:lstStyle/>
          <a:p>
            <a:pPr algn="ctr"/>
            <a:r>
              <a:rPr lang="en-US" sz="2800" b="1" dirty="0" smtClean="0">
                <a:solidFill>
                  <a:srgbClr val="C00000"/>
                </a:solidFill>
              </a:rPr>
              <a:t>STATE OFFICE, NEHRU YUVA KENDRA SANGATHAN, </a:t>
            </a:r>
          </a:p>
          <a:p>
            <a:pPr algn="ctr"/>
            <a:r>
              <a:rPr lang="en-US" sz="2800" b="1" dirty="0" smtClean="0">
                <a:solidFill>
                  <a:srgbClr val="C00000"/>
                </a:solidFill>
              </a:rPr>
              <a:t>ITANAGAR, ARUNACHAL PRADESH</a:t>
            </a:r>
            <a:endParaRPr lang="en-IN" sz="2800" b="1" dirty="0">
              <a:solidFill>
                <a:srgbClr val="C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Title 1"/>
          <p:cNvSpPr>
            <a:spLocks noGrp="1"/>
          </p:cNvSpPr>
          <p:nvPr>
            <p:ph type="title"/>
          </p:nvPr>
        </p:nvSpPr>
        <p:spPr>
          <a:xfrm>
            <a:off x="533400" y="152400"/>
            <a:ext cx="10515600" cy="1081088"/>
          </a:xfrm>
        </p:spPr>
        <p:txBody>
          <a:bodyPr/>
          <a:lstStyle/>
          <a:p>
            <a:r>
              <a:rPr lang="en-US" b="1" dirty="0">
                <a:solidFill>
                  <a:srgbClr val="C00000"/>
                </a:solidFill>
              </a:rPr>
              <a:t>OFFICIAL LANGUAGE &amp; MAJORITY LANGUAGE</a:t>
            </a:r>
            <a:r>
              <a:rPr lang="en-US" dirty="0">
                <a:solidFill>
                  <a:srgbClr val="C00000"/>
                </a:solidFill>
              </a:rPr>
              <a:t>.</a:t>
            </a:r>
          </a:p>
        </p:txBody>
      </p:sp>
      <p:sp>
        <p:nvSpPr>
          <p:cNvPr id="6" name="Content Placeholder 2"/>
          <p:cNvSpPr txBox="1">
            <a:spLocks/>
          </p:cNvSpPr>
          <p:nvPr/>
        </p:nvSpPr>
        <p:spPr>
          <a:xfrm>
            <a:off x="7467600" y="1295400"/>
            <a:ext cx="4648200" cy="51816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dirty="0"/>
              <a:t>English &amp; Hindi are the official language. </a:t>
            </a:r>
          </a:p>
          <a:p>
            <a:r>
              <a:rPr lang="en-US" sz="1600" b="1" dirty="0"/>
              <a:t>No Tribal dialect or Indigenous language is used in the schools or colleges. </a:t>
            </a:r>
          </a:p>
          <a:p>
            <a:r>
              <a:rPr lang="en-US" sz="1600" b="1" dirty="0" err="1"/>
              <a:t>Pali</a:t>
            </a:r>
            <a:r>
              <a:rPr lang="en-US" sz="1600" b="1" dirty="0"/>
              <a:t> scripture are used by the Monastic Buddhist communities. </a:t>
            </a:r>
          </a:p>
          <a:p>
            <a:r>
              <a:rPr lang="en-US" sz="1600" b="1" dirty="0"/>
              <a:t>Assamese has been used in old official documents. </a:t>
            </a:r>
          </a:p>
          <a:p>
            <a:r>
              <a:rPr lang="en-US" sz="1600" b="1" dirty="0" err="1"/>
              <a:t>Nyishi</a:t>
            </a:r>
            <a:r>
              <a:rPr lang="en-US" sz="1600" b="1" dirty="0"/>
              <a:t> Dialect is the largest spoken Indigenous dialect. </a:t>
            </a:r>
          </a:p>
          <a:p>
            <a:r>
              <a:rPr lang="en-US" sz="1600" b="1" dirty="0"/>
              <a:t>Of the 13 lakhs population, about 3 lakhs speak </a:t>
            </a:r>
            <a:r>
              <a:rPr lang="en-US" sz="1600" b="1" dirty="0" err="1"/>
              <a:t>Nyishi</a:t>
            </a:r>
            <a:r>
              <a:rPr lang="en-US" sz="1600" b="1" dirty="0"/>
              <a:t> Dialect. </a:t>
            </a:r>
          </a:p>
          <a:p>
            <a:r>
              <a:rPr lang="en-US" sz="1600" b="1" dirty="0" err="1"/>
              <a:t>Nyishi</a:t>
            </a:r>
            <a:r>
              <a:rPr lang="en-US" sz="1600" b="1" dirty="0"/>
              <a:t> Dialect is being developed into </a:t>
            </a:r>
            <a:r>
              <a:rPr lang="en-US" sz="1600" b="1" dirty="0" err="1"/>
              <a:t>Nyishi</a:t>
            </a:r>
            <a:r>
              <a:rPr lang="en-US" sz="1600" b="1" dirty="0"/>
              <a:t> language, with the help of Tani Lippi scripture. </a:t>
            </a:r>
          </a:p>
          <a:p>
            <a:r>
              <a:rPr lang="en-US" sz="1600" b="1" dirty="0"/>
              <a:t>Tani Lippi or Tani scripture is used by the Tani community, of which </a:t>
            </a:r>
            <a:r>
              <a:rPr lang="en-US" sz="1600" b="1" dirty="0" err="1"/>
              <a:t>Nyishi</a:t>
            </a:r>
            <a:r>
              <a:rPr lang="en-US" sz="1600" b="1" dirty="0"/>
              <a:t> is a sub community. </a:t>
            </a:r>
          </a:p>
          <a:p>
            <a:endParaRPr lang="en-US" sz="1600" b="1" dirty="0" smtClean="0"/>
          </a:p>
          <a:p>
            <a:pPr marL="0" indent="0">
              <a:buFont typeface="Arial" panose="020B0604020202020204" pitchFamily="34" charset="0"/>
              <a:buNone/>
            </a:pPr>
            <a:endParaRPr lang="en-US" sz="16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219200"/>
            <a:ext cx="6807200" cy="5105400"/>
          </a:xfrm>
          <a:prstGeom prst="rect">
            <a:avLst/>
          </a:prstGeom>
        </p:spPr>
      </p:pic>
      <p:sp>
        <p:nvSpPr>
          <p:cNvPr id="11" name="Oval 10"/>
          <p:cNvSpPr/>
          <p:nvPr/>
        </p:nvSpPr>
        <p:spPr>
          <a:xfrm>
            <a:off x="1695450" y="3429000"/>
            <a:ext cx="2438400" cy="2362200"/>
          </a:xfrm>
          <a:prstGeom prst="ellipse">
            <a:avLst/>
          </a:prstGeom>
          <a:noFill/>
          <a:ln w="28575">
            <a:solidFill>
              <a:srgbClr val="FF000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itle 1"/>
          <p:cNvSpPr txBox="1">
            <a:spLocks/>
          </p:cNvSpPr>
          <p:nvPr/>
        </p:nvSpPr>
        <p:spPr>
          <a:xfrm>
            <a:off x="609600" y="6210300"/>
            <a:ext cx="50292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err="1" smtClean="0">
                <a:latin typeface="+mn-lt"/>
              </a:rPr>
              <a:t>Nyishi</a:t>
            </a:r>
            <a:r>
              <a:rPr lang="en-US" sz="1800" b="1" dirty="0" smtClean="0">
                <a:latin typeface="+mn-lt"/>
              </a:rPr>
              <a:t> speaking region in Arunachal Pradesh</a:t>
            </a:r>
            <a:endParaRPr lang="en-US" sz="1800" b="1" dirty="0">
              <a:latin typeface="+mn-lt"/>
            </a:endParaRPr>
          </a:p>
        </p:txBody>
      </p:sp>
      <p:cxnSp>
        <p:nvCxnSpPr>
          <p:cNvPr id="16" name="Straight Arrow Connector 15"/>
          <p:cNvCxnSpPr/>
          <p:nvPr/>
        </p:nvCxnSpPr>
        <p:spPr>
          <a:xfrm flipV="1">
            <a:off x="1905000" y="5638801"/>
            <a:ext cx="381000" cy="685799"/>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Title 1"/>
          <p:cNvSpPr>
            <a:spLocks noGrp="1"/>
          </p:cNvSpPr>
          <p:nvPr>
            <p:ph type="title"/>
          </p:nvPr>
        </p:nvSpPr>
        <p:spPr>
          <a:xfrm>
            <a:off x="838200" y="274637"/>
            <a:ext cx="10515600" cy="1325563"/>
          </a:xfrm>
        </p:spPr>
        <p:txBody>
          <a:bodyPr/>
          <a:lstStyle/>
          <a:p>
            <a:r>
              <a:rPr lang="en-US" b="1" dirty="0" smtClean="0">
                <a:solidFill>
                  <a:srgbClr val="C00000"/>
                </a:solidFill>
              </a:rPr>
              <a:t>SENTENCES IN NYISHI DIALECT/ LANGUAGE</a:t>
            </a:r>
            <a:endParaRPr lang="en-US" b="1" dirty="0">
              <a:solidFill>
                <a:srgbClr val="C00000"/>
              </a:solidFill>
            </a:endParaRPr>
          </a:p>
        </p:txBody>
      </p:sp>
      <p:sp>
        <p:nvSpPr>
          <p:cNvPr id="1048603" name="Content Placeholder 2"/>
          <p:cNvSpPr>
            <a:spLocks noGrp="1"/>
          </p:cNvSpPr>
          <p:nvPr>
            <p:ph sz="half" idx="1"/>
          </p:nvPr>
        </p:nvSpPr>
        <p:spPr>
          <a:xfrm>
            <a:off x="4248150" y="2133600"/>
            <a:ext cx="3886200" cy="3886200"/>
          </a:xfrm>
        </p:spPr>
        <p:txBody>
          <a:bodyPr>
            <a:normAutofit fontScale="96429"/>
          </a:bodyPr>
          <a:lstStyle/>
          <a:p>
            <a:pPr marL="514350" indent="-514350">
              <a:buAutoNum type="arabicPeriod"/>
            </a:pPr>
            <a:r>
              <a:rPr lang="en-US" sz="2000" dirty="0" smtClean="0"/>
              <a:t>What </a:t>
            </a:r>
            <a:r>
              <a:rPr lang="en-US" sz="2000" dirty="0"/>
              <a:t>is your name? </a:t>
            </a:r>
          </a:p>
          <a:p>
            <a:pPr marL="514350" indent="-514350">
              <a:buAutoNum type="arabicPeriod"/>
            </a:pPr>
            <a:r>
              <a:rPr lang="en-US" sz="2000" dirty="0"/>
              <a:t>My Name is ….</a:t>
            </a:r>
          </a:p>
          <a:p>
            <a:pPr marL="514350" indent="-514350">
              <a:buAutoNum type="arabicPeriod"/>
            </a:pPr>
            <a:r>
              <a:rPr lang="en-US" sz="2000" dirty="0"/>
              <a:t>What is your father’s name? </a:t>
            </a:r>
          </a:p>
          <a:p>
            <a:pPr marL="514350" indent="-514350">
              <a:buAutoNum type="arabicPeriod"/>
            </a:pPr>
            <a:r>
              <a:rPr lang="en-US" sz="2000" dirty="0"/>
              <a:t>My father’s name is …….</a:t>
            </a:r>
          </a:p>
          <a:p>
            <a:pPr marL="514350" indent="-514350">
              <a:buAutoNum type="arabicPeriod"/>
            </a:pPr>
            <a:r>
              <a:rPr lang="en-US" sz="2000" dirty="0"/>
              <a:t>How many brother’s and sisters do you have? </a:t>
            </a:r>
          </a:p>
          <a:p>
            <a:pPr marL="514350" indent="-514350">
              <a:buAutoNum type="arabicPeriod"/>
            </a:pPr>
            <a:r>
              <a:rPr lang="en-US" sz="2000" dirty="0"/>
              <a:t>I have 2 sister and 1 brother.</a:t>
            </a:r>
          </a:p>
          <a:p>
            <a:pPr marL="514350" indent="-514350">
              <a:buAutoNum type="arabicPeriod"/>
            </a:pPr>
            <a:r>
              <a:rPr lang="en-US" sz="2000" dirty="0"/>
              <a:t>What does your father do?</a:t>
            </a:r>
          </a:p>
          <a:p>
            <a:pPr marL="514350" indent="-514350">
              <a:buAutoNum type="arabicPeriod"/>
            </a:pPr>
            <a:endParaRPr lang="en-US" sz="2000" dirty="0"/>
          </a:p>
        </p:txBody>
      </p:sp>
      <p:sp>
        <p:nvSpPr>
          <p:cNvPr id="1048604" name="Content Placeholder 3"/>
          <p:cNvSpPr>
            <a:spLocks noGrp="1"/>
          </p:cNvSpPr>
          <p:nvPr>
            <p:ph sz="half" idx="2"/>
          </p:nvPr>
        </p:nvSpPr>
        <p:spPr>
          <a:xfrm>
            <a:off x="8001000" y="2125662"/>
            <a:ext cx="4191000" cy="3741738"/>
          </a:xfrm>
        </p:spPr>
        <p:txBody>
          <a:bodyPr>
            <a:noAutofit/>
          </a:bodyPr>
          <a:lstStyle/>
          <a:p>
            <a:pPr marL="514350" indent="-514350">
              <a:buAutoNum type="arabicPeriod"/>
            </a:pPr>
            <a:r>
              <a:rPr lang="en-US" sz="1900" b="1" dirty="0" err="1" smtClean="0">
                <a:solidFill>
                  <a:schemeClr val="accent5">
                    <a:lumMod val="75000"/>
                  </a:schemeClr>
                </a:solidFill>
              </a:rPr>
              <a:t>Noge</a:t>
            </a:r>
            <a:r>
              <a:rPr lang="en-US" sz="1900" b="1" dirty="0" smtClean="0">
                <a:solidFill>
                  <a:schemeClr val="accent5">
                    <a:lumMod val="75000"/>
                  </a:schemeClr>
                </a:solidFill>
              </a:rPr>
              <a:t> </a:t>
            </a:r>
            <a:r>
              <a:rPr lang="en-US" sz="1900" b="1" dirty="0">
                <a:solidFill>
                  <a:schemeClr val="accent5">
                    <a:lumMod val="75000"/>
                  </a:schemeClr>
                </a:solidFill>
              </a:rPr>
              <a:t>Amine </a:t>
            </a:r>
            <a:r>
              <a:rPr lang="en-US" sz="1900" b="1" dirty="0" err="1">
                <a:solidFill>
                  <a:schemeClr val="accent5">
                    <a:lumMod val="75000"/>
                  </a:schemeClr>
                </a:solidFill>
              </a:rPr>
              <a:t>hoge</a:t>
            </a:r>
            <a:r>
              <a:rPr lang="en-US" sz="1900" b="1" dirty="0">
                <a:solidFill>
                  <a:schemeClr val="accent5">
                    <a:lumMod val="75000"/>
                  </a:schemeClr>
                </a:solidFill>
              </a:rPr>
              <a:t>? </a:t>
            </a:r>
          </a:p>
          <a:p>
            <a:pPr marL="514350" indent="-514350">
              <a:buAutoNum type="arabicPeriod"/>
            </a:pPr>
            <a:r>
              <a:rPr lang="en-US" sz="1900" b="1" dirty="0" err="1">
                <a:solidFill>
                  <a:schemeClr val="accent5">
                    <a:lumMod val="75000"/>
                  </a:schemeClr>
                </a:solidFill>
              </a:rPr>
              <a:t>Ngoge</a:t>
            </a:r>
            <a:r>
              <a:rPr lang="en-US" sz="1900" b="1" dirty="0">
                <a:solidFill>
                  <a:schemeClr val="accent5">
                    <a:lumMod val="75000"/>
                  </a:schemeClr>
                </a:solidFill>
              </a:rPr>
              <a:t> Amine </a:t>
            </a:r>
            <a:r>
              <a:rPr lang="en-US" sz="1900" b="1" dirty="0" err="1">
                <a:solidFill>
                  <a:schemeClr val="accent5">
                    <a:lumMod val="75000"/>
                  </a:schemeClr>
                </a:solidFill>
              </a:rPr>
              <a:t>Jumshi</a:t>
            </a:r>
            <a:r>
              <a:rPr lang="en-US" sz="1900" b="1" dirty="0">
                <a:solidFill>
                  <a:schemeClr val="accent5">
                    <a:lumMod val="75000"/>
                  </a:schemeClr>
                </a:solidFill>
              </a:rPr>
              <a:t>/ </a:t>
            </a:r>
            <a:r>
              <a:rPr lang="en-US" sz="1900" b="1" dirty="0" err="1">
                <a:solidFill>
                  <a:schemeClr val="accent5">
                    <a:lumMod val="75000"/>
                  </a:schemeClr>
                </a:solidFill>
              </a:rPr>
              <a:t>Takar</a:t>
            </a:r>
            <a:r>
              <a:rPr lang="en-US" sz="1900" b="1" dirty="0">
                <a:solidFill>
                  <a:schemeClr val="accent5">
                    <a:lumMod val="75000"/>
                  </a:schemeClr>
                </a:solidFill>
              </a:rPr>
              <a:t>.</a:t>
            </a:r>
          </a:p>
          <a:p>
            <a:pPr marL="514350" indent="-514350">
              <a:buAutoNum type="arabicPeriod"/>
            </a:pPr>
            <a:r>
              <a:rPr lang="en-US" sz="1900" b="1" dirty="0">
                <a:solidFill>
                  <a:schemeClr val="accent5">
                    <a:lumMod val="75000"/>
                  </a:schemeClr>
                </a:solidFill>
              </a:rPr>
              <a:t>Nag Abe amine </a:t>
            </a:r>
            <a:r>
              <a:rPr lang="en-US" sz="1900" b="1" dirty="0" err="1">
                <a:solidFill>
                  <a:schemeClr val="accent5">
                    <a:lumMod val="75000"/>
                  </a:schemeClr>
                </a:solidFill>
              </a:rPr>
              <a:t>hoge</a:t>
            </a:r>
            <a:r>
              <a:rPr lang="en-US" sz="1900" b="1" dirty="0">
                <a:solidFill>
                  <a:schemeClr val="accent5">
                    <a:lumMod val="75000"/>
                  </a:schemeClr>
                </a:solidFill>
              </a:rPr>
              <a:t>?</a:t>
            </a:r>
          </a:p>
          <a:p>
            <a:pPr marL="514350" indent="-514350">
              <a:buAutoNum type="arabicPeriod"/>
            </a:pPr>
            <a:r>
              <a:rPr lang="en-US" sz="1900" b="1" dirty="0" err="1">
                <a:solidFill>
                  <a:schemeClr val="accent5">
                    <a:lumMod val="75000"/>
                  </a:schemeClr>
                </a:solidFill>
              </a:rPr>
              <a:t>Ngage</a:t>
            </a:r>
            <a:r>
              <a:rPr lang="en-US" sz="1900" b="1" dirty="0">
                <a:solidFill>
                  <a:schemeClr val="accent5">
                    <a:lumMod val="75000"/>
                  </a:schemeClr>
                </a:solidFill>
              </a:rPr>
              <a:t> Abe amine Tamar.</a:t>
            </a:r>
          </a:p>
          <a:p>
            <a:pPr marL="514350" indent="-514350">
              <a:buAutoNum type="arabicPeriod"/>
            </a:pPr>
            <a:r>
              <a:rPr lang="en-US" sz="1900" b="1" dirty="0" err="1">
                <a:solidFill>
                  <a:schemeClr val="accent5">
                    <a:lumMod val="75000"/>
                  </a:schemeClr>
                </a:solidFill>
              </a:rPr>
              <a:t>Nage</a:t>
            </a:r>
            <a:r>
              <a:rPr lang="en-US" sz="1900" b="1" dirty="0">
                <a:solidFill>
                  <a:schemeClr val="accent5">
                    <a:lumMod val="75000"/>
                  </a:schemeClr>
                </a:solidFill>
              </a:rPr>
              <a:t> </a:t>
            </a:r>
            <a:r>
              <a:rPr lang="en-US" sz="1900" b="1" dirty="0" err="1">
                <a:solidFill>
                  <a:schemeClr val="accent5">
                    <a:lumMod val="75000"/>
                  </a:schemeClr>
                </a:solidFill>
              </a:rPr>
              <a:t>Berme</a:t>
            </a:r>
            <a:r>
              <a:rPr lang="en-US" sz="1900" b="1" dirty="0">
                <a:solidFill>
                  <a:schemeClr val="accent5">
                    <a:lumMod val="75000"/>
                  </a:schemeClr>
                </a:solidFill>
              </a:rPr>
              <a:t>/ Bore heed </a:t>
            </a:r>
            <a:r>
              <a:rPr lang="en-US" sz="1900" b="1" dirty="0" err="1">
                <a:solidFill>
                  <a:schemeClr val="accent5">
                    <a:lumMod val="75000"/>
                  </a:schemeClr>
                </a:solidFill>
              </a:rPr>
              <a:t>ko</a:t>
            </a:r>
            <a:r>
              <a:rPr lang="en-US" sz="1900" b="1" dirty="0">
                <a:solidFill>
                  <a:schemeClr val="accent5">
                    <a:lumMod val="75000"/>
                  </a:schemeClr>
                </a:solidFill>
              </a:rPr>
              <a:t> </a:t>
            </a:r>
            <a:r>
              <a:rPr lang="en-US" sz="1900" b="1" dirty="0" err="1">
                <a:solidFill>
                  <a:schemeClr val="accent5">
                    <a:lumMod val="75000"/>
                  </a:schemeClr>
                </a:solidFill>
              </a:rPr>
              <a:t>dopa</a:t>
            </a:r>
            <a:r>
              <a:rPr lang="en-US" sz="1900" b="1" dirty="0">
                <a:solidFill>
                  <a:schemeClr val="accent5">
                    <a:lumMod val="75000"/>
                  </a:schemeClr>
                </a:solidFill>
              </a:rPr>
              <a:t>?</a:t>
            </a:r>
          </a:p>
          <a:p>
            <a:pPr marL="514350" indent="-514350">
              <a:buAutoNum type="arabicPeriod"/>
            </a:pPr>
            <a:r>
              <a:rPr lang="en-US" sz="1900" b="1" dirty="0" err="1">
                <a:solidFill>
                  <a:schemeClr val="accent5">
                    <a:lumMod val="75000"/>
                  </a:schemeClr>
                </a:solidFill>
              </a:rPr>
              <a:t>Ngage</a:t>
            </a:r>
            <a:r>
              <a:rPr lang="en-US" sz="1900" b="1" dirty="0">
                <a:solidFill>
                  <a:schemeClr val="accent5">
                    <a:lumMod val="75000"/>
                  </a:schemeClr>
                </a:solidFill>
              </a:rPr>
              <a:t> Akin </a:t>
            </a:r>
            <a:r>
              <a:rPr lang="en-US" sz="1900" b="1" dirty="0" err="1">
                <a:solidFill>
                  <a:schemeClr val="accent5">
                    <a:lumMod val="75000"/>
                  </a:schemeClr>
                </a:solidFill>
              </a:rPr>
              <a:t>Berme</a:t>
            </a:r>
            <a:r>
              <a:rPr lang="en-US" sz="1900" b="1" dirty="0">
                <a:solidFill>
                  <a:schemeClr val="accent5">
                    <a:lumMod val="75000"/>
                  </a:schemeClr>
                </a:solidFill>
              </a:rPr>
              <a:t> </a:t>
            </a:r>
            <a:r>
              <a:rPr lang="en-US" sz="1900" b="1" dirty="0" err="1">
                <a:solidFill>
                  <a:schemeClr val="accent5">
                    <a:lumMod val="75000"/>
                  </a:schemeClr>
                </a:solidFill>
              </a:rPr>
              <a:t>hoge</a:t>
            </a:r>
            <a:r>
              <a:rPr lang="en-US" sz="1900" b="1" dirty="0">
                <a:solidFill>
                  <a:schemeClr val="accent5">
                    <a:lumMod val="75000"/>
                  </a:schemeClr>
                </a:solidFill>
              </a:rPr>
              <a:t> Not akin </a:t>
            </a:r>
            <a:r>
              <a:rPr lang="en-US" sz="1900" b="1" dirty="0" err="1">
                <a:solidFill>
                  <a:schemeClr val="accent5">
                    <a:lumMod val="75000"/>
                  </a:schemeClr>
                </a:solidFill>
              </a:rPr>
              <a:t>dopa</a:t>
            </a:r>
            <a:r>
              <a:rPr lang="en-US" sz="1900" b="1" dirty="0">
                <a:solidFill>
                  <a:schemeClr val="accent5">
                    <a:lumMod val="75000"/>
                  </a:schemeClr>
                </a:solidFill>
              </a:rPr>
              <a:t>. </a:t>
            </a:r>
          </a:p>
          <a:p>
            <a:pPr marL="514350" indent="-514350">
              <a:buAutoNum type="arabicPeriod"/>
            </a:pPr>
            <a:r>
              <a:rPr lang="en-US" sz="1900" b="1" dirty="0" err="1">
                <a:solidFill>
                  <a:schemeClr val="accent5">
                    <a:lumMod val="75000"/>
                  </a:schemeClr>
                </a:solidFill>
              </a:rPr>
              <a:t>Nage</a:t>
            </a:r>
            <a:r>
              <a:rPr lang="en-US" sz="1900" b="1" dirty="0">
                <a:solidFill>
                  <a:schemeClr val="accent5">
                    <a:lumMod val="75000"/>
                  </a:schemeClr>
                </a:solidFill>
              </a:rPr>
              <a:t> abbe </a:t>
            </a:r>
            <a:r>
              <a:rPr lang="en-US" sz="1900" b="1" dirty="0" err="1">
                <a:solidFill>
                  <a:schemeClr val="accent5">
                    <a:lumMod val="75000"/>
                  </a:schemeClr>
                </a:solidFill>
              </a:rPr>
              <a:t>hoge</a:t>
            </a:r>
            <a:r>
              <a:rPr lang="en-US" sz="1900" b="1" dirty="0">
                <a:solidFill>
                  <a:schemeClr val="accent5">
                    <a:lumMod val="75000"/>
                  </a:schemeClr>
                </a:solidFill>
              </a:rPr>
              <a:t> </a:t>
            </a:r>
            <a:r>
              <a:rPr lang="en-US" sz="1900" b="1" dirty="0" err="1">
                <a:solidFill>
                  <a:schemeClr val="accent5">
                    <a:lumMod val="75000"/>
                  </a:schemeClr>
                </a:solidFill>
              </a:rPr>
              <a:t>nidin</a:t>
            </a:r>
            <a:r>
              <a:rPr lang="en-US" sz="1900" b="1" dirty="0">
                <a:solidFill>
                  <a:schemeClr val="accent5">
                    <a:lumMod val="75000"/>
                  </a:schemeClr>
                </a:solidFill>
              </a:rPr>
              <a:t>? </a:t>
            </a:r>
          </a:p>
          <a:p>
            <a:pPr marL="514350" indent="-514350">
              <a:buAutoNum type="arabicPeriod"/>
            </a:pPr>
            <a:endParaRPr lang="en-US" sz="1900" dirty="0"/>
          </a:p>
        </p:txBody>
      </p:sp>
      <p:sp>
        <p:nvSpPr>
          <p:cNvPr id="5" name="Title 1"/>
          <p:cNvSpPr txBox="1">
            <a:spLocks/>
          </p:cNvSpPr>
          <p:nvPr/>
        </p:nvSpPr>
        <p:spPr>
          <a:xfrm>
            <a:off x="4267200" y="1447800"/>
            <a:ext cx="75438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a:solidFill>
                  <a:srgbClr val="C00000"/>
                </a:solidFill>
                <a:latin typeface="+mn-lt"/>
              </a:rPr>
              <a:t>	</a:t>
            </a:r>
            <a:r>
              <a:rPr lang="en-US" sz="2500" b="1" dirty="0" smtClean="0">
                <a:solidFill>
                  <a:srgbClr val="C00000"/>
                </a:solidFill>
                <a:latin typeface="+mn-lt"/>
              </a:rPr>
              <a:t>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pic>
        <p:nvPicPr>
          <p:cNvPr id="7" name="Picture 6" descr="Nyishi-Tribe-Yazali-Nyokum-Arunachal-Pradesh-Couple.jpeg"/>
          <p:cNvPicPr>
            <a:picLocks noChangeAspect="1"/>
          </p:cNvPicPr>
          <p:nvPr/>
        </p:nvPicPr>
        <p:blipFill>
          <a:blip r:embed="rId2" cstate="print"/>
          <a:srcRect l="3463" t="12987" r="11688" b="6494"/>
          <a:stretch>
            <a:fillRect/>
          </a:stretch>
        </p:blipFill>
        <p:spPr>
          <a:xfrm>
            <a:off x="304800" y="1447800"/>
            <a:ext cx="3733800" cy="4724400"/>
          </a:xfrm>
          <a:prstGeom prst="rect">
            <a:avLst/>
          </a:prstGeom>
        </p:spPr>
      </p:pic>
      <p:sp>
        <p:nvSpPr>
          <p:cNvPr id="8" name="Title 1"/>
          <p:cNvSpPr txBox="1">
            <a:spLocks/>
          </p:cNvSpPr>
          <p:nvPr/>
        </p:nvSpPr>
        <p:spPr>
          <a:xfrm>
            <a:off x="285750" y="6200775"/>
            <a:ext cx="504825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latin typeface="+mn-lt"/>
              </a:rPr>
              <a:t>NYISHI COUPLE IN THEIR TRADITIONAL ATTIRE</a:t>
            </a:r>
            <a:endParaRPr lang="en-US" sz="1800" b="1" dirty="0">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5" name="Title 1"/>
          <p:cNvSpPr>
            <a:spLocks noGrp="1"/>
          </p:cNvSpPr>
          <p:nvPr>
            <p:ph type="title"/>
          </p:nvPr>
        </p:nvSpPr>
        <p:spPr>
          <a:xfrm>
            <a:off x="838200" y="304800"/>
            <a:ext cx="10515600" cy="1325563"/>
          </a:xfrm>
        </p:spPr>
        <p:txBody>
          <a:bodyPr/>
          <a:lstStyle/>
          <a:p>
            <a:r>
              <a:rPr lang="en-US" b="1" dirty="0" smtClean="0">
                <a:solidFill>
                  <a:srgbClr val="C00000"/>
                </a:solidFill>
              </a:rPr>
              <a:t>SENTENCES IN NYISHI DIALECT/ LANGUAGE</a:t>
            </a:r>
            <a:endParaRPr lang="en-US" b="1" dirty="0">
              <a:solidFill>
                <a:srgbClr val="C00000"/>
              </a:solidFill>
            </a:endParaRPr>
          </a:p>
        </p:txBody>
      </p:sp>
      <p:sp>
        <p:nvSpPr>
          <p:cNvPr id="1048606" name="Content Placeholder 2"/>
          <p:cNvSpPr>
            <a:spLocks noGrp="1"/>
          </p:cNvSpPr>
          <p:nvPr>
            <p:ph sz="half" idx="1"/>
          </p:nvPr>
        </p:nvSpPr>
        <p:spPr>
          <a:xfrm>
            <a:off x="914400" y="2133600"/>
            <a:ext cx="5181600" cy="4572000"/>
          </a:xfrm>
        </p:spPr>
        <p:txBody>
          <a:bodyPr>
            <a:normAutofit fontScale="96429" lnSpcReduction="10000"/>
          </a:bodyPr>
          <a:lstStyle/>
          <a:p>
            <a:pPr marL="0" indent="0">
              <a:buNone/>
            </a:pPr>
            <a:r>
              <a:rPr lang="en-US" sz="2500" dirty="0" smtClean="0"/>
              <a:t>8. </a:t>
            </a:r>
            <a:r>
              <a:rPr lang="en-US" sz="2500" dirty="0" smtClean="0"/>
              <a:t> </a:t>
            </a:r>
            <a:r>
              <a:rPr lang="en-US" sz="2500" dirty="0"/>
              <a:t>My father works on the farm.</a:t>
            </a:r>
          </a:p>
          <a:p>
            <a:pPr marL="0" indent="0">
              <a:buNone/>
            </a:pPr>
            <a:r>
              <a:rPr lang="en-US" sz="2500" dirty="0"/>
              <a:t>9. In which grade do you study? </a:t>
            </a:r>
            <a:endParaRPr lang="en-US" sz="2500" dirty="0" smtClean="0"/>
          </a:p>
          <a:p>
            <a:pPr marL="0" indent="0">
              <a:buNone/>
            </a:pPr>
            <a:r>
              <a:rPr lang="en-US" sz="2500" dirty="0" smtClean="0"/>
              <a:t>10. I study in class 10. </a:t>
            </a:r>
          </a:p>
          <a:p>
            <a:pPr marL="0" indent="0">
              <a:buNone/>
            </a:pPr>
            <a:r>
              <a:rPr lang="en-US" sz="2500" dirty="0" smtClean="0"/>
              <a:t>11</a:t>
            </a:r>
            <a:r>
              <a:rPr lang="en-US" sz="2500" dirty="0"/>
              <a:t>. I like to write stories. </a:t>
            </a:r>
          </a:p>
          <a:p>
            <a:pPr marL="0" indent="0">
              <a:buNone/>
            </a:pPr>
            <a:r>
              <a:rPr lang="en-US" sz="2500" dirty="0"/>
              <a:t>12. I Like to sing and dance </a:t>
            </a:r>
          </a:p>
          <a:p>
            <a:pPr marL="0" indent="0">
              <a:buNone/>
            </a:pPr>
            <a:r>
              <a:rPr lang="en-US" sz="2500" dirty="0"/>
              <a:t>13. I like to Read a book. </a:t>
            </a:r>
          </a:p>
          <a:p>
            <a:pPr marL="0" indent="0">
              <a:buNone/>
            </a:pPr>
            <a:r>
              <a:rPr lang="en-US" sz="2500" dirty="0"/>
              <a:t>14. I want to go to the market</a:t>
            </a:r>
            <a:endParaRPr lang="zh-CN" altLang="en-US" sz="2500" dirty="0"/>
          </a:p>
          <a:p>
            <a:pPr marL="0" indent="0">
              <a:buNone/>
            </a:pPr>
            <a:r>
              <a:rPr lang="en-US" sz="2500" dirty="0"/>
              <a:t>15. Where is the market? </a:t>
            </a:r>
            <a:endParaRPr lang="en-US" sz="2500" dirty="0" smtClean="0"/>
          </a:p>
          <a:p>
            <a:pPr marL="0" indent="0">
              <a:buNone/>
            </a:pPr>
            <a:r>
              <a:rPr lang="en-US" sz="2500" dirty="0"/>
              <a:t>16. Where is  your house?</a:t>
            </a:r>
          </a:p>
          <a:p>
            <a:pPr marL="0" indent="0">
              <a:buNone/>
            </a:pPr>
            <a:endParaRPr lang="zh-CN" altLang="en-US" sz="2500" dirty="0"/>
          </a:p>
          <a:p>
            <a:pPr marL="0" indent="0">
              <a:buNone/>
            </a:pPr>
            <a:endParaRPr lang="en-US" sz="2500" dirty="0"/>
          </a:p>
        </p:txBody>
      </p:sp>
      <p:sp>
        <p:nvSpPr>
          <p:cNvPr id="1048607" name="Content Placeholder 3"/>
          <p:cNvSpPr>
            <a:spLocks noGrp="1"/>
          </p:cNvSpPr>
          <p:nvPr>
            <p:ph sz="half" idx="2"/>
          </p:nvPr>
        </p:nvSpPr>
        <p:spPr>
          <a:xfrm>
            <a:off x="6172200" y="2143123"/>
            <a:ext cx="5181600" cy="4351338"/>
          </a:xfrm>
        </p:spPr>
        <p:txBody>
          <a:bodyPr>
            <a:normAutofit fontScale="96429" lnSpcReduction="10000"/>
          </a:bodyPr>
          <a:lstStyle/>
          <a:p>
            <a:pPr marL="0" indent="0">
              <a:buNone/>
            </a:pPr>
            <a:r>
              <a:rPr lang="en-US" sz="2500" b="1" dirty="0">
                <a:solidFill>
                  <a:schemeClr val="accent5">
                    <a:lumMod val="75000"/>
                  </a:schemeClr>
                </a:solidFill>
              </a:rPr>
              <a:t>8. </a:t>
            </a:r>
            <a:r>
              <a:rPr lang="en-US" sz="2500" b="1" dirty="0" err="1">
                <a:solidFill>
                  <a:schemeClr val="accent5">
                    <a:lumMod val="75000"/>
                  </a:schemeClr>
                </a:solidFill>
              </a:rPr>
              <a:t>Ngage</a:t>
            </a:r>
            <a:r>
              <a:rPr lang="en-US" sz="2500" b="1" dirty="0">
                <a:solidFill>
                  <a:schemeClr val="accent5">
                    <a:lumMod val="75000"/>
                  </a:schemeClr>
                </a:solidFill>
              </a:rPr>
              <a:t> Abbe </a:t>
            </a:r>
            <a:r>
              <a:rPr lang="en-US" sz="2500" b="1" dirty="0" err="1">
                <a:solidFill>
                  <a:schemeClr val="accent5">
                    <a:lumMod val="75000"/>
                  </a:schemeClr>
                </a:solidFill>
              </a:rPr>
              <a:t>rongo</a:t>
            </a:r>
            <a:r>
              <a:rPr lang="en-US" sz="2500" b="1" dirty="0">
                <a:solidFill>
                  <a:schemeClr val="accent5">
                    <a:lumMod val="75000"/>
                  </a:schemeClr>
                </a:solidFill>
              </a:rPr>
              <a:t> </a:t>
            </a:r>
            <a:r>
              <a:rPr lang="en-US" sz="2500" b="1" dirty="0" err="1">
                <a:solidFill>
                  <a:schemeClr val="accent5">
                    <a:lumMod val="75000"/>
                  </a:schemeClr>
                </a:solidFill>
              </a:rPr>
              <a:t>nidin</a:t>
            </a:r>
            <a:r>
              <a:rPr lang="en-US" sz="2500" b="1" dirty="0">
                <a:solidFill>
                  <a:schemeClr val="accent5">
                    <a:lumMod val="75000"/>
                  </a:schemeClr>
                </a:solidFill>
              </a:rPr>
              <a:t>.</a:t>
            </a:r>
          </a:p>
          <a:p>
            <a:pPr marL="0" indent="0">
              <a:buNone/>
            </a:pPr>
            <a:r>
              <a:rPr lang="en-US" sz="2500" b="1" dirty="0">
                <a:solidFill>
                  <a:schemeClr val="accent5">
                    <a:lumMod val="75000"/>
                  </a:schemeClr>
                </a:solidFill>
              </a:rPr>
              <a:t>9. No hog grade to </a:t>
            </a:r>
            <a:r>
              <a:rPr lang="en-US" sz="2500" b="1" dirty="0" err="1">
                <a:solidFill>
                  <a:schemeClr val="accent5">
                    <a:lumMod val="75000"/>
                  </a:schemeClr>
                </a:solidFill>
              </a:rPr>
              <a:t>porido</a:t>
            </a:r>
            <a:r>
              <a:rPr lang="en-US" sz="2500" b="1" dirty="0">
                <a:solidFill>
                  <a:schemeClr val="accent5">
                    <a:lumMod val="75000"/>
                  </a:schemeClr>
                </a:solidFill>
              </a:rPr>
              <a:t>? </a:t>
            </a:r>
          </a:p>
          <a:p>
            <a:pPr marL="0" indent="0">
              <a:buNone/>
            </a:pPr>
            <a:r>
              <a:rPr lang="en-US" sz="2500" b="1" dirty="0">
                <a:solidFill>
                  <a:schemeClr val="accent5">
                    <a:lumMod val="75000"/>
                  </a:schemeClr>
                </a:solidFill>
              </a:rPr>
              <a:t>10. Ngo </a:t>
            </a:r>
            <a:r>
              <a:rPr lang="en-US" sz="2500" b="1" dirty="0" err="1">
                <a:solidFill>
                  <a:schemeClr val="accent5">
                    <a:lumMod val="75000"/>
                  </a:schemeClr>
                </a:solidFill>
              </a:rPr>
              <a:t>Ango</a:t>
            </a:r>
            <a:r>
              <a:rPr lang="en-US" sz="2500" b="1" dirty="0">
                <a:solidFill>
                  <a:schemeClr val="accent5">
                    <a:lumMod val="75000"/>
                  </a:schemeClr>
                </a:solidFill>
              </a:rPr>
              <a:t> class lo </a:t>
            </a:r>
            <a:r>
              <a:rPr lang="en-US" sz="2500" b="1" dirty="0" err="1">
                <a:solidFill>
                  <a:schemeClr val="accent5">
                    <a:lumMod val="75000"/>
                  </a:schemeClr>
                </a:solidFill>
              </a:rPr>
              <a:t>porido</a:t>
            </a:r>
            <a:r>
              <a:rPr lang="en-US" sz="2500" b="1" dirty="0">
                <a:solidFill>
                  <a:schemeClr val="accent5">
                    <a:lumMod val="75000"/>
                  </a:schemeClr>
                </a:solidFill>
              </a:rPr>
              <a:t>.</a:t>
            </a:r>
            <a:endParaRPr lang="zh-CN" altLang="en-US" sz="2500" b="1" dirty="0">
              <a:solidFill>
                <a:schemeClr val="accent5">
                  <a:lumMod val="75000"/>
                </a:schemeClr>
              </a:solidFill>
            </a:endParaRPr>
          </a:p>
          <a:p>
            <a:pPr marL="0" indent="0">
              <a:buNone/>
            </a:pPr>
            <a:r>
              <a:rPr lang="en-US" sz="2500" b="1" dirty="0">
                <a:solidFill>
                  <a:schemeClr val="accent5">
                    <a:lumMod val="75000"/>
                  </a:schemeClr>
                </a:solidFill>
              </a:rPr>
              <a:t>11. Ngo </a:t>
            </a:r>
            <a:r>
              <a:rPr lang="en-US" sz="2500" b="1" dirty="0" err="1">
                <a:solidFill>
                  <a:schemeClr val="accent5">
                    <a:lumMod val="75000"/>
                  </a:schemeClr>
                </a:solidFill>
              </a:rPr>
              <a:t>Nugu</a:t>
            </a:r>
            <a:r>
              <a:rPr lang="en-US" sz="2500" b="1" dirty="0">
                <a:solidFill>
                  <a:schemeClr val="accent5">
                    <a:lumMod val="75000"/>
                  </a:schemeClr>
                </a:solidFill>
              </a:rPr>
              <a:t> </a:t>
            </a:r>
            <a:r>
              <a:rPr lang="en-US" sz="2500" b="1" dirty="0" err="1">
                <a:solidFill>
                  <a:schemeClr val="accent5">
                    <a:lumMod val="75000"/>
                  </a:schemeClr>
                </a:solidFill>
              </a:rPr>
              <a:t>Hineh</a:t>
            </a:r>
            <a:r>
              <a:rPr lang="en-US" sz="2500" b="1" dirty="0">
                <a:solidFill>
                  <a:schemeClr val="accent5">
                    <a:lumMod val="75000"/>
                  </a:schemeClr>
                </a:solidFill>
              </a:rPr>
              <a:t> Do. </a:t>
            </a:r>
            <a:endParaRPr lang="zh-CN" altLang="en-US" sz="2500" b="1" dirty="0">
              <a:solidFill>
                <a:schemeClr val="accent5">
                  <a:lumMod val="75000"/>
                </a:schemeClr>
              </a:solidFill>
            </a:endParaRPr>
          </a:p>
          <a:p>
            <a:pPr marL="0" indent="0">
              <a:buNone/>
            </a:pPr>
            <a:r>
              <a:rPr lang="en-US" sz="2500" b="1" dirty="0">
                <a:solidFill>
                  <a:schemeClr val="accent5">
                    <a:lumMod val="75000"/>
                  </a:schemeClr>
                </a:solidFill>
              </a:rPr>
              <a:t>12. Ngo </a:t>
            </a:r>
            <a:r>
              <a:rPr lang="en-US" sz="2500" b="1" dirty="0" err="1">
                <a:solidFill>
                  <a:schemeClr val="accent5">
                    <a:lumMod val="75000"/>
                  </a:schemeClr>
                </a:solidFill>
              </a:rPr>
              <a:t>noso</a:t>
            </a:r>
            <a:r>
              <a:rPr lang="en-US" sz="2500" b="1" dirty="0">
                <a:solidFill>
                  <a:schemeClr val="accent5">
                    <a:lumMod val="75000"/>
                  </a:schemeClr>
                </a:solidFill>
              </a:rPr>
              <a:t>, </a:t>
            </a:r>
            <a:r>
              <a:rPr lang="en-US" sz="2500" b="1" dirty="0" err="1">
                <a:solidFill>
                  <a:schemeClr val="accent5">
                    <a:lumMod val="75000"/>
                  </a:schemeClr>
                </a:solidFill>
              </a:rPr>
              <a:t>hoge</a:t>
            </a:r>
            <a:r>
              <a:rPr lang="en-US" sz="2500" b="1" dirty="0">
                <a:solidFill>
                  <a:schemeClr val="accent5">
                    <a:lumMod val="75000"/>
                  </a:schemeClr>
                </a:solidFill>
              </a:rPr>
              <a:t> </a:t>
            </a:r>
            <a:r>
              <a:rPr lang="en-US" sz="2500" b="1" dirty="0" err="1">
                <a:solidFill>
                  <a:schemeClr val="accent5">
                    <a:lumMod val="75000"/>
                  </a:schemeClr>
                </a:solidFill>
              </a:rPr>
              <a:t>bemin</a:t>
            </a:r>
            <a:r>
              <a:rPr lang="en-US" sz="2500" b="1" dirty="0">
                <a:solidFill>
                  <a:schemeClr val="accent5">
                    <a:lumMod val="75000"/>
                  </a:schemeClr>
                </a:solidFill>
              </a:rPr>
              <a:t> bine do. </a:t>
            </a:r>
            <a:endParaRPr lang="zh-CN" altLang="en-US" sz="2500" b="1" dirty="0">
              <a:solidFill>
                <a:schemeClr val="accent5">
                  <a:lumMod val="75000"/>
                </a:schemeClr>
              </a:solidFill>
            </a:endParaRPr>
          </a:p>
          <a:p>
            <a:pPr marL="0" indent="0">
              <a:buNone/>
            </a:pPr>
            <a:r>
              <a:rPr lang="en-US" sz="2500" b="1" dirty="0">
                <a:solidFill>
                  <a:schemeClr val="accent5">
                    <a:lumMod val="75000"/>
                  </a:schemeClr>
                </a:solidFill>
              </a:rPr>
              <a:t>13. Ngo </a:t>
            </a:r>
            <a:r>
              <a:rPr lang="en-US" sz="2500" b="1" dirty="0" err="1">
                <a:solidFill>
                  <a:schemeClr val="accent5">
                    <a:lumMod val="75000"/>
                  </a:schemeClr>
                </a:solidFill>
              </a:rPr>
              <a:t>kitab</a:t>
            </a:r>
            <a:r>
              <a:rPr lang="en-US" sz="2500" b="1" dirty="0">
                <a:solidFill>
                  <a:schemeClr val="accent5">
                    <a:lumMod val="75000"/>
                  </a:schemeClr>
                </a:solidFill>
              </a:rPr>
              <a:t> </a:t>
            </a:r>
            <a:r>
              <a:rPr lang="en-US" sz="2500" b="1" dirty="0" err="1">
                <a:solidFill>
                  <a:schemeClr val="accent5">
                    <a:lumMod val="75000"/>
                  </a:schemeClr>
                </a:solidFill>
              </a:rPr>
              <a:t>porido</a:t>
            </a:r>
            <a:r>
              <a:rPr lang="en-US" sz="2500" b="1" dirty="0">
                <a:solidFill>
                  <a:schemeClr val="accent5">
                    <a:lumMod val="75000"/>
                  </a:schemeClr>
                </a:solidFill>
              </a:rPr>
              <a:t>. </a:t>
            </a:r>
            <a:endParaRPr lang="zh-CN" altLang="en-US" sz="2500" b="1" dirty="0">
              <a:solidFill>
                <a:schemeClr val="accent5">
                  <a:lumMod val="75000"/>
                </a:schemeClr>
              </a:solidFill>
            </a:endParaRPr>
          </a:p>
          <a:p>
            <a:pPr marL="0" indent="0">
              <a:buNone/>
            </a:pPr>
            <a:r>
              <a:rPr lang="en-US" sz="2500" b="1" dirty="0">
                <a:solidFill>
                  <a:schemeClr val="accent5">
                    <a:lumMod val="75000"/>
                  </a:schemeClr>
                </a:solidFill>
              </a:rPr>
              <a:t>14. Ngo  Bazar </a:t>
            </a:r>
            <a:r>
              <a:rPr lang="en-US" sz="2500" b="1" dirty="0" err="1">
                <a:solidFill>
                  <a:schemeClr val="accent5">
                    <a:lumMod val="75000"/>
                  </a:schemeClr>
                </a:solidFill>
              </a:rPr>
              <a:t>aden</a:t>
            </a:r>
            <a:r>
              <a:rPr lang="en-US" sz="2500" b="1" dirty="0">
                <a:solidFill>
                  <a:schemeClr val="accent5">
                    <a:lumMod val="75000"/>
                  </a:schemeClr>
                </a:solidFill>
              </a:rPr>
              <a:t>. </a:t>
            </a:r>
            <a:endParaRPr lang="zh-CN" altLang="en-US" sz="2500" b="1" dirty="0">
              <a:solidFill>
                <a:schemeClr val="accent5">
                  <a:lumMod val="75000"/>
                </a:schemeClr>
              </a:solidFill>
            </a:endParaRPr>
          </a:p>
          <a:p>
            <a:pPr marL="0" indent="0">
              <a:buNone/>
            </a:pPr>
            <a:r>
              <a:rPr lang="en-US" sz="2500" b="1" dirty="0">
                <a:solidFill>
                  <a:schemeClr val="accent5">
                    <a:lumMod val="75000"/>
                  </a:schemeClr>
                </a:solidFill>
              </a:rPr>
              <a:t>15. Bazar </a:t>
            </a:r>
            <a:r>
              <a:rPr lang="en-US" sz="2500" b="1" dirty="0" err="1">
                <a:solidFill>
                  <a:schemeClr val="accent5">
                    <a:lumMod val="75000"/>
                  </a:schemeClr>
                </a:solidFill>
              </a:rPr>
              <a:t>holo</a:t>
            </a:r>
            <a:r>
              <a:rPr lang="en-US" sz="2500" b="1" dirty="0">
                <a:solidFill>
                  <a:schemeClr val="accent5">
                    <a:lumMod val="75000"/>
                  </a:schemeClr>
                </a:solidFill>
              </a:rPr>
              <a:t> </a:t>
            </a:r>
            <a:r>
              <a:rPr lang="en-US" sz="2500" b="1" dirty="0" err="1">
                <a:solidFill>
                  <a:schemeClr val="accent5">
                    <a:lumMod val="75000"/>
                  </a:schemeClr>
                </a:solidFill>
              </a:rPr>
              <a:t>dopa</a:t>
            </a:r>
            <a:r>
              <a:rPr lang="en-US" sz="2500" b="1" dirty="0">
                <a:solidFill>
                  <a:schemeClr val="accent5">
                    <a:lumMod val="75000"/>
                  </a:schemeClr>
                </a:solidFill>
              </a:rPr>
              <a:t>?    </a:t>
            </a:r>
            <a:endParaRPr lang="en-US" sz="2500" b="1" dirty="0" smtClean="0">
              <a:solidFill>
                <a:schemeClr val="accent5">
                  <a:lumMod val="75000"/>
                </a:schemeClr>
              </a:solidFill>
            </a:endParaRPr>
          </a:p>
          <a:p>
            <a:pPr marL="0" indent="0">
              <a:buNone/>
            </a:pPr>
            <a:r>
              <a:rPr lang="en-US" sz="2500" b="1" dirty="0">
                <a:solidFill>
                  <a:schemeClr val="accent5">
                    <a:lumMod val="75000"/>
                  </a:schemeClr>
                </a:solidFill>
              </a:rPr>
              <a:t>16. </a:t>
            </a:r>
            <a:r>
              <a:rPr lang="en-US" sz="2500" b="1" dirty="0" err="1">
                <a:solidFill>
                  <a:schemeClr val="accent5">
                    <a:lumMod val="75000"/>
                  </a:schemeClr>
                </a:solidFill>
              </a:rPr>
              <a:t>Nage</a:t>
            </a:r>
            <a:r>
              <a:rPr lang="en-US" sz="2500" b="1" dirty="0">
                <a:solidFill>
                  <a:schemeClr val="accent5">
                    <a:lumMod val="75000"/>
                  </a:schemeClr>
                </a:solidFill>
              </a:rPr>
              <a:t> </a:t>
            </a:r>
            <a:r>
              <a:rPr lang="en-US" sz="2500" b="1" dirty="0" err="1">
                <a:solidFill>
                  <a:schemeClr val="accent5">
                    <a:lumMod val="75000"/>
                  </a:schemeClr>
                </a:solidFill>
              </a:rPr>
              <a:t>Namm</a:t>
            </a:r>
            <a:r>
              <a:rPr lang="en-US" sz="2500" b="1" dirty="0">
                <a:solidFill>
                  <a:schemeClr val="accent5">
                    <a:lumMod val="75000"/>
                  </a:schemeClr>
                </a:solidFill>
              </a:rPr>
              <a:t> </a:t>
            </a:r>
            <a:r>
              <a:rPr lang="en-US" sz="2500" b="1" dirty="0" err="1">
                <a:solidFill>
                  <a:schemeClr val="accent5">
                    <a:lumMod val="75000"/>
                  </a:schemeClr>
                </a:solidFill>
              </a:rPr>
              <a:t>Holo</a:t>
            </a:r>
            <a:r>
              <a:rPr lang="en-US" sz="2500" b="1" dirty="0">
                <a:solidFill>
                  <a:schemeClr val="accent5">
                    <a:lumMod val="75000"/>
                  </a:schemeClr>
                </a:solidFill>
              </a:rPr>
              <a:t> </a:t>
            </a:r>
            <a:r>
              <a:rPr lang="en-US" sz="2500" b="1" dirty="0" err="1">
                <a:solidFill>
                  <a:schemeClr val="accent5">
                    <a:lumMod val="75000"/>
                  </a:schemeClr>
                </a:solidFill>
              </a:rPr>
              <a:t>dopa</a:t>
            </a:r>
            <a:r>
              <a:rPr lang="en-US" sz="2500" b="1" dirty="0">
                <a:solidFill>
                  <a:schemeClr val="accent5">
                    <a:lumMod val="75000"/>
                  </a:schemeClr>
                </a:solidFill>
              </a:rPr>
              <a:t>? </a:t>
            </a:r>
          </a:p>
          <a:p>
            <a:pPr marL="0" indent="0">
              <a:buNone/>
            </a:pPr>
            <a:r>
              <a:rPr lang="en-US" sz="2500" b="1" dirty="0" smtClean="0">
                <a:solidFill>
                  <a:schemeClr val="accent5">
                    <a:lumMod val="75000"/>
                  </a:schemeClr>
                </a:solidFill>
              </a:rPr>
              <a:t>     </a:t>
            </a:r>
            <a:endParaRPr lang="zh-CN" altLang="en-US" sz="2500" b="1" dirty="0">
              <a:solidFill>
                <a:schemeClr val="accent5">
                  <a:lumMod val="75000"/>
                </a:schemeClr>
              </a:solidFill>
            </a:endParaRPr>
          </a:p>
        </p:txBody>
      </p:sp>
      <p:sp>
        <p:nvSpPr>
          <p:cNvPr id="5" name="Title 1"/>
          <p:cNvSpPr txBox="1">
            <a:spLocks/>
          </p:cNvSpPr>
          <p:nvPr/>
        </p:nvSpPr>
        <p:spPr>
          <a:xfrm>
            <a:off x="914400" y="1600200"/>
            <a:ext cx="75438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Title 1048615"/>
          <p:cNvSpPr>
            <a:spLocks noGrp="1"/>
          </p:cNvSpPr>
          <p:nvPr>
            <p:ph type="title"/>
          </p:nvPr>
        </p:nvSpPr>
        <p:spPr/>
        <p:txBody>
          <a:bodyPr/>
          <a:lstStyle/>
          <a:p>
            <a:r>
              <a:rPr lang="en-US" b="1" dirty="0" smtClean="0">
                <a:solidFill>
                  <a:srgbClr val="C00000"/>
                </a:solidFill>
              </a:rPr>
              <a:t>SENTENCES IN NYISHI LANGUAGE/DIALECT </a:t>
            </a:r>
            <a:endParaRPr lang="en-US" b="1" dirty="0">
              <a:solidFill>
                <a:srgbClr val="C00000"/>
              </a:solidFill>
            </a:endParaRPr>
          </a:p>
        </p:txBody>
      </p:sp>
      <p:sp>
        <p:nvSpPr>
          <p:cNvPr id="1048617" name="Content Placeholder 1048616"/>
          <p:cNvSpPr>
            <a:spLocks noGrp="1"/>
          </p:cNvSpPr>
          <p:nvPr>
            <p:ph sz="half" idx="2"/>
          </p:nvPr>
        </p:nvSpPr>
        <p:spPr>
          <a:xfrm>
            <a:off x="4343400" y="1981199"/>
            <a:ext cx="4419600" cy="4563447"/>
          </a:xfrm>
        </p:spPr>
        <p:txBody>
          <a:bodyPr>
            <a:noAutofit/>
          </a:bodyPr>
          <a:lstStyle/>
          <a:p>
            <a:pPr marL="0" indent="0">
              <a:buNone/>
            </a:pPr>
            <a:r>
              <a:rPr lang="en-US" sz="1800" dirty="0" smtClean="0"/>
              <a:t>17</a:t>
            </a:r>
            <a:r>
              <a:rPr lang="en-US" sz="1800" dirty="0"/>
              <a:t>. My house is at </a:t>
            </a:r>
            <a:r>
              <a:rPr lang="en-US" sz="1800" dirty="0" err="1"/>
              <a:t>Gumto</a:t>
            </a:r>
            <a:r>
              <a:rPr lang="en-US" sz="1800" dirty="0"/>
              <a:t>.</a:t>
            </a:r>
          </a:p>
          <a:p>
            <a:pPr marL="0" indent="0">
              <a:buNone/>
            </a:pPr>
            <a:r>
              <a:rPr lang="en-US" sz="1800" dirty="0"/>
              <a:t>18. Where is your village? </a:t>
            </a:r>
          </a:p>
          <a:p>
            <a:pPr marL="0" indent="0">
              <a:buNone/>
            </a:pPr>
            <a:r>
              <a:rPr lang="en-US" sz="1800" dirty="0"/>
              <a:t>19. My village is at </a:t>
            </a:r>
            <a:r>
              <a:rPr lang="en-US" sz="1800" dirty="0" err="1"/>
              <a:t>Gumto</a:t>
            </a:r>
            <a:r>
              <a:rPr lang="en-US" sz="1800" dirty="0"/>
              <a:t>.</a:t>
            </a:r>
          </a:p>
          <a:p>
            <a:pPr marL="0" indent="0">
              <a:buNone/>
            </a:pPr>
            <a:r>
              <a:rPr lang="en-US" sz="1800" dirty="0"/>
              <a:t>20. Where is the rice field?</a:t>
            </a:r>
          </a:p>
          <a:p>
            <a:pPr marL="0" indent="0">
              <a:buNone/>
            </a:pPr>
            <a:r>
              <a:rPr lang="en-US" sz="1800" dirty="0" smtClean="0"/>
              <a:t>21. </a:t>
            </a:r>
            <a:r>
              <a:rPr lang="en-US" sz="1800" dirty="0"/>
              <a:t>The rice field is at my village. </a:t>
            </a:r>
          </a:p>
          <a:p>
            <a:pPr marL="0" indent="0">
              <a:buNone/>
            </a:pPr>
            <a:r>
              <a:rPr lang="en-US" sz="1800" dirty="0" smtClean="0"/>
              <a:t>22. </a:t>
            </a:r>
            <a:r>
              <a:rPr lang="en-US" sz="1800" dirty="0"/>
              <a:t>Do you have elephants in the forest? </a:t>
            </a:r>
          </a:p>
          <a:p>
            <a:pPr marL="0" indent="0">
              <a:buNone/>
            </a:pPr>
            <a:r>
              <a:rPr lang="en-US" sz="1800" dirty="0" smtClean="0"/>
              <a:t>23. </a:t>
            </a:r>
            <a:r>
              <a:rPr lang="en-US" sz="1800" dirty="0"/>
              <a:t>Yes, we have elephants in the forest. </a:t>
            </a:r>
          </a:p>
          <a:p>
            <a:pPr marL="0" indent="0">
              <a:buNone/>
            </a:pPr>
            <a:r>
              <a:rPr lang="en-US" sz="1800" dirty="0" smtClean="0"/>
              <a:t>24. </a:t>
            </a:r>
            <a:r>
              <a:rPr lang="en-US" sz="1800" dirty="0"/>
              <a:t>Do you have  monkeys in the forest?</a:t>
            </a:r>
          </a:p>
          <a:p>
            <a:pPr marL="0" indent="0">
              <a:buNone/>
            </a:pPr>
            <a:r>
              <a:rPr lang="en-US" sz="1800" dirty="0" smtClean="0"/>
              <a:t>25. </a:t>
            </a:r>
            <a:r>
              <a:rPr lang="en-US" sz="1800" dirty="0"/>
              <a:t>Yes, we do have </a:t>
            </a:r>
            <a:r>
              <a:rPr lang="en-US" sz="1800" dirty="0" err="1"/>
              <a:t>monkeyseys</a:t>
            </a:r>
            <a:r>
              <a:rPr lang="en-US" sz="1800" dirty="0"/>
              <a:t> in the forest?       </a:t>
            </a:r>
          </a:p>
        </p:txBody>
      </p:sp>
      <p:sp>
        <p:nvSpPr>
          <p:cNvPr id="1048618" name="Content Placeholder 1048617"/>
          <p:cNvSpPr>
            <a:spLocks noGrp="1"/>
          </p:cNvSpPr>
          <p:nvPr>
            <p:ph sz="quarter" idx="4"/>
          </p:nvPr>
        </p:nvSpPr>
        <p:spPr>
          <a:xfrm>
            <a:off x="8610600" y="2057076"/>
            <a:ext cx="3962400" cy="4800924"/>
          </a:xfrm>
        </p:spPr>
        <p:txBody>
          <a:bodyPr>
            <a:normAutofit fontScale="96786"/>
          </a:bodyPr>
          <a:lstStyle/>
          <a:p>
            <a:pPr marL="0" indent="0">
              <a:buNone/>
            </a:pPr>
            <a:r>
              <a:rPr lang="en-US" sz="1800" b="1" dirty="0" smtClean="0">
                <a:solidFill>
                  <a:schemeClr val="accent5">
                    <a:lumMod val="75000"/>
                  </a:schemeClr>
                </a:solidFill>
              </a:rPr>
              <a:t>17</a:t>
            </a:r>
            <a:r>
              <a:rPr lang="en-US" sz="1800" b="1" dirty="0">
                <a:solidFill>
                  <a:schemeClr val="accent5">
                    <a:lumMod val="75000"/>
                  </a:schemeClr>
                </a:solidFill>
              </a:rPr>
              <a:t>. </a:t>
            </a:r>
            <a:r>
              <a:rPr lang="en-US" sz="1800" b="1" dirty="0" err="1">
                <a:solidFill>
                  <a:schemeClr val="accent5">
                    <a:lumMod val="75000"/>
                  </a:schemeClr>
                </a:solidFill>
              </a:rPr>
              <a:t>Ngage</a:t>
            </a:r>
            <a:r>
              <a:rPr lang="en-US" sz="1800" b="1" dirty="0">
                <a:solidFill>
                  <a:schemeClr val="accent5">
                    <a:lumMod val="75000"/>
                  </a:schemeClr>
                </a:solidFill>
              </a:rPr>
              <a:t> </a:t>
            </a:r>
            <a:r>
              <a:rPr lang="en-US" sz="1800" b="1" dirty="0" err="1">
                <a:solidFill>
                  <a:schemeClr val="accent5">
                    <a:lumMod val="75000"/>
                  </a:schemeClr>
                </a:solidFill>
              </a:rPr>
              <a:t>Namm</a:t>
            </a:r>
            <a:r>
              <a:rPr lang="en-US" sz="1800" b="1" dirty="0">
                <a:solidFill>
                  <a:schemeClr val="accent5">
                    <a:lumMod val="75000"/>
                  </a:schemeClr>
                </a:solidFill>
              </a:rPr>
              <a:t> </a:t>
            </a:r>
            <a:r>
              <a:rPr lang="en-US" sz="1800" b="1" dirty="0" err="1">
                <a:solidFill>
                  <a:schemeClr val="accent5">
                    <a:lumMod val="75000"/>
                  </a:schemeClr>
                </a:solidFill>
              </a:rPr>
              <a:t>Gumto</a:t>
            </a:r>
            <a:r>
              <a:rPr lang="en-US" sz="1800" b="1" dirty="0">
                <a:solidFill>
                  <a:schemeClr val="accent5">
                    <a:lumMod val="75000"/>
                  </a:schemeClr>
                </a:solidFill>
              </a:rPr>
              <a:t> bolo </a:t>
            </a:r>
            <a:r>
              <a:rPr lang="en-US" sz="1800" b="1" dirty="0" err="1">
                <a:solidFill>
                  <a:schemeClr val="accent5">
                    <a:lumMod val="75000"/>
                  </a:schemeClr>
                </a:solidFill>
              </a:rPr>
              <a:t>dopa</a:t>
            </a:r>
            <a:r>
              <a:rPr lang="en-US" sz="1800" b="1" dirty="0">
                <a:solidFill>
                  <a:schemeClr val="accent5">
                    <a:lumMod val="75000"/>
                  </a:schemeClr>
                </a:solidFill>
              </a:rPr>
              <a:t>. </a:t>
            </a:r>
          </a:p>
          <a:p>
            <a:pPr marL="0" indent="0">
              <a:buNone/>
            </a:pPr>
            <a:r>
              <a:rPr lang="en-US" sz="1800" b="1" dirty="0">
                <a:solidFill>
                  <a:schemeClr val="accent5">
                    <a:lumMod val="75000"/>
                  </a:schemeClr>
                </a:solidFill>
              </a:rPr>
              <a:t>18. </a:t>
            </a:r>
            <a:r>
              <a:rPr lang="en-US" sz="1800" b="1" dirty="0" err="1">
                <a:solidFill>
                  <a:schemeClr val="accent5">
                    <a:lumMod val="75000"/>
                  </a:schemeClr>
                </a:solidFill>
              </a:rPr>
              <a:t>Ngage</a:t>
            </a:r>
            <a:r>
              <a:rPr lang="en-US" sz="1800" b="1" dirty="0">
                <a:solidFill>
                  <a:schemeClr val="accent5">
                    <a:lumMod val="75000"/>
                  </a:schemeClr>
                </a:solidFill>
              </a:rPr>
              <a:t> </a:t>
            </a:r>
            <a:r>
              <a:rPr lang="en-US" sz="1800" b="1" dirty="0" err="1">
                <a:solidFill>
                  <a:schemeClr val="accent5">
                    <a:lumMod val="75000"/>
                  </a:schemeClr>
                </a:solidFill>
              </a:rPr>
              <a:t>Nampin</a:t>
            </a:r>
            <a:r>
              <a:rPr lang="en-US" sz="1800" b="1" dirty="0">
                <a:solidFill>
                  <a:schemeClr val="accent5">
                    <a:lumMod val="75000"/>
                  </a:schemeClr>
                </a:solidFill>
              </a:rPr>
              <a:t> </a:t>
            </a:r>
            <a:r>
              <a:rPr lang="en-US" sz="1800" b="1" dirty="0" err="1">
                <a:solidFill>
                  <a:schemeClr val="accent5">
                    <a:lumMod val="75000"/>
                  </a:schemeClr>
                </a:solidFill>
              </a:rPr>
              <a:t>Holo</a:t>
            </a:r>
            <a:r>
              <a:rPr lang="en-US" sz="1800" b="1" dirty="0">
                <a:solidFill>
                  <a:schemeClr val="accent5">
                    <a:lumMod val="75000"/>
                  </a:schemeClr>
                </a:solidFill>
              </a:rPr>
              <a:t> </a:t>
            </a:r>
            <a:r>
              <a:rPr lang="en-US" sz="1800" b="1" dirty="0" err="1">
                <a:solidFill>
                  <a:schemeClr val="accent5">
                    <a:lumMod val="75000"/>
                  </a:schemeClr>
                </a:solidFill>
              </a:rPr>
              <a:t>dopa</a:t>
            </a:r>
            <a:r>
              <a:rPr lang="en-US" sz="1800" b="1" dirty="0">
                <a:solidFill>
                  <a:schemeClr val="accent5">
                    <a:lumMod val="75000"/>
                  </a:schemeClr>
                </a:solidFill>
              </a:rPr>
              <a:t>? </a:t>
            </a:r>
          </a:p>
          <a:p>
            <a:pPr marL="0" indent="0">
              <a:buNone/>
            </a:pPr>
            <a:r>
              <a:rPr lang="en-US" sz="1800" b="1" dirty="0">
                <a:solidFill>
                  <a:schemeClr val="accent5">
                    <a:lumMod val="75000"/>
                  </a:schemeClr>
                </a:solidFill>
              </a:rPr>
              <a:t>19. </a:t>
            </a:r>
            <a:r>
              <a:rPr lang="en-US" sz="1800" b="1" dirty="0" err="1">
                <a:solidFill>
                  <a:schemeClr val="accent5">
                    <a:lumMod val="75000"/>
                  </a:schemeClr>
                </a:solidFill>
              </a:rPr>
              <a:t>Ngage</a:t>
            </a:r>
            <a:r>
              <a:rPr lang="en-US" sz="1800" b="1" dirty="0">
                <a:solidFill>
                  <a:schemeClr val="accent5">
                    <a:lumMod val="75000"/>
                  </a:schemeClr>
                </a:solidFill>
              </a:rPr>
              <a:t> </a:t>
            </a:r>
            <a:r>
              <a:rPr lang="en-US" sz="1800" b="1" dirty="0" err="1">
                <a:solidFill>
                  <a:schemeClr val="accent5">
                    <a:lumMod val="75000"/>
                  </a:schemeClr>
                </a:solidFill>
              </a:rPr>
              <a:t>Nampin</a:t>
            </a:r>
            <a:r>
              <a:rPr lang="en-US" sz="1800" b="1" dirty="0">
                <a:solidFill>
                  <a:schemeClr val="accent5">
                    <a:lumMod val="75000"/>
                  </a:schemeClr>
                </a:solidFill>
              </a:rPr>
              <a:t> </a:t>
            </a:r>
            <a:r>
              <a:rPr lang="en-US" sz="1800" b="1" dirty="0" err="1">
                <a:solidFill>
                  <a:schemeClr val="accent5">
                    <a:lumMod val="75000"/>
                  </a:schemeClr>
                </a:solidFill>
              </a:rPr>
              <a:t>Gumto</a:t>
            </a:r>
            <a:r>
              <a:rPr lang="en-US" sz="1800" b="1" dirty="0">
                <a:solidFill>
                  <a:schemeClr val="accent5">
                    <a:lumMod val="75000"/>
                  </a:schemeClr>
                </a:solidFill>
              </a:rPr>
              <a:t> bola </a:t>
            </a:r>
            <a:r>
              <a:rPr lang="en-US" sz="1800" b="1" dirty="0" err="1">
                <a:solidFill>
                  <a:schemeClr val="accent5">
                    <a:lumMod val="75000"/>
                  </a:schemeClr>
                </a:solidFill>
              </a:rPr>
              <a:t>dopa</a:t>
            </a:r>
            <a:r>
              <a:rPr lang="en-US" sz="1800" b="1" dirty="0">
                <a:solidFill>
                  <a:schemeClr val="accent5">
                    <a:lumMod val="75000"/>
                  </a:schemeClr>
                </a:solidFill>
              </a:rPr>
              <a:t>. </a:t>
            </a:r>
          </a:p>
          <a:p>
            <a:pPr marL="0" indent="0">
              <a:buNone/>
            </a:pPr>
            <a:r>
              <a:rPr lang="en-US" sz="1800" b="1" dirty="0">
                <a:solidFill>
                  <a:schemeClr val="accent5">
                    <a:lumMod val="75000"/>
                  </a:schemeClr>
                </a:solidFill>
              </a:rPr>
              <a:t>20. </a:t>
            </a:r>
            <a:r>
              <a:rPr lang="en-US" sz="1800" b="1" dirty="0" err="1">
                <a:solidFill>
                  <a:schemeClr val="accent5">
                    <a:lumMod val="75000"/>
                  </a:schemeClr>
                </a:solidFill>
              </a:rPr>
              <a:t>Rongo</a:t>
            </a:r>
            <a:r>
              <a:rPr lang="en-US" sz="1800" b="1" dirty="0">
                <a:solidFill>
                  <a:schemeClr val="accent5">
                    <a:lumMod val="75000"/>
                  </a:schemeClr>
                </a:solidFill>
              </a:rPr>
              <a:t> </a:t>
            </a:r>
            <a:r>
              <a:rPr lang="en-US" sz="1800" b="1" dirty="0" err="1">
                <a:solidFill>
                  <a:schemeClr val="accent5">
                    <a:lumMod val="75000"/>
                  </a:schemeClr>
                </a:solidFill>
              </a:rPr>
              <a:t>Holo</a:t>
            </a:r>
            <a:r>
              <a:rPr lang="en-US" sz="1800" b="1" dirty="0">
                <a:solidFill>
                  <a:schemeClr val="accent5">
                    <a:lumMod val="75000"/>
                  </a:schemeClr>
                </a:solidFill>
              </a:rPr>
              <a:t> </a:t>
            </a:r>
            <a:r>
              <a:rPr lang="en-US" sz="1800" b="1" dirty="0" err="1">
                <a:solidFill>
                  <a:schemeClr val="accent5">
                    <a:lumMod val="75000"/>
                  </a:schemeClr>
                </a:solidFill>
              </a:rPr>
              <a:t>dopa</a:t>
            </a:r>
            <a:r>
              <a:rPr lang="en-US" sz="1800" b="1" dirty="0">
                <a:solidFill>
                  <a:schemeClr val="accent5">
                    <a:lumMod val="75000"/>
                  </a:schemeClr>
                </a:solidFill>
              </a:rPr>
              <a:t>? </a:t>
            </a:r>
          </a:p>
          <a:p>
            <a:pPr marL="0" indent="0">
              <a:buNone/>
            </a:pPr>
            <a:r>
              <a:rPr lang="en-US" sz="1800" b="1" dirty="0">
                <a:solidFill>
                  <a:schemeClr val="accent5">
                    <a:lumMod val="75000"/>
                  </a:schemeClr>
                </a:solidFill>
              </a:rPr>
              <a:t>21. </a:t>
            </a:r>
            <a:r>
              <a:rPr lang="en-US" sz="1800" b="1" dirty="0" err="1">
                <a:solidFill>
                  <a:schemeClr val="accent5">
                    <a:lumMod val="75000"/>
                  </a:schemeClr>
                </a:solidFill>
              </a:rPr>
              <a:t>Rongo</a:t>
            </a:r>
            <a:r>
              <a:rPr lang="en-US" sz="1800" b="1" dirty="0">
                <a:solidFill>
                  <a:schemeClr val="accent5">
                    <a:lumMod val="75000"/>
                  </a:schemeClr>
                </a:solidFill>
              </a:rPr>
              <a:t> </a:t>
            </a:r>
            <a:r>
              <a:rPr lang="en-US" sz="1800" b="1" dirty="0" err="1">
                <a:solidFill>
                  <a:schemeClr val="accent5">
                    <a:lumMod val="75000"/>
                  </a:schemeClr>
                </a:solidFill>
              </a:rPr>
              <a:t>nampum</a:t>
            </a:r>
            <a:r>
              <a:rPr lang="en-US" sz="1800" b="1" dirty="0">
                <a:solidFill>
                  <a:schemeClr val="accent5">
                    <a:lumMod val="75000"/>
                  </a:schemeClr>
                </a:solidFill>
              </a:rPr>
              <a:t> bolo </a:t>
            </a:r>
            <a:r>
              <a:rPr lang="en-US" sz="1800" b="1" dirty="0" err="1">
                <a:solidFill>
                  <a:schemeClr val="accent5">
                    <a:lumMod val="75000"/>
                  </a:schemeClr>
                </a:solidFill>
              </a:rPr>
              <a:t>dopa</a:t>
            </a:r>
            <a:r>
              <a:rPr lang="en-US" sz="1800" b="1" dirty="0">
                <a:solidFill>
                  <a:schemeClr val="accent5">
                    <a:lumMod val="75000"/>
                  </a:schemeClr>
                </a:solidFill>
              </a:rPr>
              <a:t>. </a:t>
            </a:r>
          </a:p>
          <a:p>
            <a:pPr marL="0" indent="0">
              <a:buNone/>
            </a:pPr>
            <a:r>
              <a:rPr lang="en-US" sz="1800" b="1" dirty="0">
                <a:solidFill>
                  <a:schemeClr val="accent5">
                    <a:lumMod val="75000"/>
                  </a:schemeClr>
                </a:solidFill>
              </a:rPr>
              <a:t>22. </a:t>
            </a:r>
            <a:r>
              <a:rPr lang="en-US" sz="1800" b="1" dirty="0" err="1">
                <a:solidFill>
                  <a:schemeClr val="accent5">
                    <a:lumMod val="75000"/>
                  </a:schemeClr>
                </a:solidFill>
              </a:rPr>
              <a:t>Nyoro</a:t>
            </a:r>
            <a:r>
              <a:rPr lang="en-US" sz="1800" b="1" dirty="0">
                <a:solidFill>
                  <a:schemeClr val="accent5">
                    <a:lumMod val="75000"/>
                  </a:schemeClr>
                </a:solidFill>
              </a:rPr>
              <a:t> bolo </a:t>
            </a:r>
            <a:r>
              <a:rPr lang="en-US" sz="1800" b="1" dirty="0" err="1">
                <a:solidFill>
                  <a:schemeClr val="accent5">
                    <a:lumMod val="75000"/>
                  </a:schemeClr>
                </a:solidFill>
              </a:rPr>
              <a:t>Sette</a:t>
            </a:r>
            <a:r>
              <a:rPr lang="en-US" sz="1800" b="1" dirty="0">
                <a:solidFill>
                  <a:schemeClr val="accent5">
                    <a:lumMod val="75000"/>
                  </a:schemeClr>
                </a:solidFill>
              </a:rPr>
              <a:t> </a:t>
            </a:r>
            <a:r>
              <a:rPr lang="en-US" sz="1800" b="1" dirty="0" err="1">
                <a:solidFill>
                  <a:schemeClr val="accent5">
                    <a:lumMod val="75000"/>
                  </a:schemeClr>
                </a:solidFill>
              </a:rPr>
              <a:t>dopaye</a:t>
            </a:r>
            <a:r>
              <a:rPr lang="en-US" sz="1800" b="1" dirty="0">
                <a:solidFill>
                  <a:schemeClr val="accent5">
                    <a:lumMod val="75000"/>
                  </a:schemeClr>
                </a:solidFill>
              </a:rPr>
              <a:t>? </a:t>
            </a:r>
          </a:p>
          <a:p>
            <a:pPr marL="0" indent="0">
              <a:buNone/>
            </a:pPr>
            <a:r>
              <a:rPr lang="en-US" sz="1800" b="1" dirty="0">
                <a:solidFill>
                  <a:schemeClr val="accent5">
                    <a:lumMod val="75000"/>
                  </a:schemeClr>
                </a:solidFill>
              </a:rPr>
              <a:t>23. </a:t>
            </a:r>
            <a:r>
              <a:rPr lang="en-US" sz="1800" b="1" dirty="0" err="1">
                <a:solidFill>
                  <a:schemeClr val="accent5">
                    <a:lumMod val="75000"/>
                  </a:schemeClr>
                </a:solidFill>
              </a:rPr>
              <a:t>Oum</a:t>
            </a:r>
            <a:r>
              <a:rPr lang="en-US" sz="1800" b="1" dirty="0">
                <a:solidFill>
                  <a:schemeClr val="accent5">
                    <a:lumMod val="75000"/>
                  </a:schemeClr>
                </a:solidFill>
              </a:rPr>
              <a:t>, </a:t>
            </a:r>
            <a:r>
              <a:rPr lang="en-US" sz="1800" b="1" dirty="0" err="1">
                <a:solidFill>
                  <a:schemeClr val="accent5">
                    <a:lumMod val="75000"/>
                  </a:schemeClr>
                </a:solidFill>
              </a:rPr>
              <a:t>Nyoro</a:t>
            </a:r>
            <a:r>
              <a:rPr lang="en-US" sz="1800" b="1" dirty="0">
                <a:solidFill>
                  <a:schemeClr val="accent5">
                    <a:lumMod val="75000"/>
                  </a:schemeClr>
                </a:solidFill>
              </a:rPr>
              <a:t> bolo </a:t>
            </a:r>
            <a:r>
              <a:rPr lang="en-US" sz="1800" b="1" dirty="0" err="1">
                <a:solidFill>
                  <a:schemeClr val="accent5">
                    <a:lumMod val="75000"/>
                  </a:schemeClr>
                </a:solidFill>
              </a:rPr>
              <a:t>Sette</a:t>
            </a:r>
            <a:r>
              <a:rPr lang="en-US" sz="1800" b="1" dirty="0">
                <a:solidFill>
                  <a:schemeClr val="accent5">
                    <a:lumMod val="75000"/>
                  </a:schemeClr>
                </a:solidFill>
              </a:rPr>
              <a:t> </a:t>
            </a:r>
            <a:r>
              <a:rPr lang="en-US" sz="1800" b="1" dirty="0" err="1">
                <a:solidFill>
                  <a:schemeClr val="accent5">
                    <a:lumMod val="75000"/>
                  </a:schemeClr>
                </a:solidFill>
              </a:rPr>
              <a:t>doppa</a:t>
            </a:r>
            <a:r>
              <a:rPr lang="en-US" sz="1800" b="1" dirty="0">
                <a:solidFill>
                  <a:schemeClr val="accent5">
                    <a:lumMod val="75000"/>
                  </a:schemeClr>
                </a:solidFill>
              </a:rPr>
              <a:t>. </a:t>
            </a:r>
          </a:p>
          <a:p>
            <a:pPr marL="0" indent="0">
              <a:buNone/>
            </a:pPr>
            <a:r>
              <a:rPr lang="en-US" sz="1800" b="1" dirty="0">
                <a:solidFill>
                  <a:schemeClr val="accent5">
                    <a:lumMod val="75000"/>
                  </a:schemeClr>
                </a:solidFill>
              </a:rPr>
              <a:t>24. </a:t>
            </a:r>
            <a:r>
              <a:rPr lang="en-US" sz="1800" b="1" dirty="0" err="1">
                <a:solidFill>
                  <a:schemeClr val="accent5">
                    <a:lumMod val="75000"/>
                  </a:schemeClr>
                </a:solidFill>
              </a:rPr>
              <a:t>Nyoro</a:t>
            </a:r>
            <a:r>
              <a:rPr lang="en-US" sz="1800" b="1" dirty="0">
                <a:solidFill>
                  <a:schemeClr val="accent5">
                    <a:lumMod val="75000"/>
                  </a:schemeClr>
                </a:solidFill>
              </a:rPr>
              <a:t> bolo ,.......do </a:t>
            </a:r>
            <a:r>
              <a:rPr lang="en-US" sz="1800" b="1" dirty="0" err="1">
                <a:solidFill>
                  <a:schemeClr val="accent5">
                    <a:lumMod val="75000"/>
                  </a:schemeClr>
                </a:solidFill>
              </a:rPr>
              <a:t>paye</a:t>
            </a:r>
            <a:r>
              <a:rPr lang="en-US" sz="1800" b="1" dirty="0">
                <a:solidFill>
                  <a:schemeClr val="accent5">
                    <a:lumMod val="75000"/>
                  </a:schemeClr>
                </a:solidFill>
              </a:rPr>
              <a:t>?</a:t>
            </a:r>
          </a:p>
          <a:p>
            <a:pPr marL="0" indent="0">
              <a:buNone/>
            </a:pPr>
            <a:r>
              <a:rPr lang="en-US" sz="1800" b="1" dirty="0">
                <a:solidFill>
                  <a:schemeClr val="accent5">
                    <a:lumMod val="75000"/>
                  </a:schemeClr>
                </a:solidFill>
              </a:rPr>
              <a:t>25. </a:t>
            </a:r>
            <a:r>
              <a:rPr lang="en-US" sz="1800" b="1" dirty="0" err="1">
                <a:solidFill>
                  <a:schemeClr val="accent5">
                    <a:lumMod val="75000"/>
                  </a:schemeClr>
                </a:solidFill>
              </a:rPr>
              <a:t>Oum</a:t>
            </a:r>
            <a:r>
              <a:rPr lang="en-US" sz="1800" b="1" dirty="0">
                <a:solidFill>
                  <a:schemeClr val="accent5">
                    <a:lumMod val="75000"/>
                  </a:schemeClr>
                </a:solidFill>
              </a:rPr>
              <a:t>, </a:t>
            </a:r>
            <a:r>
              <a:rPr lang="en-US" sz="1800" b="1" dirty="0" err="1">
                <a:solidFill>
                  <a:schemeClr val="accent5">
                    <a:lumMod val="75000"/>
                  </a:schemeClr>
                </a:solidFill>
              </a:rPr>
              <a:t>Nyoro</a:t>
            </a:r>
            <a:r>
              <a:rPr lang="en-US" sz="1800" b="1" dirty="0">
                <a:solidFill>
                  <a:schemeClr val="accent5">
                    <a:lumMod val="75000"/>
                  </a:schemeClr>
                </a:solidFill>
              </a:rPr>
              <a:t> bolo ,.......do pa.      </a:t>
            </a:r>
          </a:p>
        </p:txBody>
      </p:sp>
      <p:sp>
        <p:nvSpPr>
          <p:cNvPr id="5" name="Title 1"/>
          <p:cNvSpPr txBox="1">
            <a:spLocks/>
          </p:cNvSpPr>
          <p:nvPr/>
        </p:nvSpPr>
        <p:spPr>
          <a:xfrm>
            <a:off x="4343400" y="1447800"/>
            <a:ext cx="75438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a:solidFill>
                  <a:srgbClr val="C00000"/>
                </a:solidFill>
                <a:latin typeface="+mn-lt"/>
              </a:rPr>
              <a:t>	 </a:t>
            </a:r>
            <a:r>
              <a:rPr lang="en-US" sz="2500" b="1" dirty="0" smtClean="0">
                <a:solidFill>
                  <a:srgbClr val="C00000"/>
                </a:solidFill>
                <a:latin typeface="+mn-lt"/>
              </a:rPr>
              <a:t>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21965" r="15342"/>
          <a:stretch/>
        </p:blipFill>
        <p:spPr>
          <a:xfrm>
            <a:off x="457200" y="1809751"/>
            <a:ext cx="3429000" cy="3858630"/>
          </a:xfrm>
          <a:prstGeom prst="rect">
            <a:avLst/>
          </a:prstGeom>
        </p:spPr>
      </p:pic>
      <p:sp>
        <p:nvSpPr>
          <p:cNvPr id="9" name="Title 1"/>
          <p:cNvSpPr txBox="1">
            <a:spLocks/>
          </p:cNvSpPr>
          <p:nvPr/>
        </p:nvSpPr>
        <p:spPr>
          <a:xfrm>
            <a:off x="457200" y="5791200"/>
            <a:ext cx="504825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latin typeface="+mn-lt"/>
              </a:rPr>
              <a:t>APONG, TRADITIONAL RICE BEER OF NYISHI </a:t>
            </a:r>
            <a:endParaRPr lang="en-US" sz="1800" b="1" dirty="0">
              <a:latin typeface="+mn-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Title 1048618"/>
          <p:cNvSpPr>
            <a:spLocks noGrp="1"/>
          </p:cNvSpPr>
          <p:nvPr>
            <p:ph type="title"/>
          </p:nvPr>
        </p:nvSpPr>
        <p:spPr/>
        <p:txBody>
          <a:bodyPr/>
          <a:lstStyle/>
          <a:p>
            <a:r>
              <a:rPr lang="en-US" b="1" dirty="0" smtClean="0">
                <a:solidFill>
                  <a:srgbClr val="C00000"/>
                </a:solidFill>
              </a:rPr>
              <a:t>SENTENCES IN NYISHI LANGUAGE </a:t>
            </a:r>
            <a:endParaRPr lang="en-US" b="1" dirty="0">
              <a:solidFill>
                <a:srgbClr val="C00000"/>
              </a:solidFill>
            </a:endParaRPr>
          </a:p>
        </p:txBody>
      </p:sp>
      <p:sp>
        <p:nvSpPr>
          <p:cNvPr id="1048621" name="Content Placeholder 1048620"/>
          <p:cNvSpPr>
            <a:spLocks noGrp="1"/>
          </p:cNvSpPr>
          <p:nvPr>
            <p:ph sz="half" idx="2"/>
          </p:nvPr>
        </p:nvSpPr>
        <p:spPr>
          <a:xfrm>
            <a:off x="862013" y="2228054"/>
            <a:ext cx="5157787" cy="4782346"/>
          </a:xfrm>
        </p:spPr>
        <p:txBody>
          <a:bodyPr>
            <a:normAutofit fontScale="92857"/>
          </a:bodyPr>
          <a:lstStyle/>
          <a:p>
            <a:pPr marL="0" indent="0">
              <a:buNone/>
            </a:pPr>
            <a:r>
              <a:rPr lang="en-US" sz="2500" dirty="0"/>
              <a:t>27. What is the cost of this</a:t>
            </a:r>
            <a:r>
              <a:rPr lang="en-US" sz="2500" b="0" dirty="0"/>
              <a:t> flower? </a:t>
            </a:r>
            <a:r>
              <a:rPr lang="en-US" sz="2500" b="1" dirty="0"/>
              <a:t> </a:t>
            </a:r>
            <a:r>
              <a:rPr lang="en-US" sz="2500" dirty="0"/>
              <a:t>       </a:t>
            </a:r>
          </a:p>
          <a:p>
            <a:pPr marL="0" indent="0">
              <a:buNone/>
            </a:pPr>
            <a:r>
              <a:rPr lang="en-US" sz="2500" dirty="0"/>
              <a:t>28. The cost of this flower is ...... </a:t>
            </a:r>
          </a:p>
          <a:p>
            <a:pPr marL="0" indent="0">
              <a:buNone/>
            </a:pPr>
            <a:r>
              <a:rPr lang="en-US" sz="2500" dirty="0"/>
              <a:t>29.</a:t>
            </a:r>
            <a:r>
              <a:rPr lang="en-US" sz="2500" b="1" dirty="0"/>
              <a:t> </a:t>
            </a:r>
            <a:r>
              <a:rPr lang="en-US" sz="2500" b="0" dirty="0"/>
              <a:t>Where can we find food? </a:t>
            </a:r>
            <a:r>
              <a:rPr lang="en-US" sz="2500" dirty="0"/>
              <a:t> </a:t>
            </a:r>
            <a:r>
              <a:rPr lang="en-US" sz="2500" b="1" dirty="0"/>
              <a:t> </a:t>
            </a:r>
            <a:r>
              <a:rPr lang="en-US" sz="2500" dirty="0"/>
              <a:t> </a:t>
            </a:r>
          </a:p>
          <a:p>
            <a:pPr marL="0" indent="0">
              <a:buNone/>
            </a:pPr>
            <a:r>
              <a:rPr lang="en-US" sz="2500" dirty="0"/>
              <a:t>30.  You can find food in the nearby market. </a:t>
            </a:r>
          </a:p>
          <a:p>
            <a:pPr marL="0" indent="0">
              <a:buNone/>
            </a:pPr>
            <a:r>
              <a:rPr lang="en-US" sz="2500" dirty="0"/>
              <a:t>31. What is the name of  your friend?    </a:t>
            </a:r>
          </a:p>
          <a:p>
            <a:pPr marL="0" indent="0">
              <a:buNone/>
            </a:pPr>
            <a:r>
              <a:rPr lang="en-US" sz="2500" dirty="0"/>
              <a:t>32. My friend's name is </a:t>
            </a:r>
            <a:r>
              <a:rPr lang="en-US" sz="2500" dirty="0" err="1"/>
              <a:t>Matung</a:t>
            </a:r>
            <a:r>
              <a:rPr lang="en-US" sz="2500" dirty="0"/>
              <a:t>.  </a:t>
            </a:r>
          </a:p>
          <a:p>
            <a:pPr marL="0" indent="0">
              <a:buNone/>
            </a:pPr>
            <a:r>
              <a:rPr lang="en-US" sz="2500" dirty="0"/>
              <a:t>33. Where does she live? </a:t>
            </a:r>
          </a:p>
          <a:p>
            <a:pPr marL="0" indent="0">
              <a:buNone/>
            </a:pPr>
            <a:r>
              <a:rPr lang="en-US" sz="2500" dirty="0"/>
              <a:t>34. She lives in </a:t>
            </a:r>
            <a:r>
              <a:rPr lang="en-US" sz="2500" dirty="0" err="1"/>
              <a:t>Jote</a:t>
            </a:r>
            <a:r>
              <a:rPr lang="en-US" sz="2500" dirty="0"/>
              <a:t>.    </a:t>
            </a:r>
          </a:p>
          <a:p>
            <a:endParaRPr lang="en-US" sz="2500" dirty="0"/>
          </a:p>
        </p:txBody>
      </p:sp>
      <p:sp>
        <p:nvSpPr>
          <p:cNvPr id="1048622" name="Text Placeholder 1048621"/>
          <p:cNvSpPr>
            <a:spLocks noGrp="1"/>
          </p:cNvSpPr>
          <p:nvPr>
            <p:ph type="body" sz="quarter" idx="3"/>
          </p:nvPr>
        </p:nvSpPr>
        <p:spPr>
          <a:xfrm>
            <a:off x="6246812" y="2133600"/>
            <a:ext cx="5564188" cy="3810000"/>
          </a:xfrm>
        </p:spPr>
        <p:txBody>
          <a:bodyPr>
            <a:noAutofit/>
          </a:bodyPr>
          <a:lstStyle/>
          <a:p>
            <a:r>
              <a:rPr lang="en-US" sz="2500" dirty="0">
                <a:solidFill>
                  <a:schemeClr val="accent5">
                    <a:lumMod val="75000"/>
                  </a:schemeClr>
                </a:solidFill>
              </a:rPr>
              <a:t>27. Si </a:t>
            </a:r>
            <a:r>
              <a:rPr lang="en-US" sz="2500" dirty="0" err="1">
                <a:solidFill>
                  <a:schemeClr val="accent5">
                    <a:lumMod val="75000"/>
                  </a:schemeClr>
                </a:solidFill>
              </a:rPr>
              <a:t>oppu</a:t>
            </a:r>
            <a:r>
              <a:rPr lang="en-US" sz="2500" dirty="0">
                <a:solidFill>
                  <a:schemeClr val="accent5">
                    <a:lumMod val="75000"/>
                  </a:schemeClr>
                </a:solidFill>
              </a:rPr>
              <a:t> </a:t>
            </a:r>
            <a:r>
              <a:rPr lang="en-US" sz="2500" dirty="0" err="1">
                <a:solidFill>
                  <a:schemeClr val="accent5">
                    <a:lumMod val="75000"/>
                  </a:schemeClr>
                </a:solidFill>
              </a:rPr>
              <a:t>si</a:t>
            </a:r>
            <a:r>
              <a:rPr lang="en-US" sz="2500" dirty="0">
                <a:solidFill>
                  <a:schemeClr val="accent5">
                    <a:lumMod val="75000"/>
                  </a:schemeClr>
                </a:solidFill>
              </a:rPr>
              <a:t> hokum </a:t>
            </a:r>
            <a:r>
              <a:rPr lang="en-US" sz="2500" dirty="0" err="1">
                <a:solidFill>
                  <a:schemeClr val="accent5">
                    <a:lumMod val="75000"/>
                  </a:schemeClr>
                </a:solidFill>
              </a:rPr>
              <a:t>tunkh</a:t>
            </a:r>
            <a:r>
              <a:rPr lang="en-US" sz="2500" dirty="0">
                <a:solidFill>
                  <a:schemeClr val="accent5">
                    <a:lumMod val="75000"/>
                  </a:schemeClr>
                </a:solidFill>
              </a:rPr>
              <a:t> </a:t>
            </a:r>
            <a:r>
              <a:rPr lang="en-US" sz="2500" dirty="0" err="1">
                <a:solidFill>
                  <a:schemeClr val="accent5">
                    <a:lumMod val="75000"/>
                  </a:schemeClr>
                </a:solidFill>
              </a:rPr>
              <a:t>natayen</a:t>
            </a:r>
            <a:r>
              <a:rPr lang="en-US" sz="2500" dirty="0">
                <a:solidFill>
                  <a:schemeClr val="accent5">
                    <a:lumMod val="75000"/>
                  </a:schemeClr>
                </a:solidFill>
              </a:rPr>
              <a:t>. </a:t>
            </a:r>
          </a:p>
          <a:p>
            <a:r>
              <a:rPr lang="en-US" sz="2500" dirty="0">
                <a:solidFill>
                  <a:schemeClr val="accent5">
                    <a:lumMod val="75000"/>
                  </a:schemeClr>
                </a:solidFill>
              </a:rPr>
              <a:t>28. So </a:t>
            </a:r>
            <a:r>
              <a:rPr lang="en-US" sz="2500" dirty="0" err="1">
                <a:solidFill>
                  <a:schemeClr val="accent5">
                    <a:lumMod val="75000"/>
                  </a:schemeClr>
                </a:solidFill>
              </a:rPr>
              <a:t>oppu</a:t>
            </a:r>
            <a:r>
              <a:rPr lang="en-US" sz="2500" dirty="0">
                <a:solidFill>
                  <a:schemeClr val="accent5">
                    <a:lumMod val="75000"/>
                  </a:schemeClr>
                </a:solidFill>
              </a:rPr>
              <a:t> </a:t>
            </a:r>
            <a:r>
              <a:rPr lang="en-US" sz="2500" dirty="0" err="1">
                <a:solidFill>
                  <a:schemeClr val="accent5">
                    <a:lumMod val="75000"/>
                  </a:schemeClr>
                </a:solidFill>
              </a:rPr>
              <a:t>si</a:t>
            </a:r>
            <a:r>
              <a:rPr lang="en-US" sz="2500" dirty="0">
                <a:solidFill>
                  <a:schemeClr val="accent5">
                    <a:lumMod val="75000"/>
                  </a:schemeClr>
                </a:solidFill>
              </a:rPr>
              <a:t> ........</a:t>
            </a:r>
            <a:r>
              <a:rPr lang="en-US" sz="2500" dirty="0" err="1">
                <a:solidFill>
                  <a:schemeClr val="accent5">
                    <a:lumMod val="75000"/>
                  </a:schemeClr>
                </a:solidFill>
              </a:rPr>
              <a:t>tunkh</a:t>
            </a:r>
            <a:r>
              <a:rPr lang="en-US" sz="2500" dirty="0">
                <a:solidFill>
                  <a:schemeClr val="accent5">
                    <a:lumMod val="75000"/>
                  </a:schemeClr>
                </a:solidFill>
              </a:rPr>
              <a:t> </a:t>
            </a:r>
            <a:r>
              <a:rPr lang="en-US" sz="2500" dirty="0" err="1">
                <a:solidFill>
                  <a:schemeClr val="accent5">
                    <a:lumMod val="75000"/>
                  </a:schemeClr>
                </a:solidFill>
              </a:rPr>
              <a:t>nadub</a:t>
            </a:r>
            <a:r>
              <a:rPr lang="en-US" sz="2500" dirty="0">
                <a:solidFill>
                  <a:schemeClr val="accent5">
                    <a:lumMod val="75000"/>
                  </a:schemeClr>
                </a:solidFill>
              </a:rPr>
              <a:t> </a:t>
            </a:r>
            <a:r>
              <a:rPr lang="en-US" sz="2500" dirty="0" err="1">
                <a:solidFill>
                  <a:schemeClr val="accent5">
                    <a:lumMod val="75000"/>
                  </a:schemeClr>
                </a:solidFill>
              </a:rPr>
              <a:t>rippa</a:t>
            </a:r>
            <a:r>
              <a:rPr lang="en-US" sz="2500" dirty="0">
                <a:solidFill>
                  <a:schemeClr val="accent5">
                    <a:lumMod val="75000"/>
                  </a:schemeClr>
                </a:solidFill>
              </a:rPr>
              <a:t>. </a:t>
            </a:r>
          </a:p>
          <a:p>
            <a:r>
              <a:rPr lang="en-US" sz="2500" dirty="0">
                <a:solidFill>
                  <a:schemeClr val="accent5">
                    <a:lumMod val="75000"/>
                  </a:schemeClr>
                </a:solidFill>
              </a:rPr>
              <a:t>29. </a:t>
            </a:r>
            <a:r>
              <a:rPr lang="en-US" sz="2500" dirty="0" err="1">
                <a:solidFill>
                  <a:schemeClr val="accent5">
                    <a:lumMod val="75000"/>
                  </a:schemeClr>
                </a:solidFill>
              </a:rPr>
              <a:t>Danamam</a:t>
            </a:r>
            <a:r>
              <a:rPr lang="en-US" sz="2500" dirty="0">
                <a:solidFill>
                  <a:schemeClr val="accent5">
                    <a:lumMod val="75000"/>
                  </a:schemeClr>
                </a:solidFill>
              </a:rPr>
              <a:t> </a:t>
            </a:r>
            <a:r>
              <a:rPr lang="en-US" sz="2500" dirty="0" err="1">
                <a:solidFill>
                  <a:schemeClr val="accent5">
                    <a:lumMod val="75000"/>
                  </a:schemeClr>
                </a:solidFill>
              </a:rPr>
              <a:t>hollo</a:t>
            </a:r>
            <a:r>
              <a:rPr lang="en-US" sz="2500" dirty="0">
                <a:solidFill>
                  <a:schemeClr val="accent5">
                    <a:lumMod val="75000"/>
                  </a:schemeClr>
                </a:solidFill>
              </a:rPr>
              <a:t> </a:t>
            </a:r>
            <a:r>
              <a:rPr lang="en-US" sz="2500" dirty="0" err="1">
                <a:solidFill>
                  <a:schemeClr val="accent5">
                    <a:lumMod val="75000"/>
                  </a:schemeClr>
                </a:solidFill>
              </a:rPr>
              <a:t>sija</a:t>
            </a:r>
            <a:r>
              <a:rPr lang="en-US" sz="2500" dirty="0">
                <a:solidFill>
                  <a:schemeClr val="accent5">
                    <a:lumMod val="75000"/>
                  </a:schemeClr>
                </a:solidFill>
              </a:rPr>
              <a:t> </a:t>
            </a:r>
            <a:r>
              <a:rPr lang="en-US" sz="2500" dirty="0" err="1">
                <a:solidFill>
                  <a:schemeClr val="accent5">
                    <a:lumMod val="75000"/>
                  </a:schemeClr>
                </a:solidFill>
              </a:rPr>
              <a:t>paitain</a:t>
            </a:r>
            <a:r>
              <a:rPr lang="en-US" sz="2500" dirty="0">
                <a:solidFill>
                  <a:schemeClr val="accent5">
                    <a:lumMod val="75000"/>
                  </a:schemeClr>
                </a:solidFill>
              </a:rPr>
              <a:t>? </a:t>
            </a:r>
          </a:p>
          <a:p>
            <a:r>
              <a:rPr lang="en-US" sz="2500" dirty="0">
                <a:solidFill>
                  <a:schemeClr val="accent5">
                    <a:lumMod val="75000"/>
                  </a:schemeClr>
                </a:solidFill>
              </a:rPr>
              <a:t>30. No </a:t>
            </a:r>
            <a:r>
              <a:rPr lang="en-US" sz="2500" dirty="0" err="1">
                <a:solidFill>
                  <a:schemeClr val="accent5">
                    <a:lumMod val="75000"/>
                  </a:schemeClr>
                </a:solidFill>
              </a:rPr>
              <a:t>danamam</a:t>
            </a:r>
            <a:r>
              <a:rPr lang="en-US" sz="2500" dirty="0">
                <a:solidFill>
                  <a:schemeClr val="accent5">
                    <a:lumMod val="75000"/>
                  </a:schemeClr>
                </a:solidFill>
              </a:rPr>
              <a:t> Market bolo </a:t>
            </a:r>
            <a:r>
              <a:rPr lang="en-US" sz="2500" dirty="0" err="1">
                <a:solidFill>
                  <a:schemeClr val="accent5">
                    <a:lumMod val="75000"/>
                  </a:schemeClr>
                </a:solidFill>
              </a:rPr>
              <a:t>paitarin</a:t>
            </a:r>
            <a:r>
              <a:rPr lang="en-US" sz="2500" dirty="0">
                <a:solidFill>
                  <a:schemeClr val="accent5">
                    <a:lumMod val="75000"/>
                  </a:schemeClr>
                </a:solidFill>
              </a:rPr>
              <a:t>. </a:t>
            </a:r>
          </a:p>
          <a:p>
            <a:r>
              <a:rPr lang="en-US" sz="2500" dirty="0">
                <a:solidFill>
                  <a:schemeClr val="accent5">
                    <a:lumMod val="75000"/>
                  </a:schemeClr>
                </a:solidFill>
              </a:rPr>
              <a:t>31. </a:t>
            </a:r>
            <a:r>
              <a:rPr lang="en-US" sz="2500" dirty="0" err="1">
                <a:solidFill>
                  <a:schemeClr val="accent5">
                    <a:lumMod val="75000"/>
                  </a:schemeClr>
                </a:solidFill>
              </a:rPr>
              <a:t>Nage</a:t>
            </a:r>
            <a:r>
              <a:rPr lang="en-US" sz="2500" dirty="0">
                <a:solidFill>
                  <a:schemeClr val="accent5">
                    <a:lumMod val="75000"/>
                  </a:schemeClr>
                </a:solidFill>
              </a:rPr>
              <a:t> </a:t>
            </a:r>
            <a:r>
              <a:rPr lang="en-US" sz="2500" dirty="0" err="1">
                <a:solidFill>
                  <a:schemeClr val="accent5">
                    <a:lumMod val="75000"/>
                  </a:schemeClr>
                </a:solidFill>
              </a:rPr>
              <a:t>ajin</a:t>
            </a:r>
            <a:r>
              <a:rPr lang="en-US" sz="2500" dirty="0">
                <a:solidFill>
                  <a:schemeClr val="accent5">
                    <a:lumMod val="75000"/>
                  </a:schemeClr>
                </a:solidFill>
              </a:rPr>
              <a:t> </a:t>
            </a:r>
            <a:r>
              <a:rPr lang="en-US" sz="2500" dirty="0" err="1">
                <a:solidFill>
                  <a:schemeClr val="accent5">
                    <a:lumMod val="75000"/>
                  </a:schemeClr>
                </a:solidFill>
              </a:rPr>
              <a:t>ge</a:t>
            </a:r>
            <a:r>
              <a:rPr lang="en-US" sz="2500" dirty="0">
                <a:solidFill>
                  <a:schemeClr val="accent5">
                    <a:lumMod val="75000"/>
                  </a:schemeClr>
                </a:solidFill>
              </a:rPr>
              <a:t> amine </a:t>
            </a:r>
            <a:r>
              <a:rPr lang="en-US" sz="2500" dirty="0" err="1">
                <a:solidFill>
                  <a:schemeClr val="accent5">
                    <a:lumMod val="75000"/>
                  </a:schemeClr>
                </a:solidFill>
              </a:rPr>
              <a:t>hoge</a:t>
            </a:r>
            <a:r>
              <a:rPr lang="en-US" sz="2500" dirty="0">
                <a:solidFill>
                  <a:schemeClr val="accent5">
                    <a:lumMod val="75000"/>
                  </a:schemeClr>
                </a:solidFill>
              </a:rPr>
              <a:t>? </a:t>
            </a:r>
          </a:p>
          <a:p>
            <a:r>
              <a:rPr lang="en-US" sz="2500" dirty="0">
                <a:solidFill>
                  <a:schemeClr val="accent5">
                    <a:lumMod val="75000"/>
                  </a:schemeClr>
                </a:solidFill>
              </a:rPr>
              <a:t>32. </a:t>
            </a:r>
            <a:r>
              <a:rPr lang="en-US" sz="2500" dirty="0" err="1">
                <a:solidFill>
                  <a:schemeClr val="accent5">
                    <a:lumMod val="75000"/>
                  </a:schemeClr>
                </a:solidFill>
              </a:rPr>
              <a:t>Ngage</a:t>
            </a:r>
            <a:r>
              <a:rPr lang="en-US" sz="2500" dirty="0">
                <a:solidFill>
                  <a:schemeClr val="accent5">
                    <a:lumMod val="75000"/>
                  </a:schemeClr>
                </a:solidFill>
              </a:rPr>
              <a:t> </a:t>
            </a:r>
            <a:r>
              <a:rPr lang="en-US" sz="2500" dirty="0" err="1">
                <a:solidFill>
                  <a:schemeClr val="accent5">
                    <a:lumMod val="75000"/>
                  </a:schemeClr>
                </a:solidFill>
              </a:rPr>
              <a:t>Ajin</a:t>
            </a:r>
            <a:r>
              <a:rPr lang="en-US" sz="2500" dirty="0">
                <a:solidFill>
                  <a:schemeClr val="accent5">
                    <a:lumMod val="75000"/>
                  </a:schemeClr>
                </a:solidFill>
              </a:rPr>
              <a:t> </a:t>
            </a:r>
            <a:r>
              <a:rPr lang="en-US" sz="2500" dirty="0" err="1">
                <a:solidFill>
                  <a:schemeClr val="accent5">
                    <a:lumMod val="75000"/>
                  </a:schemeClr>
                </a:solidFill>
              </a:rPr>
              <a:t>ge</a:t>
            </a:r>
            <a:r>
              <a:rPr lang="en-US" sz="2500" dirty="0">
                <a:solidFill>
                  <a:schemeClr val="accent5">
                    <a:lumMod val="75000"/>
                  </a:schemeClr>
                </a:solidFill>
              </a:rPr>
              <a:t> amine </a:t>
            </a:r>
            <a:r>
              <a:rPr lang="en-US" sz="2500" dirty="0" err="1">
                <a:solidFill>
                  <a:schemeClr val="accent5">
                    <a:lumMod val="75000"/>
                  </a:schemeClr>
                </a:solidFill>
              </a:rPr>
              <a:t>Matung</a:t>
            </a:r>
            <a:r>
              <a:rPr lang="en-US" sz="2500" dirty="0">
                <a:solidFill>
                  <a:schemeClr val="accent5">
                    <a:lumMod val="75000"/>
                  </a:schemeClr>
                </a:solidFill>
              </a:rPr>
              <a:t>. </a:t>
            </a:r>
          </a:p>
          <a:p>
            <a:r>
              <a:rPr lang="en-US" sz="2500" dirty="0">
                <a:solidFill>
                  <a:schemeClr val="accent5">
                    <a:lumMod val="75000"/>
                  </a:schemeClr>
                </a:solidFill>
              </a:rPr>
              <a:t>33. Mei </a:t>
            </a:r>
            <a:r>
              <a:rPr lang="en-US" sz="2500" dirty="0" err="1">
                <a:solidFill>
                  <a:schemeClr val="accent5">
                    <a:lumMod val="75000"/>
                  </a:schemeClr>
                </a:solidFill>
              </a:rPr>
              <a:t>hollo</a:t>
            </a:r>
            <a:r>
              <a:rPr lang="en-US" sz="2500" dirty="0">
                <a:solidFill>
                  <a:schemeClr val="accent5">
                    <a:lumMod val="75000"/>
                  </a:schemeClr>
                </a:solidFill>
              </a:rPr>
              <a:t> </a:t>
            </a:r>
            <a:r>
              <a:rPr lang="en-US" sz="2500" dirty="0" err="1">
                <a:solidFill>
                  <a:schemeClr val="accent5">
                    <a:lumMod val="75000"/>
                  </a:schemeClr>
                </a:solidFill>
              </a:rPr>
              <a:t>yu</a:t>
            </a:r>
            <a:r>
              <a:rPr lang="en-US" sz="2500" dirty="0">
                <a:solidFill>
                  <a:schemeClr val="accent5">
                    <a:lumMod val="75000"/>
                  </a:schemeClr>
                </a:solidFill>
              </a:rPr>
              <a:t> </a:t>
            </a:r>
            <a:r>
              <a:rPr lang="en-US" sz="2500" dirty="0" err="1">
                <a:solidFill>
                  <a:schemeClr val="accent5">
                    <a:lumMod val="75000"/>
                  </a:schemeClr>
                </a:solidFill>
              </a:rPr>
              <a:t>doddo</a:t>
            </a:r>
            <a:r>
              <a:rPr lang="en-US" sz="2500" dirty="0">
                <a:solidFill>
                  <a:schemeClr val="accent5">
                    <a:lumMod val="75000"/>
                  </a:schemeClr>
                </a:solidFill>
              </a:rPr>
              <a:t>? </a:t>
            </a:r>
          </a:p>
          <a:p>
            <a:r>
              <a:rPr lang="en-US" sz="2500" dirty="0">
                <a:solidFill>
                  <a:schemeClr val="accent5">
                    <a:lumMod val="75000"/>
                  </a:schemeClr>
                </a:solidFill>
              </a:rPr>
              <a:t>34. Me </a:t>
            </a:r>
            <a:r>
              <a:rPr lang="en-US" sz="2500" dirty="0" err="1">
                <a:solidFill>
                  <a:schemeClr val="accent5">
                    <a:lumMod val="75000"/>
                  </a:schemeClr>
                </a:solidFill>
              </a:rPr>
              <a:t>Jote</a:t>
            </a:r>
            <a:r>
              <a:rPr lang="en-US" sz="2500" dirty="0">
                <a:solidFill>
                  <a:schemeClr val="accent5">
                    <a:lumMod val="75000"/>
                  </a:schemeClr>
                </a:solidFill>
              </a:rPr>
              <a:t> lo </a:t>
            </a:r>
            <a:r>
              <a:rPr lang="en-US" sz="2500" dirty="0" err="1">
                <a:solidFill>
                  <a:schemeClr val="accent5">
                    <a:lumMod val="75000"/>
                  </a:schemeClr>
                </a:solidFill>
              </a:rPr>
              <a:t>doddo</a:t>
            </a:r>
            <a:r>
              <a:rPr lang="en-US" sz="2500" dirty="0">
                <a:solidFill>
                  <a:schemeClr val="accent5">
                    <a:lumMod val="75000"/>
                  </a:schemeClr>
                </a:solidFill>
              </a:rPr>
              <a:t>.  </a:t>
            </a:r>
          </a:p>
        </p:txBody>
      </p:sp>
      <p:sp>
        <p:nvSpPr>
          <p:cNvPr id="6" name="Title 1"/>
          <p:cNvSpPr txBox="1">
            <a:spLocks/>
          </p:cNvSpPr>
          <p:nvPr/>
        </p:nvSpPr>
        <p:spPr>
          <a:xfrm>
            <a:off x="838200" y="1600200"/>
            <a:ext cx="75438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3" name="Title 1048622"/>
          <p:cNvSpPr>
            <a:spLocks noGrp="1"/>
          </p:cNvSpPr>
          <p:nvPr>
            <p:ph type="title"/>
          </p:nvPr>
        </p:nvSpPr>
        <p:spPr/>
        <p:txBody>
          <a:bodyPr/>
          <a:lstStyle/>
          <a:p>
            <a:r>
              <a:rPr lang="en-US" b="1" dirty="0" smtClean="0">
                <a:solidFill>
                  <a:srgbClr val="C00000"/>
                </a:solidFill>
              </a:rPr>
              <a:t>SENTENCES IN NYISHI DIALECT/ LANGUAGE </a:t>
            </a:r>
            <a:endParaRPr lang="en-US" b="1" dirty="0">
              <a:solidFill>
                <a:srgbClr val="C00000"/>
              </a:solidFill>
            </a:endParaRPr>
          </a:p>
        </p:txBody>
      </p:sp>
      <p:sp>
        <p:nvSpPr>
          <p:cNvPr id="1048625" name="Content Placeholder 1048624"/>
          <p:cNvSpPr>
            <a:spLocks noGrp="1"/>
          </p:cNvSpPr>
          <p:nvPr>
            <p:ph sz="half" idx="2"/>
          </p:nvPr>
        </p:nvSpPr>
        <p:spPr>
          <a:xfrm>
            <a:off x="5181600" y="2286000"/>
            <a:ext cx="3352800" cy="3684588"/>
          </a:xfrm>
        </p:spPr>
        <p:txBody>
          <a:bodyPr>
            <a:noAutofit/>
          </a:bodyPr>
          <a:lstStyle/>
          <a:p>
            <a:pPr marL="0" indent="0">
              <a:buNone/>
            </a:pPr>
            <a:r>
              <a:rPr lang="en-US" sz="1800" dirty="0"/>
              <a:t>35. I want to sleep in early today.</a:t>
            </a:r>
          </a:p>
          <a:p>
            <a:pPr marL="0" indent="0">
              <a:buNone/>
            </a:pPr>
            <a:r>
              <a:rPr lang="en-US" sz="1800" dirty="0"/>
              <a:t>36. I like to help my people and the society.</a:t>
            </a:r>
          </a:p>
          <a:p>
            <a:pPr marL="0" indent="0">
              <a:buNone/>
            </a:pPr>
            <a:r>
              <a:rPr lang="en-US" sz="1800" dirty="0"/>
              <a:t>37.  Early in the morning.</a:t>
            </a:r>
          </a:p>
          <a:p>
            <a:pPr marL="0" indent="0">
              <a:buNone/>
            </a:pPr>
            <a:r>
              <a:rPr lang="en-US" sz="1800" dirty="0"/>
              <a:t>38. Thank you very much.</a:t>
            </a:r>
          </a:p>
          <a:p>
            <a:pPr marL="0" indent="0">
              <a:buNone/>
            </a:pPr>
            <a:r>
              <a:rPr lang="en-US" sz="1800" dirty="0"/>
              <a:t>39. We welcome you all.</a:t>
            </a:r>
          </a:p>
          <a:p>
            <a:pPr marL="457200" indent="-457200">
              <a:buAutoNum type="arabicPeriod" startAt="40"/>
            </a:pPr>
            <a:r>
              <a:rPr lang="en-US" sz="1800" dirty="0" smtClean="0"/>
              <a:t>We </a:t>
            </a:r>
            <a:r>
              <a:rPr lang="en-US" sz="1800" dirty="0"/>
              <a:t>wake up early in the morning.  </a:t>
            </a:r>
            <a:endParaRPr lang="en-US" sz="1800" dirty="0"/>
          </a:p>
          <a:p>
            <a:pPr marL="457200" indent="-457200">
              <a:buAutoNum type="arabicPeriod" startAt="40"/>
            </a:pPr>
            <a:r>
              <a:rPr lang="en-US" sz="1800" dirty="0" smtClean="0"/>
              <a:t>Where </a:t>
            </a:r>
            <a:r>
              <a:rPr lang="en-US" sz="1800" dirty="0"/>
              <a:t>are you going</a:t>
            </a:r>
            <a:r>
              <a:rPr lang="en-US" sz="1800" dirty="0" smtClean="0"/>
              <a:t>?</a:t>
            </a:r>
          </a:p>
          <a:p>
            <a:pPr marL="457200" indent="-457200">
              <a:buFont typeface="Arial" panose="020B0604020202020204" pitchFamily="34" charset="0"/>
              <a:buAutoNum type="arabicPeriod" startAt="40"/>
            </a:pPr>
            <a:r>
              <a:rPr lang="en-US" sz="1800" dirty="0" smtClean="0"/>
              <a:t>I </a:t>
            </a:r>
            <a:r>
              <a:rPr lang="en-US" sz="1800" dirty="0"/>
              <a:t>am going to my house. </a:t>
            </a:r>
          </a:p>
          <a:p>
            <a:pPr marL="457200" indent="-457200">
              <a:buAutoNum type="arabicPeriod" startAt="40"/>
            </a:pPr>
            <a:endParaRPr lang="en-US" sz="1800" dirty="0"/>
          </a:p>
          <a:p>
            <a:pPr marL="0" indent="0">
              <a:buNone/>
            </a:pPr>
            <a:r>
              <a:rPr lang="en-US" sz="1800" dirty="0" smtClean="0"/>
              <a:t>     </a:t>
            </a:r>
            <a:endParaRPr lang="en-US" sz="1800" dirty="0"/>
          </a:p>
        </p:txBody>
      </p:sp>
      <p:sp>
        <p:nvSpPr>
          <p:cNvPr id="1048627" name="Content Placeholder 1048626"/>
          <p:cNvSpPr>
            <a:spLocks noGrp="1"/>
          </p:cNvSpPr>
          <p:nvPr>
            <p:ph sz="quarter" idx="4"/>
          </p:nvPr>
        </p:nvSpPr>
        <p:spPr>
          <a:xfrm>
            <a:off x="8458200" y="2286000"/>
            <a:ext cx="3810000" cy="3684588"/>
          </a:xfrm>
        </p:spPr>
        <p:txBody>
          <a:bodyPr>
            <a:noAutofit/>
          </a:bodyPr>
          <a:lstStyle/>
          <a:p>
            <a:pPr marL="0" indent="0">
              <a:buNone/>
            </a:pPr>
            <a:r>
              <a:rPr lang="en-US" sz="1800" b="1" dirty="0">
                <a:solidFill>
                  <a:schemeClr val="accent5">
                    <a:lumMod val="75000"/>
                  </a:schemeClr>
                </a:solidFill>
              </a:rPr>
              <a:t>35. </a:t>
            </a:r>
            <a:r>
              <a:rPr lang="en-US" sz="1800" b="1" dirty="0" err="1">
                <a:solidFill>
                  <a:schemeClr val="accent5">
                    <a:lumMod val="75000"/>
                  </a:schemeClr>
                </a:solidFill>
              </a:rPr>
              <a:t>Sirium</a:t>
            </a:r>
            <a:r>
              <a:rPr lang="en-US" sz="1800" b="1" dirty="0">
                <a:solidFill>
                  <a:schemeClr val="accent5">
                    <a:lumMod val="75000"/>
                  </a:schemeClr>
                </a:solidFill>
              </a:rPr>
              <a:t> </a:t>
            </a:r>
            <a:r>
              <a:rPr lang="en-US" sz="1800" b="1" dirty="0" err="1">
                <a:solidFill>
                  <a:schemeClr val="accent5">
                    <a:lumMod val="75000"/>
                  </a:schemeClr>
                </a:solidFill>
              </a:rPr>
              <a:t>ngo</a:t>
            </a:r>
            <a:r>
              <a:rPr lang="en-US" sz="1800" b="1" dirty="0">
                <a:solidFill>
                  <a:schemeClr val="accent5">
                    <a:lumMod val="75000"/>
                  </a:schemeClr>
                </a:solidFill>
              </a:rPr>
              <a:t> </a:t>
            </a:r>
            <a:r>
              <a:rPr lang="en-US" sz="1800" b="1" dirty="0" err="1">
                <a:solidFill>
                  <a:schemeClr val="accent5">
                    <a:lumMod val="75000"/>
                  </a:schemeClr>
                </a:solidFill>
              </a:rPr>
              <a:t>anak</a:t>
            </a:r>
            <a:r>
              <a:rPr lang="en-US" sz="1800" b="1" dirty="0">
                <a:solidFill>
                  <a:schemeClr val="accent5">
                    <a:lumMod val="75000"/>
                  </a:schemeClr>
                </a:solidFill>
              </a:rPr>
              <a:t> jab </a:t>
            </a:r>
            <a:r>
              <a:rPr lang="en-US" sz="1800" b="1" dirty="0" err="1">
                <a:solidFill>
                  <a:schemeClr val="accent5">
                    <a:lumMod val="75000"/>
                  </a:schemeClr>
                </a:solidFill>
              </a:rPr>
              <a:t>yub</a:t>
            </a:r>
            <a:r>
              <a:rPr lang="en-US" sz="1800" b="1" dirty="0">
                <a:solidFill>
                  <a:schemeClr val="accent5">
                    <a:lumMod val="75000"/>
                  </a:schemeClr>
                </a:solidFill>
              </a:rPr>
              <a:t> </a:t>
            </a:r>
            <a:r>
              <a:rPr lang="en-US" sz="1800" b="1" dirty="0" err="1">
                <a:solidFill>
                  <a:schemeClr val="accent5">
                    <a:lumMod val="75000"/>
                  </a:schemeClr>
                </a:solidFill>
              </a:rPr>
              <a:t>nang</a:t>
            </a:r>
            <a:r>
              <a:rPr lang="en-US" sz="1800" b="1" dirty="0">
                <a:solidFill>
                  <a:schemeClr val="accent5">
                    <a:lumMod val="75000"/>
                  </a:schemeClr>
                </a:solidFill>
              </a:rPr>
              <a:t> do or </a:t>
            </a:r>
            <a:r>
              <a:rPr lang="en-US" sz="1800" b="1" dirty="0" err="1">
                <a:solidFill>
                  <a:schemeClr val="accent5">
                    <a:lumMod val="75000"/>
                  </a:schemeClr>
                </a:solidFill>
              </a:rPr>
              <a:t>yubta</a:t>
            </a:r>
            <a:r>
              <a:rPr lang="en-US" sz="1800" b="1" dirty="0">
                <a:solidFill>
                  <a:schemeClr val="accent5">
                    <a:lumMod val="75000"/>
                  </a:schemeClr>
                </a:solidFill>
              </a:rPr>
              <a:t> </a:t>
            </a:r>
            <a:r>
              <a:rPr lang="en-US" sz="1800" b="1" dirty="0" err="1">
                <a:solidFill>
                  <a:schemeClr val="accent5">
                    <a:lumMod val="75000"/>
                  </a:schemeClr>
                </a:solidFill>
              </a:rPr>
              <a:t>rinn</a:t>
            </a:r>
            <a:r>
              <a:rPr lang="en-US" sz="1800" b="1" dirty="0">
                <a:solidFill>
                  <a:schemeClr val="accent5">
                    <a:lumMod val="75000"/>
                  </a:schemeClr>
                </a:solidFill>
              </a:rPr>
              <a:t>.</a:t>
            </a:r>
          </a:p>
          <a:p>
            <a:pPr marL="0" indent="0">
              <a:buNone/>
            </a:pPr>
            <a:r>
              <a:rPr lang="en-US" sz="1800" b="1" dirty="0">
                <a:solidFill>
                  <a:schemeClr val="accent5">
                    <a:lumMod val="75000"/>
                  </a:schemeClr>
                </a:solidFill>
              </a:rPr>
              <a:t>36.Ngo </a:t>
            </a:r>
            <a:r>
              <a:rPr lang="en-US" sz="1800" b="1" dirty="0" err="1">
                <a:solidFill>
                  <a:schemeClr val="accent5">
                    <a:lumMod val="75000"/>
                  </a:schemeClr>
                </a:solidFill>
              </a:rPr>
              <a:t>ngul</a:t>
            </a:r>
            <a:r>
              <a:rPr lang="en-US" sz="1800" b="1" dirty="0">
                <a:solidFill>
                  <a:schemeClr val="accent5">
                    <a:lumMod val="75000"/>
                  </a:schemeClr>
                </a:solidFill>
              </a:rPr>
              <a:t> </a:t>
            </a:r>
            <a:r>
              <a:rPr lang="en-US" sz="1800" b="1" dirty="0" err="1">
                <a:solidFill>
                  <a:schemeClr val="accent5">
                    <a:lumMod val="75000"/>
                  </a:schemeClr>
                </a:solidFill>
              </a:rPr>
              <a:t>ge</a:t>
            </a:r>
            <a:r>
              <a:rPr lang="en-US" sz="1800" b="1" dirty="0">
                <a:solidFill>
                  <a:schemeClr val="accent5">
                    <a:lumMod val="75000"/>
                  </a:schemeClr>
                </a:solidFill>
              </a:rPr>
              <a:t> </a:t>
            </a:r>
            <a:r>
              <a:rPr lang="en-US" sz="1800" b="1" dirty="0" err="1">
                <a:solidFill>
                  <a:schemeClr val="accent5">
                    <a:lumMod val="75000"/>
                  </a:schemeClr>
                </a:solidFill>
              </a:rPr>
              <a:t>nyi</a:t>
            </a:r>
            <a:r>
              <a:rPr lang="en-US" sz="1800" b="1" dirty="0">
                <a:solidFill>
                  <a:schemeClr val="accent5">
                    <a:lumMod val="75000"/>
                  </a:schemeClr>
                </a:solidFill>
              </a:rPr>
              <a:t> </a:t>
            </a:r>
            <a:r>
              <a:rPr lang="en-US" sz="1800" b="1" dirty="0" err="1">
                <a:solidFill>
                  <a:schemeClr val="accent5">
                    <a:lumMod val="75000"/>
                  </a:schemeClr>
                </a:solidFill>
              </a:rPr>
              <a:t>ngam</a:t>
            </a:r>
            <a:r>
              <a:rPr lang="en-US" sz="1800" b="1" dirty="0">
                <a:solidFill>
                  <a:schemeClr val="accent5">
                    <a:lumMod val="75000"/>
                  </a:schemeClr>
                </a:solidFill>
              </a:rPr>
              <a:t> </a:t>
            </a:r>
            <a:r>
              <a:rPr lang="en-US" sz="1800" b="1" dirty="0" err="1">
                <a:solidFill>
                  <a:schemeClr val="accent5">
                    <a:lumMod val="75000"/>
                  </a:schemeClr>
                </a:solidFill>
              </a:rPr>
              <a:t>hoge</a:t>
            </a:r>
            <a:r>
              <a:rPr lang="en-US" sz="1800" b="1" dirty="0">
                <a:solidFill>
                  <a:schemeClr val="accent5">
                    <a:lumMod val="75000"/>
                  </a:schemeClr>
                </a:solidFill>
              </a:rPr>
              <a:t> </a:t>
            </a:r>
            <a:r>
              <a:rPr lang="en-US" sz="1800" b="1" dirty="0" err="1">
                <a:solidFill>
                  <a:schemeClr val="accent5">
                    <a:lumMod val="75000"/>
                  </a:schemeClr>
                </a:solidFill>
              </a:rPr>
              <a:t>gutu</a:t>
            </a:r>
            <a:r>
              <a:rPr lang="en-US" sz="1800" b="1" dirty="0">
                <a:solidFill>
                  <a:schemeClr val="accent5">
                    <a:lumMod val="75000"/>
                  </a:schemeClr>
                </a:solidFill>
              </a:rPr>
              <a:t> </a:t>
            </a:r>
            <a:r>
              <a:rPr lang="en-US" sz="1800" b="1" dirty="0" err="1">
                <a:solidFill>
                  <a:schemeClr val="accent5">
                    <a:lumMod val="75000"/>
                  </a:schemeClr>
                </a:solidFill>
              </a:rPr>
              <a:t>gora</a:t>
            </a:r>
            <a:r>
              <a:rPr lang="en-US" sz="1800" b="1" dirty="0">
                <a:solidFill>
                  <a:schemeClr val="accent5">
                    <a:lumMod val="75000"/>
                  </a:schemeClr>
                </a:solidFill>
              </a:rPr>
              <a:t> </a:t>
            </a:r>
            <a:r>
              <a:rPr lang="en-US" sz="1800" b="1" dirty="0" err="1">
                <a:solidFill>
                  <a:schemeClr val="accent5">
                    <a:lumMod val="75000"/>
                  </a:schemeClr>
                </a:solidFill>
              </a:rPr>
              <a:t>ngam</a:t>
            </a:r>
            <a:r>
              <a:rPr lang="en-US" sz="1800" b="1" dirty="0">
                <a:solidFill>
                  <a:schemeClr val="accent5">
                    <a:lumMod val="75000"/>
                  </a:schemeClr>
                </a:solidFill>
              </a:rPr>
              <a:t> </a:t>
            </a:r>
            <a:r>
              <a:rPr lang="en-US" sz="1800" b="1" dirty="0" err="1">
                <a:solidFill>
                  <a:schemeClr val="accent5">
                    <a:lumMod val="75000"/>
                  </a:schemeClr>
                </a:solidFill>
              </a:rPr>
              <a:t>saka</a:t>
            </a:r>
            <a:r>
              <a:rPr lang="en-US" sz="1800" b="1" dirty="0">
                <a:solidFill>
                  <a:schemeClr val="accent5">
                    <a:lumMod val="75000"/>
                  </a:schemeClr>
                </a:solidFill>
              </a:rPr>
              <a:t> </a:t>
            </a:r>
            <a:r>
              <a:rPr lang="en-US" sz="1800" b="1" dirty="0" err="1">
                <a:solidFill>
                  <a:schemeClr val="accent5">
                    <a:lumMod val="75000"/>
                  </a:schemeClr>
                </a:solidFill>
              </a:rPr>
              <a:t>atur</a:t>
            </a:r>
            <a:r>
              <a:rPr lang="en-US" sz="1800" b="1" dirty="0">
                <a:solidFill>
                  <a:schemeClr val="accent5">
                    <a:lumMod val="75000"/>
                  </a:schemeClr>
                </a:solidFill>
              </a:rPr>
              <a:t> </a:t>
            </a:r>
            <a:r>
              <a:rPr lang="en-US" sz="1800" b="1" dirty="0" err="1">
                <a:solidFill>
                  <a:schemeClr val="accent5">
                    <a:lumMod val="75000"/>
                  </a:schemeClr>
                </a:solidFill>
              </a:rPr>
              <a:t>nangdo</a:t>
            </a:r>
            <a:r>
              <a:rPr lang="en-US" sz="1800" b="1" dirty="0">
                <a:solidFill>
                  <a:schemeClr val="accent5">
                    <a:lumMod val="75000"/>
                  </a:schemeClr>
                </a:solidFill>
              </a:rPr>
              <a:t>/</a:t>
            </a:r>
            <a:r>
              <a:rPr lang="en-US" sz="1800" b="1" dirty="0" err="1">
                <a:solidFill>
                  <a:schemeClr val="accent5">
                    <a:lumMod val="75000"/>
                  </a:schemeClr>
                </a:solidFill>
              </a:rPr>
              <a:t>Nangpa</a:t>
            </a:r>
            <a:r>
              <a:rPr lang="en-US" sz="1800" b="1" dirty="0">
                <a:solidFill>
                  <a:schemeClr val="accent5">
                    <a:lumMod val="75000"/>
                  </a:schemeClr>
                </a:solidFill>
              </a:rPr>
              <a:t>.</a:t>
            </a:r>
          </a:p>
          <a:p>
            <a:pPr marL="0" indent="0">
              <a:buNone/>
            </a:pPr>
            <a:r>
              <a:rPr lang="en-US" sz="1800" b="1" dirty="0">
                <a:solidFill>
                  <a:schemeClr val="accent5">
                    <a:lumMod val="75000"/>
                  </a:schemeClr>
                </a:solidFill>
              </a:rPr>
              <a:t>37.. </a:t>
            </a:r>
            <a:r>
              <a:rPr lang="en-US" sz="1800" b="1" dirty="0" err="1">
                <a:solidFill>
                  <a:schemeClr val="accent5">
                    <a:lumMod val="75000"/>
                  </a:schemeClr>
                </a:solidFill>
              </a:rPr>
              <a:t>Ar</a:t>
            </a:r>
            <a:r>
              <a:rPr lang="en-US" sz="1800" b="1" dirty="0">
                <a:solidFill>
                  <a:schemeClr val="accent5">
                    <a:lumMod val="75000"/>
                  </a:schemeClr>
                </a:solidFill>
              </a:rPr>
              <a:t> </a:t>
            </a:r>
            <a:r>
              <a:rPr lang="en-US" sz="1800" b="1" dirty="0" err="1">
                <a:solidFill>
                  <a:schemeClr val="accent5">
                    <a:lumMod val="75000"/>
                  </a:schemeClr>
                </a:solidFill>
              </a:rPr>
              <a:t>Kamch</a:t>
            </a:r>
            <a:r>
              <a:rPr lang="en-US" sz="1800" b="1" dirty="0">
                <a:solidFill>
                  <a:schemeClr val="accent5">
                    <a:lumMod val="75000"/>
                  </a:schemeClr>
                </a:solidFill>
              </a:rPr>
              <a:t>.</a:t>
            </a:r>
          </a:p>
          <a:p>
            <a:pPr marL="0" indent="0">
              <a:buNone/>
            </a:pPr>
            <a:r>
              <a:rPr lang="en-US" sz="1800" b="1" dirty="0">
                <a:solidFill>
                  <a:schemeClr val="accent5">
                    <a:lumMod val="75000"/>
                  </a:schemeClr>
                </a:solidFill>
              </a:rPr>
              <a:t>38. PAYALINCHO.</a:t>
            </a:r>
          </a:p>
          <a:p>
            <a:pPr marL="0" indent="0">
              <a:buNone/>
            </a:pPr>
            <a:r>
              <a:rPr lang="en-US" sz="1800" b="1" dirty="0">
                <a:solidFill>
                  <a:schemeClr val="accent5">
                    <a:lumMod val="75000"/>
                  </a:schemeClr>
                </a:solidFill>
              </a:rPr>
              <a:t>39. </a:t>
            </a:r>
            <a:r>
              <a:rPr lang="en-US" sz="1800" b="1" dirty="0" err="1">
                <a:solidFill>
                  <a:schemeClr val="accent5">
                    <a:lumMod val="75000"/>
                  </a:schemeClr>
                </a:solidFill>
              </a:rPr>
              <a:t>Melenge</a:t>
            </a:r>
            <a:r>
              <a:rPr lang="en-US" sz="1800" b="1" dirty="0">
                <a:solidFill>
                  <a:schemeClr val="accent5">
                    <a:lumMod val="75000"/>
                  </a:schemeClr>
                </a:solidFill>
              </a:rPr>
              <a:t> Hokum </a:t>
            </a:r>
            <a:r>
              <a:rPr lang="en-US" sz="1800" b="1" dirty="0" err="1">
                <a:solidFill>
                  <a:schemeClr val="accent5">
                    <a:lumMod val="75000"/>
                  </a:schemeClr>
                </a:solidFill>
              </a:rPr>
              <a:t>toh</a:t>
            </a:r>
            <a:r>
              <a:rPr lang="en-US" sz="1800" b="1" dirty="0">
                <a:solidFill>
                  <a:schemeClr val="accent5">
                    <a:lumMod val="75000"/>
                  </a:schemeClr>
                </a:solidFill>
              </a:rPr>
              <a:t>.</a:t>
            </a:r>
          </a:p>
          <a:p>
            <a:pPr marL="0" indent="0">
              <a:buNone/>
            </a:pPr>
            <a:r>
              <a:rPr lang="en-US" sz="1800" b="1" dirty="0">
                <a:solidFill>
                  <a:schemeClr val="accent5">
                    <a:lumMod val="75000"/>
                  </a:schemeClr>
                </a:solidFill>
              </a:rPr>
              <a:t>40. </a:t>
            </a:r>
            <a:r>
              <a:rPr lang="en-US" sz="1800" b="1" dirty="0" err="1">
                <a:solidFill>
                  <a:schemeClr val="accent5">
                    <a:lumMod val="75000"/>
                  </a:schemeClr>
                </a:solidFill>
              </a:rPr>
              <a:t>Ngul</a:t>
            </a:r>
            <a:r>
              <a:rPr lang="en-US" sz="1800" b="1" dirty="0">
                <a:solidFill>
                  <a:schemeClr val="accent5">
                    <a:lumMod val="75000"/>
                  </a:schemeClr>
                </a:solidFill>
              </a:rPr>
              <a:t> </a:t>
            </a:r>
            <a:r>
              <a:rPr lang="en-US" sz="1800" b="1" dirty="0" err="1">
                <a:solidFill>
                  <a:schemeClr val="accent5">
                    <a:lumMod val="75000"/>
                  </a:schemeClr>
                </a:solidFill>
              </a:rPr>
              <a:t>Ar</a:t>
            </a:r>
            <a:r>
              <a:rPr lang="en-US" sz="1800" b="1" dirty="0">
                <a:solidFill>
                  <a:schemeClr val="accent5">
                    <a:lumMod val="75000"/>
                  </a:schemeClr>
                </a:solidFill>
              </a:rPr>
              <a:t> </a:t>
            </a:r>
            <a:r>
              <a:rPr lang="en-US" sz="1800" b="1" dirty="0" err="1">
                <a:solidFill>
                  <a:schemeClr val="accent5">
                    <a:lumMod val="75000"/>
                  </a:schemeClr>
                </a:solidFill>
              </a:rPr>
              <a:t>komcho</a:t>
            </a:r>
            <a:r>
              <a:rPr lang="en-US" sz="1800" b="1" dirty="0">
                <a:solidFill>
                  <a:schemeClr val="accent5">
                    <a:lumMod val="75000"/>
                  </a:schemeClr>
                </a:solidFill>
              </a:rPr>
              <a:t> </a:t>
            </a:r>
            <a:r>
              <a:rPr lang="en-US" sz="1800" b="1" dirty="0" err="1">
                <a:solidFill>
                  <a:schemeClr val="accent5">
                    <a:lumMod val="75000"/>
                  </a:schemeClr>
                </a:solidFill>
              </a:rPr>
              <a:t>gorub</a:t>
            </a:r>
            <a:r>
              <a:rPr lang="en-US" sz="1800" b="1" dirty="0">
                <a:solidFill>
                  <a:schemeClr val="accent5">
                    <a:lumMod val="75000"/>
                  </a:schemeClr>
                </a:solidFill>
              </a:rPr>
              <a:t> do.   </a:t>
            </a:r>
            <a:endParaRPr lang="en-US" sz="1800" b="1" dirty="0" smtClean="0">
              <a:solidFill>
                <a:schemeClr val="accent5">
                  <a:lumMod val="75000"/>
                </a:schemeClr>
              </a:solidFill>
            </a:endParaRPr>
          </a:p>
          <a:p>
            <a:pPr marL="0" indent="0">
              <a:buNone/>
            </a:pPr>
            <a:r>
              <a:rPr lang="en-US" sz="1800" b="1" dirty="0">
                <a:solidFill>
                  <a:schemeClr val="accent5">
                    <a:lumMod val="75000"/>
                  </a:schemeClr>
                </a:solidFill>
              </a:rPr>
              <a:t>41. No </a:t>
            </a:r>
            <a:r>
              <a:rPr lang="en-US" sz="1800" b="1" dirty="0" err="1">
                <a:solidFill>
                  <a:schemeClr val="accent5">
                    <a:lumMod val="75000"/>
                  </a:schemeClr>
                </a:solidFill>
              </a:rPr>
              <a:t>hoglo</a:t>
            </a:r>
            <a:r>
              <a:rPr lang="en-US" sz="1800" b="1" dirty="0">
                <a:solidFill>
                  <a:schemeClr val="accent5">
                    <a:lumMod val="75000"/>
                  </a:schemeClr>
                </a:solidFill>
              </a:rPr>
              <a:t> </a:t>
            </a:r>
            <a:r>
              <a:rPr lang="en-US" sz="1800" b="1" dirty="0" err="1">
                <a:solidFill>
                  <a:schemeClr val="accent5">
                    <a:lumMod val="75000"/>
                  </a:schemeClr>
                </a:solidFill>
              </a:rPr>
              <a:t>aedan</a:t>
            </a:r>
            <a:r>
              <a:rPr lang="en-US" sz="1800" b="1" dirty="0" smtClean="0">
                <a:solidFill>
                  <a:schemeClr val="accent5">
                    <a:lumMod val="75000"/>
                  </a:schemeClr>
                </a:solidFill>
              </a:rPr>
              <a:t>?</a:t>
            </a:r>
          </a:p>
          <a:p>
            <a:pPr marL="0" indent="0">
              <a:buNone/>
            </a:pPr>
            <a:r>
              <a:rPr lang="en-US" sz="1800" b="1" dirty="0">
                <a:solidFill>
                  <a:schemeClr val="accent5">
                    <a:lumMod val="75000"/>
                  </a:schemeClr>
                </a:solidFill>
              </a:rPr>
              <a:t>42. Ngo </a:t>
            </a:r>
            <a:r>
              <a:rPr lang="en-US" sz="1800" b="1" dirty="0" err="1">
                <a:solidFill>
                  <a:schemeClr val="accent5">
                    <a:lumMod val="75000"/>
                  </a:schemeClr>
                </a:solidFill>
              </a:rPr>
              <a:t>nam</a:t>
            </a:r>
            <a:r>
              <a:rPr lang="en-US" sz="1800" b="1" dirty="0">
                <a:solidFill>
                  <a:schemeClr val="accent5">
                    <a:lumMod val="75000"/>
                  </a:schemeClr>
                </a:solidFill>
              </a:rPr>
              <a:t> </a:t>
            </a:r>
            <a:r>
              <a:rPr lang="en-US" sz="1800" b="1" dirty="0" err="1">
                <a:solidFill>
                  <a:schemeClr val="accent5">
                    <a:lumMod val="75000"/>
                  </a:schemeClr>
                </a:solidFill>
              </a:rPr>
              <a:t>aedan</a:t>
            </a:r>
            <a:r>
              <a:rPr lang="en-US" sz="1800" b="1" dirty="0">
                <a:solidFill>
                  <a:schemeClr val="accent5">
                    <a:lumMod val="75000"/>
                  </a:schemeClr>
                </a:solidFill>
              </a:rPr>
              <a:t>.</a:t>
            </a:r>
          </a:p>
          <a:p>
            <a:pPr marL="0" indent="0">
              <a:buNone/>
            </a:pPr>
            <a:endParaRPr lang="en-US" sz="1800" b="1" dirty="0">
              <a:solidFill>
                <a:schemeClr val="accent5">
                  <a:lumMod val="75000"/>
                </a:schemeClr>
              </a:solidFill>
            </a:endParaRPr>
          </a:p>
          <a:p>
            <a:pPr marL="0" indent="0">
              <a:buNone/>
            </a:pPr>
            <a:r>
              <a:rPr lang="en-US" sz="1800" b="1" dirty="0" smtClean="0">
                <a:solidFill>
                  <a:schemeClr val="accent5">
                    <a:lumMod val="75000"/>
                  </a:schemeClr>
                </a:solidFill>
              </a:rPr>
              <a:t>  </a:t>
            </a:r>
            <a:endParaRPr lang="en-US" sz="1800" b="1" dirty="0">
              <a:solidFill>
                <a:schemeClr val="accent5">
                  <a:lumMod val="75000"/>
                </a:schemeClr>
              </a:solidFill>
            </a:endParaRPr>
          </a:p>
        </p:txBody>
      </p:sp>
      <p:sp>
        <p:nvSpPr>
          <p:cNvPr id="7" name="Title 1"/>
          <p:cNvSpPr txBox="1">
            <a:spLocks/>
          </p:cNvSpPr>
          <p:nvPr/>
        </p:nvSpPr>
        <p:spPr>
          <a:xfrm>
            <a:off x="5181600" y="1600200"/>
            <a:ext cx="75438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a:solidFill>
                  <a:srgbClr val="C00000"/>
                </a:solidFill>
                <a:latin typeface="+mn-lt"/>
              </a:rPr>
              <a:t>	 </a:t>
            </a:r>
            <a:r>
              <a:rPr lang="en-US" sz="2500" b="1" dirty="0" smtClean="0">
                <a:solidFill>
                  <a:srgbClr val="C00000"/>
                </a:solidFill>
                <a:latin typeface="+mn-lt"/>
              </a:rPr>
              <a:t>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285999"/>
            <a:ext cx="4800600" cy="3069238"/>
          </a:xfrm>
          <a:prstGeom prst="rect">
            <a:avLst/>
          </a:prstGeom>
        </p:spPr>
      </p:pic>
      <p:sp>
        <p:nvSpPr>
          <p:cNvPr id="10" name="Title 1"/>
          <p:cNvSpPr txBox="1">
            <a:spLocks/>
          </p:cNvSpPr>
          <p:nvPr/>
        </p:nvSpPr>
        <p:spPr>
          <a:xfrm>
            <a:off x="228601" y="5486400"/>
            <a:ext cx="504825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latin typeface="+mn-lt"/>
              </a:rPr>
              <a:t>A TYPICAL TRADITIONAL KITCHEN OF NYISHI</a:t>
            </a:r>
            <a:endParaRPr lang="en-US" sz="1800" b="1" dirty="0">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8" name="Title 1048627"/>
          <p:cNvSpPr>
            <a:spLocks noGrp="1"/>
          </p:cNvSpPr>
          <p:nvPr>
            <p:ph type="title"/>
          </p:nvPr>
        </p:nvSpPr>
        <p:spPr/>
        <p:txBody>
          <a:bodyPr/>
          <a:lstStyle/>
          <a:p>
            <a:r>
              <a:rPr lang="en-US" b="1" dirty="0" smtClean="0">
                <a:solidFill>
                  <a:srgbClr val="C00000"/>
                </a:solidFill>
              </a:rPr>
              <a:t>SENTENCES IN NYISHI DIALECT/ LANGUAGE</a:t>
            </a:r>
            <a:endParaRPr lang="en-US" b="1" dirty="0">
              <a:solidFill>
                <a:srgbClr val="C00000"/>
              </a:solidFill>
            </a:endParaRPr>
          </a:p>
        </p:txBody>
      </p:sp>
      <p:sp>
        <p:nvSpPr>
          <p:cNvPr id="1048630" name="Content Placeholder 1048629"/>
          <p:cNvSpPr>
            <a:spLocks noGrp="1"/>
          </p:cNvSpPr>
          <p:nvPr>
            <p:ph sz="half" idx="2"/>
          </p:nvPr>
        </p:nvSpPr>
        <p:spPr>
          <a:xfrm>
            <a:off x="838200" y="1990725"/>
            <a:ext cx="5867400" cy="4876800"/>
          </a:xfrm>
        </p:spPr>
        <p:txBody>
          <a:bodyPr>
            <a:noAutofit/>
          </a:bodyPr>
          <a:lstStyle/>
          <a:p>
            <a:pPr marL="0" indent="0">
              <a:buNone/>
            </a:pPr>
            <a:r>
              <a:rPr lang="en-US" sz="2300" dirty="0" smtClean="0"/>
              <a:t>43</a:t>
            </a:r>
            <a:r>
              <a:rPr lang="en-US" sz="2300" dirty="0"/>
              <a:t>. Where is your home? </a:t>
            </a:r>
          </a:p>
          <a:p>
            <a:pPr marL="0" indent="0">
              <a:buNone/>
            </a:pPr>
            <a:r>
              <a:rPr lang="en-US" sz="2300" dirty="0"/>
              <a:t>44. My home is at Itanagar. </a:t>
            </a:r>
          </a:p>
          <a:p>
            <a:pPr marL="0" indent="0">
              <a:buNone/>
            </a:pPr>
            <a:r>
              <a:rPr lang="en-US" sz="2300" dirty="0"/>
              <a:t>45. What is the name of the book you reading? </a:t>
            </a:r>
          </a:p>
          <a:p>
            <a:pPr marL="0" indent="0">
              <a:buNone/>
            </a:pPr>
            <a:r>
              <a:rPr lang="en-US" sz="2300" dirty="0"/>
              <a:t>46. The name of the book is  Land of the </a:t>
            </a:r>
            <a:r>
              <a:rPr lang="en-US" sz="2300" dirty="0" err="1"/>
              <a:t>Dawnlit</a:t>
            </a:r>
            <a:r>
              <a:rPr lang="en-US" sz="2300" dirty="0"/>
              <a:t> mountains. </a:t>
            </a:r>
          </a:p>
          <a:p>
            <a:pPr marL="0" indent="0">
              <a:buNone/>
            </a:pPr>
            <a:r>
              <a:rPr lang="en-US" sz="2300" dirty="0"/>
              <a:t>47. Where can I find this book? </a:t>
            </a:r>
          </a:p>
          <a:p>
            <a:pPr marL="0" indent="0">
              <a:buNone/>
            </a:pPr>
            <a:r>
              <a:rPr lang="en-US" sz="2300" dirty="0"/>
              <a:t>48. I can find this book in the library. </a:t>
            </a:r>
          </a:p>
          <a:p>
            <a:pPr marL="0" indent="0">
              <a:buNone/>
            </a:pPr>
            <a:r>
              <a:rPr lang="en-US" sz="2300" dirty="0"/>
              <a:t>49. Where is the library? </a:t>
            </a:r>
          </a:p>
          <a:p>
            <a:pPr marL="0" indent="0">
              <a:buNone/>
            </a:pPr>
            <a:r>
              <a:rPr lang="en-US" sz="2300" dirty="0"/>
              <a:t>50. Library is at the  Rajiv Gandhi University.     </a:t>
            </a:r>
          </a:p>
        </p:txBody>
      </p:sp>
      <p:sp>
        <p:nvSpPr>
          <p:cNvPr id="1048632" name="Content Placeholder 1048631"/>
          <p:cNvSpPr>
            <a:spLocks noGrp="1"/>
          </p:cNvSpPr>
          <p:nvPr>
            <p:ph sz="quarter" idx="4"/>
          </p:nvPr>
        </p:nvSpPr>
        <p:spPr>
          <a:xfrm>
            <a:off x="6553200" y="1981199"/>
            <a:ext cx="5562600" cy="5105400"/>
          </a:xfrm>
        </p:spPr>
        <p:txBody>
          <a:bodyPr>
            <a:noAutofit/>
          </a:bodyPr>
          <a:lstStyle/>
          <a:p>
            <a:pPr marL="0" indent="0">
              <a:buNone/>
            </a:pPr>
            <a:r>
              <a:rPr lang="en-US" sz="2400" b="1" dirty="0" smtClean="0">
                <a:solidFill>
                  <a:schemeClr val="accent5">
                    <a:lumMod val="75000"/>
                  </a:schemeClr>
                </a:solidFill>
              </a:rPr>
              <a:t>43</a:t>
            </a:r>
            <a:r>
              <a:rPr lang="en-US" sz="2400" b="1" dirty="0">
                <a:solidFill>
                  <a:schemeClr val="accent5">
                    <a:lumMod val="75000"/>
                  </a:schemeClr>
                </a:solidFill>
              </a:rPr>
              <a:t>. </a:t>
            </a:r>
            <a:r>
              <a:rPr lang="en-US" sz="2400" b="1" dirty="0" err="1">
                <a:solidFill>
                  <a:schemeClr val="accent5">
                    <a:lumMod val="75000"/>
                  </a:schemeClr>
                </a:solidFill>
              </a:rPr>
              <a:t>Nwa</a:t>
            </a:r>
            <a:r>
              <a:rPr lang="en-US" sz="2400" b="1" dirty="0">
                <a:solidFill>
                  <a:schemeClr val="accent5">
                    <a:lumMod val="75000"/>
                  </a:schemeClr>
                </a:solidFill>
              </a:rPr>
              <a:t> </a:t>
            </a:r>
            <a:r>
              <a:rPr lang="en-US" sz="2400" b="1" dirty="0" err="1">
                <a:solidFill>
                  <a:schemeClr val="accent5">
                    <a:lumMod val="75000"/>
                  </a:schemeClr>
                </a:solidFill>
              </a:rPr>
              <a:t>nam</a:t>
            </a:r>
            <a:r>
              <a:rPr lang="en-US" sz="2400" b="1" dirty="0">
                <a:solidFill>
                  <a:schemeClr val="accent5">
                    <a:lumMod val="75000"/>
                  </a:schemeClr>
                </a:solidFill>
              </a:rPr>
              <a:t> </a:t>
            </a:r>
            <a:r>
              <a:rPr lang="en-US" sz="2400" b="1" dirty="0" err="1">
                <a:solidFill>
                  <a:schemeClr val="accent5">
                    <a:lumMod val="75000"/>
                  </a:schemeClr>
                </a:solidFill>
              </a:rPr>
              <a:t>hoglu</a:t>
            </a:r>
            <a:r>
              <a:rPr lang="en-US" sz="2400" b="1" dirty="0">
                <a:solidFill>
                  <a:schemeClr val="accent5">
                    <a:lumMod val="75000"/>
                  </a:schemeClr>
                </a:solidFill>
              </a:rPr>
              <a:t> </a:t>
            </a:r>
            <a:r>
              <a:rPr lang="en-US" sz="2400" b="1" dirty="0" err="1">
                <a:solidFill>
                  <a:schemeClr val="accent5">
                    <a:lumMod val="75000"/>
                  </a:schemeClr>
                </a:solidFill>
              </a:rPr>
              <a:t>dwodin</a:t>
            </a:r>
            <a:r>
              <a:rPr lang="en-US" sz="2400" b="1" dirty="0">
                <a:solidFill>
                  <a:schemeClr val="accent5">
                    <a:lumMod val="75000"/>
                  </a:schemeClr>
                </a:solidFill>
              </a:rPr>
              <a:t>?</a:t>
            </a:r>
          </a:p>
          <a:p>
            <a:pPr marL="0" indent="0">
              <a:buNone/>
            </a:pPr>
            <a:r>
              <a:rPr lang="en-US" sz="2400" b="1" dirty="0">
                <a:solidFill>
                  <a:schemeClr val="accent5">
                    <a:lumMod val="75000"/>
                  </a:schemeClr>
                </a:solidFill>
              </a:rPr>
              <a:t>44. </a:t>
            </a:r>
            <a:r>
              <a:rPr lang="en-US" sz="2400" b="1" dirty="0" err="1">
                <a:solidFill>
                  <a:schemeClr val="accent5">
                    <a:lumMod val="75000"/>
                  </a:schemeClr>
                </a:solidFill>
              </a:rPr>
              <a:t>Ngag</a:t>
            </a:r>
            <a:r>
              <a:rPr lang="en-US" sz="2400" b="1" dirty="0">
                <a:solidFill>
                  <a:schemeClr val="accent5">
                    <a:lumMod val="75000"/>
                  </a:schemeClr>
                </a:solidFill>
              </a:rPr>
              <a:t> </a:t>
            </a:r>
            <a:r>
              <a:rPr lang="en-US" sz="2400" b="1" dirty="0" err="1">
                <a:solidFill>
                  <a:schemeClr val="accent5">
                    <a:lumMod val="75000"/>
                  </a:schemeClr>
                </a:solidFill>
              </a:rPr>
              <a:t>nam</a:t>
            </a:r>
            <a:r>
              <a:rPr lang="en-US" sz="2400" b="1" dirty="0">
                <a:solidFill>
                  <a:schemeClr val="accent5">
                    <a:lumMod val="75000"/>
                  </a:schemeClr>
                </a:solidFill>
              </a:rPr>
              <a:t> </a:t>
            </a:r>
            <a:r>
              <a:rPr lang="en-US" sz="2400" b="1" dirty="0" err="1">
                <a:solidFill>
                  <a:schemeClr val="accent5">
                    <a:lumMod val="75000"/>
                  </a:schemeClr>
                </a:solidFill>
              </a:rPr>
              <a:t>itanagar</a:t>
            </a:r>
            <a:r>
              <a:rPr lang="en-US" sz="2400" b="1" dirty="0">
                <a:solidFill>
                  <a:schemeClr val="accent5">
                    <a:lumMod val="75000"/>
                  </a:schemeClr>
                </a:solidFill>
              </a:rPr>
              <a:t> ho </a:t>
            </a:r>
            <a:r>
              <a:rPr lang="en-US" sz="2400" b="1" dirty="0" err="1">
                <a:solidFill>
                  <a:schemeClr val="accent5">
                    <a:lumMod val="75000"/>
                  </a:schemeClr>
                </a:solidFill>
              </a:rPr>
              <a:t>dwodin</a:t>
            </a:r>
            <a:r>
              <a:rPr lang="en-US" sz="2400" b="1" dirty="0">
                <a:solidFill>
                  <a:schemeClr val="accent5">
                    <a:lumMod val="75000"/>
                  </a:schemeClr>
                </a:solidFill>
              </a:rPr>
              <a:t>.</a:t>
            </a:r>
          </a:p>
          <a:p>
            <a:pPr marL="0" indent="0">
              <a:buNone/>
            </a:pPr>
            <a:r>
              <a:rPr lang="en-US" sz="2400" b="1" dirty="0">
                <a:solidFill>
                  <a:schemeClr val="accent5">
                    <a:lumMod val="75000"/>
                  </a:schemeClr>
                </a:solidFill>
              </a:rPr>
              <a:t>45. No </a:t>
            </a:r>
            <a:r>
              <a:rPr lang="en-US" sz="2400" b="1" dirty="0" err="1">
                <a:solidFill>
                  <a:schemeClr val="accent5">
                    <a:lumMod val="75000"/>
                  </a:schemeClr>
                </a:solidFill>
              </a:rPr>
              <a:t>Potta</a:t>
            </a:r>
            <a:r>
              <a:rPr lang="en-US" sz="2400" b="1" dirty="0">
                <a:solidFill>
                  <a:schemeClr val="accent5">
                    <a:lumMod val="75000"/>
                  </a:schemeClr>
                </a:solidFill>
              </a:rPr>
              <a:t> </a:t>
            </a:r>
            <a:r>
              <a:rPr lang="en-US" sz="2400" b="1" dirty="0" err="1">
                <a:solidFill>
                  <a:schemeClr val="accent5">
                    <a:lumMod val="75000"/>
                  </a:schemeClr>
                </a:solidFill>
              </a:rPr>
              <a:t>gadan</a:t>
            </a:r>
            <a:r>
              <a:rPr lang="en-US" sz="2400" b="1" dirty="0">
                <a:solidFill>
                  <a:schemeClr val="accent5">
                    <a:lumMod val="75000"/>
                  </a:schemeClr>
                </a:solidFill>
              </a:rPr>
              <a:t> hog </a:t>
            </a:r>
            <a:r>
              <a:rPr lang="en-US" sz="2400" b="1" dirty="0" err="1">
                <a:solidFill>
                  <a:schemeClr val="accent5">
                    <a:lumMod val="75000"/>
                  </a:schemeClr>
                </a:solidFill>
              </a:rPr>
              <a:t>emem</a:t>
            </a:r>
            <a:r>
              <a:rPr lang="en-US" sz="2400" b="1" dirty="0">
                <a:solidFill>
                  <a:schemeClr val="accent5">
                    <a:lumMod val="75000"/>
                  </a:schemeClr>
                </a:solidFill>
              </a:rPr>
              <a:t> hah.</a:t>
            </a:r>
          </a:p>
          <a:p>
            <a:pPr marL="0" indent="0">
              <a:buNone/>
            </a:pPr>
            <a:r>
              <a:rPr lang="en-US" sz="2400" b="1" dirty="0">
                <a:solidFill>
                  <a:schemeClr val="accent5">
                    <a:lumMod val="75000"/>
                  </a:schemeClr>
                </a:solidFill>
              </a:rPr>
              <a:t>46. </a:t>
            </a:r>
            <a:r>
              <a:rPr lang="en-US" sz="2400" b="1" dirty="0" err="1">
                <a:solidFill>
                  <a:schemeClr val="accent5">
                    <a:lumMod val="75000"/>
                  </a:schemeClr>
                </a:solidFill>
              </a:rPr>
              <a:t>Potta</a:t>
            </a:r>
            <a:r>
              <a:rPr lang="en-US" sz="2400" b="1" dirty="0">
                <a:solidFill>
                  <a:schemeClr val="accent5">
                    <a:lumMod val="75000"/>
                  </a:schemeClr>
                </a:solidFill>
              </a:rPr>
              <a:t> </a:t>
            </a:r>
            <a:r>
              <a:rPr lang="en-US" sz="2400" b="1" dirty="0" err="1">
                <a:solidFill>
                  <a:schemeClr val="accent5">
                    <a:lumMod val="75000"/>
                  </a:schemeClr>
                </a:solidFill>
              </a:rPr>
              <a:t>emem</a:t>
            </a:r>
            <a:r>
              <a:rPr lang="en-US" sz="2400" b="1" dirty="0">
                <a:solidFill>
                  <a:schemeClr val="accent5">
                    <a:lumMod val="75000"/>
                  </a:schemeClr>
                </a:solidFill>
              </a:rPr>
              <a:t> </a:t>
            </a:r>
            <a:r>
              <a:rPr lang="en-US" sz="2400" b="1" dirty="0" err="1">
                <a:solidFill>
                  <a:schemeClr val="accent5">
                    <a:lumMod val="75000"/>
                  </a:schemeClr>
                </a:solidFill>
              </a:rPr>
              <a:t>heh</a:t>
            </a:r>
            <a:r>
              <a:rPr lang="en-US" sz="2400" b="1" dirty="0">
                <a:solidFill>
                  <a:schemeClr val="accent5">
                    <a:lumMod val="75000"/>
                  </a:schemeClr>
                </a:solidFill>
              </a:rPr>
              <a:t> land of the </a:t>
            </a:r>
            <a:r>
              <a:rPr lang="en-US" sz="2400" b="1" dirty="0" err="1">
                <a:solidFill>
                  <a:schemeClr val="accent5">
                    <a:lumMod val="75000"/>
                  </a:schemeClr>
                </a:solidFill>
              </a:rPr>
              <a:t>dawnlit</a:t>
            </a:r>
            <a:r>
              <a:rPr lang="en-US" sz="2400" b="1" dirty="0">
                <a:solidFill>
                  <a:schemeClr val="accent5">
                    <a:lumMod val="75000"/>
                  </a:schemeClr>
                </a:solidFill>
              </a:rPr>
              <a:t>.</a:t>
            </a:r>
          </a:p>
          <a:p>
            <a:pPr marL="0" indent="0">
              <a:buNone/>
            </a:pPr>
            <a:r>
              <a:rPr lang="en-US" sz="2400" b="1" dirty="0">
                <a:solidFill>
                  <a:schemeClr val="accent5">
                    <a:lumMod val="75000"/>
                  </a:schemeClr>
                </a:solidFill>
              </a:rPr>
              <a:t>47. </a:t>
            </a:r>
            <a:r>
              <a:rPr lang="en-US" sz="2400" b="1" dirty="0" err="1">
                <a:solidFill>
                  <a:schemeClr val="accent5">
                    <a:lumMod val="75000"/>
                  </a:schemeClr>
                </a:solidFill>
              </a:rPr>
              <a:t>Sii</a:t>
            </a:r>
            <a:r>
              <a:rPr lang="en-US" sz="2400" b="1" dirty="0">
                <a:solidFill>
                  <a:schemeClr val="accent5">
                    <a:lumMod val="75000"/>
                  </a:schemeClr>
                </a:solidFill>
              </a:rPr>
              <a:t> </a:t>
            </a:r>
            <a:r>
              <a:rPr lang="en-US" sz="2400" b="1" dirty="0" err="1">
                <a:solidFill>
                  <a:schemeClr val="accent5">
                    <a:lumMod val="75000"/>
                  </a:schemeClr>
                </a:solidFill>
              </a:rPr>
              <a:t>potta</a:t>
            </a:r>
            <a:r>
              <a:rPr lang="en-US" sz="2400" b="1" dirty="0">
                <a:solidFill>
                  <a:schemeClr val="accent5">
                    <a:lumMod val="75000"/>
                  </a:schemeClr>
                </a:solidFill>
              </a:rPr>
              <a:t> </a:t>
            </a:r>
            <a:r>
              <a:rPr lang="en-US" sz="2400" b="1" dirty="0" err="1">
                <a:solidFill>
                  <a:schemeClr val="accent5">
                    <a:lumMod val="75000"/>
                  </a:schemeClr>
                </a:solidFill>
              </a:rPr>
              <a:t>si</a:t>
            </a:r>
            <a:r>
              <a:rPr lang="en-US" sz="2400" b="1" dirty="0">
                <a:solidFill>
                  <a:schemeClr val="accent5">
                    <a:lumMod val="75000"/>
                  </a:schemeClr>
                </a:solidFill>
              </a:rPr>
              <a:t> </a:t>
            </a:r>
            <a:r>
              <a:rPr lang="en-US" sz="2400" b="1" dirty="0" err="1">
                <a:solidFill>
                  <a:schemeClr val="accent5">
                    <a:lumMod val="75000"/>
                  </a:schemeClr>
                </a:solidFill>
              </a:rPr>
              <a:t>Holo</a:t>
            </a:r>
            <a:r>
              <a:rPr lang="en-US" sz="2400" b="1" dirty="0">
                <a:solidFill>
                  <a:schemeClr val="accent5">
                    <a:lumMod val="75000"/>
                  </a:schemeClr>
                </a:solidFill>
              </a:rPr>
              <a:t> </a:t>
            </a:r>
            <a:r>
              <a:rPr lang="en-US" sz="2400" b="1" dirty="0" err="1">
                <a:solidFill>
                  <a:schemeClr val="accent5">
                    <a:lumMod val="75000"/>
                  </a:schemeClr>
                </a:solidFill>
              </a:rPr>
              <a:t>dopan</a:t>
            </a:r>
            <a:r>
              <a:rPr lang="en-US" sz="2400" b="1" dirty="0">
                <a:solidFill>
                  <a:schemeClr val="accent5">
                    <a:lumMod val="75000"/>
                  </a:schemeClr>
                </a:solidFill>
              </a:rPr>
              <a:t>?  </a:t>
            </a:r>
          </a:p>
          <a:p>
            <a:pPr marL="0" indent="0">
              <a:buNone/>
            </a:pPr>
            <a:r>
              <a:rPr lang="en-US" sz="2400" b="1" dirty="0">
                <a:solidFill>
                  <a:schemeClr val="accent5">
                    <a:lumMod val="75000"/>
                  </a:schemeClr>
                </a:solidFill>
              </a:rPr>
              <a:t>48. Si </a:t>
            </a:r>
            <a:r>
              <a:rPr lang="en-US" sz="2400" b="1" dirty="0" err="1">
                <a:solidFill>
                  <a:schemeClr val="accent5">
                    <a:lumMod val="75000"/>
                  </a:schemeClr>
                </a:solidFill>
              </a:rPr>
              <a:t>potta</a:t>
            </a:r>
            <a:r>
              <a:rPr lang="en-US" sz="2400" b="1" dirty="0">
                <a:solidFill>
                  <a:schemeClr val="accent5">
                    <a:lumMod val="75000"/>
                  </a:schemeClr>
                </a:solidFill>
              </a:rPr>
              <a:t> so </a:t>
            </a:r>
            <a:r>
              <a:rPr lang="en-US" sz="2400" b="1" dirty="0" err="1">
                <a:solidFill>
                  <a:schemeClr val="accent5">
                    <a:lumMod val="75000"/>
                  </a:schemeClr>
                </a:solidFill>
              </a:rPr>
              <a:t>potta</a:t>
            </a:r>
            <a:r>
              <a:rPr lang="en-US" sz="2400" b="1" dirty="0">
                <a:solidFill>
                  <a:schemeClr val="accent5">
                    <a:lumMod val="75000"/>
                  </a:schemeClr>
                </a:solidFill>
              </a:rPr>
              <a:t> </a:t>
            </a:r>
            <a:r>
              <a:rPr lang="en-US" sz="2400" b="1" dirty="0" err="1">
                <a:solidFill>
                  <a:schemeClr val="accent5">
                    <a:lumMod val="75000"/>
                  </a:schemeClr>
                </a:solidFill>
              </a:rPr>
              <a:t>Naam</a:t>
            </a:r>
            <a:r>
              <a:rPr lang="en-US" sz="2400" b="1" dirty="0">
                <a:solidFill>
                  <a:schemeClr val="accent5">
                    <a:lumMod val="75000"/>
                  </a:schemeClr>
                </a:solidFill>
              </a:rPr>
              <a:t> bolo </a:t>
            </a:r>
            <a:r>
              <a:rPr lang="en-US" sz="2400" b="1" dirty="0" err="1">
                <a:solidFill>
                  <a:schemeClr val="accent5">
                    <a:lumMod val="75000"/>
                  </a:schemeClr>
                </a:solidFill>
              </a:rPr>
              <a:t>dopan</a:t>
            </a:r>
            <a:r>
              <a:rPr lang="en-US" sz="2400" b="1" dirty="0">
                <a:solidFill>
                  <a:schemeClr val="accent5">
                    <a:lumMod val="75000"/>
                  </a:schemeClr>
                </a:solidFill>
              </a:rPr>
              <a:t>.</a:t>
            </a:r>
          </a:p>
          <a:p>
            <a:pPr marL="0" indent="0">
              <a:buNone/>
            </a:pPr>
            <a:r>
              <a:rPr lang="en-US" sz="2400" b="1" dirty="0">
                <a:solidFill>
                  <a:schemeClr val="accent5">
                    <a:lumMod val="75000"/>
                  </a:schemeClr>
                </a:solidFill>
              </a:rPr>
              <a:t>49. </a:t>
            </a:r>
            <a:r>
              <a:rPr lang="en-US" sz="2400" b="1" dirty="0" err="1">
                <a:solidFill>
                  <a:schemeClr val="accent5">
                    <a:lumMod val="75000"/>
                  </a:schemeClr>
                </a:solidFill>
              </a:rPr>
              <a:t>Potta</a:t>
            </a:r>
            <a:r>
              <a:rPr lang="en-US" sz="2400" b="1" dirty="0">
                <a:solidFill>
                  <a:schemeClr val="accent5">
                    <a:lumMod val="75000"/>
                  </a:schemeClr>
                </a:solidFill>
              </a:rPr>
              <a:t> </a:t>
            </a:r>
            <a:r>
              <a:rPr lang="en-US" sz="2400" b="1" dirty="0" err="1">
                <a:solidFill>
                  <a:schemeClr val="accent5">
                    <a:lumMod val="75000"/>
                  </a:schemeClr>
                </a:solidFill>
              </a:rPr>
              <a:t>naam</a:t>
            </a:r>
            <a:r>
              <a:rPr lang="en-US" sz="2400" b="1" dirty="0">
                <a:solidFill>
                  <a:schemeClr val="accent5">
                    <a:lumMod val="75000"/>
                  </a:schemeClr>
                </a:solidFill>
              </a:rPr>
              <a:t> </a:t>
            </a:r>
            <a:r>
              <a:rPr lang="en-US" sz="2400" b="1" dirty="0" err="1">
                <a:solidFill>
                  <a:schemeClr val="accent5">
                    <a:lumMod val="75000"/>
                  </a:schemeClr>
                </a:solidFill>
              </a:rPr>
              <a:t>Holo</a:t>
            </a:r>
            <a:r>
              <a:rPr lang="en-US" sz="2400" b="1" dirty="0">
                <a:solidFill>
                  <a:schemeClr val="accent5">
                    <a:lumMod val="75000"/>
                  </a:schemeClr>
                </a:solidFill>
              </a:rPr>
              <a:t> </a:t>
            </a:r>
            <a:r>
              <a:rPr lang="en-US" sz="2400" b="1" dirty="0" err="1">
                <a:solidFill>
                  <a:schemeClr val="accent5">
                    <a:lumMod val="75000"/>
                  </a:schemeClr>
                </a:solidFill>
              </a:rPr>
              <a:t>dopan</a:t>
            </a:r>
            <a:r>
              <a:rPr lang="en-US" sz="2400" b="1" dirty="0">
                <a:solidFill>
                  <a:schemeClr val="accent5">
                    <a:lumMod val="75000"/>
                  </a:schemeClr>
                </a:solidFill>
              </a:rPr>
              <a:t>? </a:t>
            </a:r>
          </a:p>
          <a:p>
            <a:pPr marL="0" indent="0">
              <a:buNone/>
            </a:pPr>
            <a:r>
              <a:rPr lang="en-US" sz="2400" b="1" dirty="0">
                <a:solidFill>
                  <a:schemeClr val="accent5">
                    <a:lumMod val="75000"/>
                  </a:schemeClr>
                </a:solidFill>
              </a:rPr>
              <a:t>50. </a:t>
            </a:r>
            <a:r>
              <a:rPr lang="en-US" sz="2400" b="1" dirty="0" err="1">
                <a:solidFill>
                  <a:schemeClr val="accent5">
                    <a:lumMod val="75000"/>
                  </a:schemeClr>
                </a:solidFill>
              </a:rPr>
              <a:t>Potta</a:t>
            </a:r>
            <a:r>
              <a:rPr lang="en-US" sz="2400" b="1" dirty="0">
                <a:solidFill>
                  <a:schemeClr val="accent5">
                    <a:lumMod val="75000"/>
                  </a:schemeClr>
                </a:solidFill>
              </a:rPr>
              <a:t> </a:t>
            </a:r>
            <a:r>
              <a:rPr lang="en-US" sz="2400" b="1" dirty="0" err="1">
                <a:solidFill>
                  <a:schemeClr val="accent5">
                    <a:lumMod val="75000"/>
                  </a:schemeClr>
                </a:solidFill>
              </a:rPr>
              <a:t>naam</a:t>
            </a:r>
            <a:r>
              <a:rPr lang="en-US" sz="2400" b="1" dirty="0">
                <a:solidFill>
                  <a:schemeClr val="accent5">
                    <a:lumMod val="75000"/>
                  </a:schemeClr>
                </a:solidFill>
              </a:rPr>
              <a:t> Rajiv Gandhi University bolo  </a:t>
            </a:r>
            <a:r>
              <a:rPr lang="en-US" sz="2400" b="1" dirty="0" err="1">
                <a:solidFill>
                  <a:schemeClr val="accent5">
                    <a:lumMod val="75000"/>
                  </a:schemeClr>
                </a:solidFill>
              </a:rPr>
              <a:t>dopan</a:t>
            </a:r>
            <a:r>
              <a:rPr lang="en-US" sz="2400" b="1" dirty="0">
                <a:solidFill>
                  <a:schemeClr val="accent5">
                    <a:lumMod val="75000"/>
                  </a:schemeClr>
                </a:solidFill>
              </a:rPr>
              <a:t>.  </a:t>
            </a:r>
          </a:p>
        </p:txBody>
      </p:sp>
      <p:sp>
        <p:nvSpPr>
          <p:cNvPr id="8" name="Title 1"/>
          <p:cNvSpPr txBox="1">
            <a:spLocks/>
          </p:cNvSpPr>
          <p:nvPr/>
        </p:nvSpPr>
        <p:spPr>
          <a:xfrm>
            <a:off x="838200" y="1447800"/>
            <a:ext cx="8991600" cy="5333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smtClean="0">
                <a:solidFill>
                  <a:srgbClr val="C00000"/>
                </a:solidFill>
                <a:latin typeface="+mn-lt"/>
              </a:rPr>
              <a:t>English:				                 </a:t>
            </a:r>
            <a:r>
              <a:rPr lang="en-US" sz="2500" b="1" dirty="0" err="1" smtClean="0">
                <a:solidFill>
                  <a:srgbClr val="C00000"/>
                </a:solidFill>
                <a:latin typeface="+mn-lt"/>
              </a:rPr>
              <a:t>Nyishi</a:t>
            </a:r>
            <a:r>
              <a:rPr lang="en-US" sz="2500" b="1" dirty="0" smtClean="0">
                <a:solidFill>
                  <a:srgbClr val="C00000"/>
                </a:solidFill>
                <a:latin typeface="+mn-lt"/>
              </a:rPr>
              <a:t>:</a:t>
            </a:r>
            <a:endParaRPr lang="en-US" sz="2500" b="1" dirty="0">
              <a:solidFill>
                <a:srgbClr val="C00000"/>
              </a:solidFill>
              <a:latin typeface="+mn-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2779</Words>
  <Application>Microsoft Office PowerPoint</Application>
  <PresentationFormat>Custom</PresentationFormat>
  <Paragraphs>360</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LANGUAGE: ORIGIN &amp; EVOLUTION</vt:lpstr>
      <vt:lpstr>OFFICIAL LANGUAGE &amp; MAJORITY LANGUAGE.</vt:lpstr>
      <vt:lpstr>SENTENCES IN NYISHI DIALECT/ LANGUAGE</vt:lpstr>
      <vt:lpstr>SENTENCES IN NYISHI DIALECT/ LANGUAGE</vt:lpstr>
      <vt:lpstr>SENTENCES IN NYISHI LANGUAGE/DIALECT </vt:lpstr>
      <vt:lpstr>SENTENCES IN NYISHI LANGUAGE </vt:lpstr>
      <vt:lpstr>SENTENCES IN NYISHI DIALECT/ LANGUAGE </vt:lpstr>
      <vt:lpstr>SENTENCES IN NYISHI DIALECT/ LANGUAGE</vt:lpstr>
      <vt:lpstr>SENTENCES IN NYISHI DIALECT/ LANGUAGE</vt:lpstr>
      <vt:lpstr>SENTENCES IN NYISHI DIALECT/ LANGUAGE</vt:lpstr>
      <vt:lpstr>SENTENCES IN NYISHI DIALECT/ LANGUAGE</vt:lpstr>
      <vt:lpstr>NUMBERS IN NYISHI DIALECT/ LANGUAGE</vt:lpstr>
      <vt:lpstr>NUMBERS IN NYISHI DIALECT/ LANGUAGE  </vt:lpstr>
      <vt:lpstr>PowerPoint Presentation</vt:lpstr>
      <vt:lpstr>MYTHS ON THE ORIGINS OF NYISHIS:</vt:lpstr>
      <vt:lpstr>MYTHS ON THE ORIGINS OF NYISHIS: </vt:lpstr>
      <vt:lpstr>LEARNING LANGUAGE PROMOTES SPIRIT OF EK BHARAT, SHRESTA BHARAT.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PAYALINCHO MELENGE Thank you, everyone.  Dhanyavad, Sabhi ko.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Unknown User</dc:creator>
  <cp:lastModifiedBy>HP</cp:lastModifiedBy>
  <cp:revision>22</cp:revision>
  <dcterms:created xsi:type="dcterms:W3CDTF">2020-12-09T14:28:09Z</dcterms:created>
  <dcterms:modified xsi:type="dcterms:W3CDTF">2020-12-17T08:02:16Z</dcterms:modified>
</cp:coreProperties>
</file>