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5" r:id="rId2"/>
    <p:sldId id="256" r:id="rId3"/>
    <p:sldId id="257" r:id="rId4"/>
    <p:sldId id="258" r:id="rId5"/>
    <p:sldId id="270" r:id="rId6"/>
    <p:sldId id="271" r:id="rId7"/>
    <p:sldId id="272" r:id="rId8"/>
    <p:sldId id="273" r:id="rId9"/>
    <p:sldId id="274" r:id="rId10"/>
    <p:sldId id="259" r:id="rId11"/>
    <p:sldId id="260" r:id="rId12"/>
    <p:sldId id="261" r:id="rId13"/>
    <p:sldId id="262" r:id="rId14"/>
    <p:sldId id="263" r:id="rId15"/>
    <p:sldId id="264" r:id="rId16"/>
    <p:sldId id="265" r:id="rId17"/>
    <p:sldId id="266" r:id="rId18"/>
    <p:sldId id="267" r:id="rId19"/>
    <p:sldId id="268" r:id="rId20"/>
    <p:sldId id="269"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3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8" d="100"/>
          <a:sy n="38" d="100"/>
        </p:scale>
        <p:origin x="1362"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116678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1157011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418594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3575842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3673866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20510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74954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1757315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254455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293992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F010A-E587-4C82-8D28-A4EC1AD439EF}" type="datetimeFigureOut">
              <a:rPr lang="en-IN" smtClean="0"/>
              <a:pPr/>
              <a:t>01-04-2021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3C49E1B-9346-475C-8F8A-7315C918AC69}" type="slidenum">
              <a:rPr lang="en-IN" smtClean="0"/>
              <a:pPr/>
              <a:t>‹#›</a:t>
            </a:fld>
            <a:endParaRPr lang="en-IN"/>
          </a:p>
        </p:txBody>
      </p:sp>
    </p:spTree>
    <p:extLst>
      <p:ext uri="{BB962C8B-B14F-4D97-AF65-F5344CB8AC3E}">
        <p14:creationId xmlns:p14="http://schemas.microsoft.com/office/powerpoint/2010/main" val="3600218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F010A-E587-4C82-8D28-A4EC1AD439EF}" type="datetimeFigureOut">
              <a:rPr lang="en-IN" smtClean="0"/>
              <a:pPr/>
              <a:t>01-04-2021</a:t>
            </a:fld>
            <a:endParaRPr lang="en-IN"/>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49E1B-9346-475C-8F8A-7315C918AC69}" type="slidenum">
              <a:rPr lang="en-IN" smtClean="0"/>
              <a:pPr/>
              <a:t>‹#›</a:t>
            </a:fld>
            <a:endParaRPr lang="en-IN"/>
          </a:p>
        </p:txBody>
      </p:sp>
    </p:spTree>
    <p:extLst>
      <p:ext uri="{BB962C8B-B14F-4D97-AF65-F5344CB8AC3E}">
        <p14:creationId xmlns:p14="http://schemas.microsoft.com/office/powerpoint/2010/main" val="25106918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60000"/>
                <a:lumOff val="40000"/>
              </a:schemeClr>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pic>
        <p:nvPicPr>
          <p:cNvPr id="6" name="Picture 5" descr="nyk logo.jpg"/>
          <p:cNvPicPr>
            <a:picLocks noChangeAspect="1"/>
          </p:cNvPicPr>
          <p:nvPr/>
        </p:nvPicPr>
        <p:blipFill>
          <a:blip r:embed="rId2"/>
          <a:stretch>
            <a:fillRect/>
          </a:stretch>
        </p:blipFill>
        <p:spPr>
          <a:xfrm>
            <a:off x="71407" y="71414"/>
            <a:ext cx="1114433" cy="928694"/>
          </a:xfrm>
          <a:prstGeom prst="rect">
            <a:avLst/>
          </a:prstGeom>
        </p:spPr>
      </p:pic>
      <p:pic>
        <p:nvPicPr>
          <p:cNvPr id="7" name="Picture 6" descr="pngegg.png"/>
          <p:cNvPicPr>
            <a:picLocks noChangeAspect="1"/>
          </p:cNvPicPr>
          <p:nvPr/>
        </p:nvPicPr>
        <p:blipFill>
          <a:blip r:embed="rId3" cstate="print">
            <a:biLevel thresh="50000"/>
          </a:blip>
          <a:stretch>
            <a:fillRect/>
          </a:stretch>
        </p:blipFill>
        <p:spPr>
          <a:xfrm>
            <a:off x="8358214" y="71414"/>
            <a:ext cx="673150" cy="1143008"/>
          </a:xfrm>
          <a:prstGeom prst="rect">
            <a:avLst/>
          </a:prstGeom>
        </p:spPr>
      </p:pic>
      <p:pic>
        <p:nvPicPr>
          <p:cNvPr id="10" name="Picture 9" descr="indian-flag-38509.png"/>
          <p:cNvPicPr>
            <a:picLocks noChangeAspect="1"/>
          </p:cNvPicPr>
          <p:nvPr/>
        </p:nvPicPr>
        <p:blipFill>
          <a:blip r:embed="rId4">
            <a:lum bright="44000" contrast="-69000"/>
          </a:blip>
          <a:srcRect l="10062" r="4246"/>
          <a:stretch>
            <a:fillRect/>
          </a:stretch>
        </p:blipFill>
        <p:spPr>
          <a:xfrm>
            <a:off x="0" y="285728"/>
            <a:ext cx="9144000" cy="6572272"/>
          </a:xfrm>
          <a:prstGeom prst="rect">
            <a:avLst/>
          </a:prstGeom>
        </p:spPr>
      </p:pic>
      <p:sp>
        <p:nvSpPr>
          <p:cNvPr id="11" name="TextBox 10"/>
          <p:cNvSpPr txBox="1"/>
          <p:nvPr/>
        </p:nvSpPr>
        <p:spPr>
          <a:xfrm>
            <a:off x="663677" y="1797349"/>
            <a:ext cx="8111613" cy="317008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lIns="91426" tIns="45713" rIns="91426" bIns="45713" rtlCol="0">
            <a:spAutoFit/>
          </a:bodyPr>
          <a:lstStyle/>
          <a:p>
            <a:pPr algn="ctr">
              <a:lnSpc>
                <a:spcPct val="200000"/>
              </a:lnSpc>
            </a:pPr>
            <a:r>
              <a:rPr lang="en-IN" sz="3600" b="1" dirty="0"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NEHRU YUVA KENDRA SANGATHAN, MEGHALAYA</a:t>
            </a:r>
          </a:p>
          <a:p>
            <a:pPr algn="ctr">
              <a:lnSpc>
                <a:spcPct val="200000"/>
              </a:lnSpc>
            </a:pPr>
            <a:r>
              <a:rPr lang="en-IN" sz="3200" b="1" dirty="0" err="1"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Ek</a:t>
            </a:r>
            <a:r>
              <a:rPr lang="en-IN" sz="3200" b="1" dirty="0"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 Bharat </a:t>
            </a:r>
            <a:r>
              <a:rPr lang="en-IN" sz="3200" b="1" dirty="0" err="1"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Shreshtha</a:t>
            </a:r>
            <a:r>
              <a:rPr lang="en-IN" sz="3200" b="1" dirty="0"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 Bharat</a:t>
            </a:r>
          </a:p>
          <a:p>
            <a:pPr algn="ctr">
              <a:lnSpc>
                <a:spcPct val="200000"/>
              </a:lnSpc>
            </a:pPr>
            <a:r>
              <a:rPr lang="en-IN" sz="3200" b="1" dirty="0" smtClean="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rPr>
              <a:t>Language learning </a:t>
            </a:r>
            <a:endParaRPr lang="en-IN" sz="3200" b="1" dirty="0">
              <a:ln w="17780" cmpd="sng">
                <a:solidFill>
                  <a:srgbClr val="FFFFFF"/>
                </a:solidFill>
                <a:prstDash val="solid"/>
                <a:miter lim="800000"/>
              </a:ln>
              <a:solidFill>
                <a:schemeClr val="tx1">
                  <a:lumMod val="75000"/>
                  <a:lumOff val="25000"/>
                </a:schemeClr>
              </a:solidFill>
              <a:effectLst>
                <a:outerShdw blurRad="50800" algn="tl" rotWithShape="0">
                  <a:srgbClr val="000000"/>
                </a:outerShdw>
              </a:effectLst>
              <a:latin typeface="Bernard MT Condensed" pitchFamily="18" charset="0"/>
            </a:endParaRPr>
          </a:p>
        </p:txBody>
      </p:sp>
      <p:pic>
        <p:nvPicPr>
          <p:cNvPr id="1026" name="Picture 2"/>
          <p:cNvPicPr>
            <a:picLocks noChangeAspect="1" noChangeArrowheads="1"/>
          </p:cNvPicPr>
          <p:nvPr/>
        </p:nvPicPr>
        <p:blipFill>
          <a:blip r:embed="rId5"/>
          <a:srcRect/>
          <a:stretch>
            <a:fillRect/>
          </a:stretch>
        </p:blipFill>
        <p:spPr bwMode="auto">
          <a:xfrm>
            <a:off x="1285852" y="2"/>
            <a:ext cx="1714500" cy="1214421"/>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a:srcRect/>
          <a:stretch>
            <a:fillRect/>
          </a:stretch>
        </p:blipFill>
        <p:spPr bwMode="auto">
          <a:xfrm>
            <a:off x="3043962" y="0"/>
            <a:ext cx="2604672" cy="1828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7"/>
          <a:srcRect/>
          <a:stretch>
            <a:fillRect/>
          </a:stretch>
        </p:blipFill>
        <p:spPr bwMode="auto">
          <a:xfrm>
            <a:off x="5704868" y="0"/>
            <a:ext cx="2571768" cy="12858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841" t="660" b="462"/>
          <a:stretch/>
        </p:blipFill>
        <p:spPr>
          <a:xfrm>
            <a:off x="2" y="0"/>
            <a:ext cx="8537416" cy="6858000"/>
          </a:xfrm>
          <a:prstGeom prst="rect">
            <a:avLst/>
          </a:prstGeom>
        </p:spPr>
      </p:pic>
    </p:spTree>
    <p:extLst>
      <p:ext uri="{BB962C8B-B14F-4D97-AF65-F5344CB8AC3E}">
        <p14:creationId xmlns:p14="http://schemas.microsoft.com/office/powerpoint/2010/main" val="46384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27" t="792" b="458"/>
          <a:stretch/>
        </p:blipFill>
        <p:spPr>
          <a:xfrm>
            <a:off x="0" y="0"/>
            <a:ext cx="8537418" cy="6858000"/>
          </a:xfrm>
          <a:prstGeom prst="rect">
            <a:avLst/>
          </a:prstGeom>
        </p:spPr>
      </p:pic>
    </p:spTree>
    <p:extLst>
      <p:ext uri="{BB962C8B-B14F-4D97-AF65-F5344CB8AC3E}">
        <p14:creationId xmlns:p14="http://schemas.microsoft.com/office/powerpoint/2010/main" val="38091071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43" t="792"/>
          <a:stretch/>
        </p:blipFill>
        <p:spPr>
          <a:xfrm>
            <a:off x="0" y="0"/>
            <a:ext cx="8546471" cy="6858000"/>
          </a:xfrm>
          <a:prstGeom prst="rect">
            <a:avLst/>
          </a:prstGeom>
        </p:spPr>
      </p:pic>
    </p:spTree>
    <p:extLst>
      <p:ext uri="{BB962C8B-B14F-4D97-AF65-F5344CB8AC3E}">
        <p14:creationId xmlns:p14="http://schemas.microsoft.com/office/powerpoint/2010/main" val="16372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04" t="528" r="1" b="595"/>
          <a:stretch/>
        </p:blipFill>
        <p:spPr>
          <a:xfrm>
            <a:off x="-9052" y="0"/>
            <a:ext cx="8546470" cy="6858000"/>
          </a:xfrm>
          <a:prstGeom prst="rect">
            <a:avLst/>
          </a:prstGeom>
        </p:spPr>
      </p:pic>
    </p:spTree>
    <p:extLst>
      <p:ext uri="{BB962C8B-B14F-4D97-AF65-F5344CB8AC3E}">
        <p14:creationId xmlns:p14="http://schemas.microsoft.com/office/powerpoint/2010/main" val="6881962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74" t="660" b="594"/>
          <a:stretch/>
        </p:blipFill>
        <p:spPr>
          <a:xfrm>
            <a:off x="0" y="0"/>
            <a:ext cx="8537418" cy="6858000"/>
          </a:xfrm>
          <a:prstGeom prst="rect">
            <a:avLst/>
          </a:prstGeom>
        </p:spPr>
      </p:pic>
    </p:spTree>
    <p:extLst>
      <p:ext uri="{BB962C8B-B14F-4D97-AF65-F5344CB8AC3E}">
        <p14:creationId xmlns:p14="http://schemas.microsoft.com/office/powerpoint/2010/main" val="1777605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89" t="791" r="1" b="726"/>
          <a:stretch/>
        </p:blipFill>
        <p:spPr>
          <a:xfrm>
            <a:off x="1" y="0"/>
            <a:ext cx="8537418" cy="6858000"/>
          </a:xfrm>
          <a:prstGeom prst="rect">
            <a:avLst/>
          </a:prstGeom>
        </p:spPr>
      </p:pic>
    </p:spTree>
    <p:extLst>
      <p:ext uri="{BB962C8B-B14F-4D97-AF65-F5344CB8AC3E}">
        <p14:creationId xmlns:p14="http://schemas.microsoft.com/office/powerpoint/2010/main" val="9891091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98" t="660" b="462"/>
          <a:stretch/>
        </p:blipFill>
        <p:spPr>
          <a:xfrm>
            <a:off x="0" y="0"/>
            <a:ext cx="8537418" cy="6858000"/>
          </a:xfrm>
          <a:prstGeom prst="rect">
            <a:avLst/>
          </a:prstGeom>
        </p:spPr>
      </p:pic>
    </p:spTree>
    <p:extLst>
      <p:ext uri="{BB962C8B-B14F-4D97-AF65-F5344CB8AC3E}">
        <p14:creationId xmlns:p14="http://schemas.microsoft.com/office/powerpoint/2010/main" val="10430802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43" t="528" b="460"/>
          <a:stretch/>
        </p:blipFill>
        <p:spPr>
          <a:xfrm>
            <a:off x="0" y="0"/>
            <a:ext cx="8537418" cy="6858000"/>
          </a:xfrm>
          <a:prstGeom prst="rect">
            <a:avLst/>
          </a:prstGeom>
        </p:spPr>
      </p:pic>
    </p:spTree>
    <p:extLst>
      <p:ext uri="{BB962C8B-B14F-4D97-AF65-F5344CB8AC3E}">
        <p14:creationId xmlns:p14="http://schemas.microsoft.com/office/powerpoint/2010/main" val="3673398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67" t="528" b="591"/>
          <a:stretch/>
        </p:blipFill>
        <p:spPr>
          <a:xfrm>
            <a:off x="0" y="0"/>
            <a:ext cx="8537418" cy="6858000"/>
          </a:xfrm>
          <a:prstGeom prst="rect">
            <a:avLst/>
          </a:prstGeom>
        </p:spPr>
      </p:pic>
    </p:spTree>
    <p:extLst>
      <p:ext uri="{BB962C8B-B14F-4D97-AF65-F5344CB8AC3E}">
        <p14:creationId xmlns:p14="http://schemas.microsoft.com/office/powerpoint/2010/main" val="16791009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27" t="792" b="458"/>
          <a:stretch/>
        </p:blipFill>
        <p:spPr>
          <a:xfrm>
            <a:off x="0" y="1"/>
            <a:ext cx="8537418" cy="6858000"/>
          </a:xfrm>
          <a:prstGeom prst="rect">
            <a:avLst/>
          </a:prstGeom>
        </p:spPr>
      </p:pic>
    </p:spTree>
    <p:extLst>
      <p:ext uri="{BB962C8B-B14F-4D97-AF65-F5344CB8AC3E}">
        <p14:creationId xmlns:p14="http://schemas.microsoft.com/office/powerpoint/2010/main" val="19645481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61" t="396" r="394" b="789"/>
          <a:stretch/>
        </p:blipFill>
        <p:spPr>
          <a:xfrm>
            <a:off x="0" y="1"/>
            <a:ext cx="9144000" cy="6857999"/>
          </a:xfrm>
          <a:prstGeom prst="rect">
            <a:avLst/>
          </a:prstGeom>
        </p:spPr>
      </p:pic>
    </p:spTree>
    <p:extLst>
      <p:ext uri="{BB962C8B-B14F-4D97-AF65-F5344CB8AC3E}">
        <p14:creationId xmlns:p14="http://schemas.microsoft.com/office/powerpoint/2010/main" val="3996559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89" t="1056" r="-1" b="990"/>
          <a:stretch/>
        </p:blipFill>
        <p:spPr>
          <a:xfrm>
            <a:off x="860079" y="0"/>
            <a:ext cx="7586804" cy="6858000"/>
          </a:xfrm>
          <a:prstGeom prst="rect">
            <a:avLst/>
          </a:prstGeom>
        </p:spPr>
      </p:pic>
    </p:spTree>
    <p:extLst>
      <p:ext uri="{BB962C8B-B14F-4D97-AF65-F5344CB8AC3E}">
        <p14:creationId xmlns:p14="http://schemas.microsoft.com/office/powerpoint/2010/main" val="26957171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79148" y="2794655"/>
            <a:ext cx="5451894" cy="923330"/>
          </a:xfrm>
          <a:prstGeom prst="rect">
            <a:avLst/>
          </a:prstGeom>
          <a:noFill/>
        </p:spPr>
        <p:txBody>
          <a:bodyPr wrap="square" lIns="91440" tIns="45720" rIns="91440" bIns="45720">
            <a:spAutoFit/>
          </a:bodyPr>
          <a:lstStyle/>
          <a:p>
            <a:pPr algn="ctr"/>
            <a:r>
              <a:rPr lang="en-US" sz="5400" b="1" u="sng" cap="none" spc="0" dirty="0" smtClean="0">
                <a:ln w="22225">
                  <a:solidFill>
                    <a:schemeClr val="accent2"/>
                  </a:solidFill>
                  <a:prstDash val="solid"/>
                </a:ln>
                <a:solidFill>
                  <a:schemeClr val="accent2">
                    <a:lumMod val="40000"/>
                    <a:lumOff val="60000"/>
                  </a:schemeClr>
                </a:solidFill>
                <a:effectLst/>
              </a:rPr>
              <a:t>Thank You all</a:t>
            </a:r>
            <a:endParaRPr lang="en-US" sz="5400" b="1" u="sng" cap="none" spc="0" dirty="0">
              <a:ln w="22225">
                <a:solidFill>
                  <a:schemeClr val="accent2"/>
                </a:solidFill>
                <a:prstDash val="solid"/>
              </a:ln>
              <a:solidFill>
                <a:schemeClr val="accent2">
                  <a:lumMod val="40000"/>
                  <a:lumOff val="60000"/>
                </a:schemeClr>
              </a:solidFill>
              <a:effectLst/>
            </a:endParaRPr>
          </a:p>
        </p:txBody>
      </p:sp>
      <p:sp>
        <p:nvSpPr>
          <p:cNvPr id="5" name="Rectangle 4"/>
          <p:cNvSpPr/>
          <p:nvPr/>
        </p:nvSpPr>
        <p:spPr>
          <a:xfrm>
            <a:off x="0" y="0"/>
            <a:ext cx="9144000" cy="828136"/>
          </a:xfrm>
          <a:prstGeom prst="rect">
            <a:avLst/>
          </a:prstGeom>
          <a:solidFill>
            <a:srgbClr val="F23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p:cNvSpPr/>
          <p:nvPr/>
        </p:nvSpPr>
        <p:spPr>
          <a:xfrm>
            <a:off x="0" y="6029864"/>
            <a:ext cx="9144000" cy="828136"/>
          </a:xfrm>
          <a:prstGeom prst="rect">
            <a:avLst/>
          </a:prstGeom>
          <a:solidFill>
            <a:srgbClr val="F23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953" b="93942" l="17180" r="71301"/>
                    </a14:imgEffect>
                  </a14:imgLayer>
                </a14:imgProps>
              </a:ext>
              <a:ext uri="{28A0092B-C50C-407E-A947-70E740481C1C}">
                <a14:useLocalDpi xmlns:a14="http://schemas.microsoft.com/office/drawing/2010/main" val="0"/>
              </a:ext>
            </a:extLst>
          </a:blip>
          <a:srcRect l="16435" t="2017" r="24753" b="5927"/>
          <a:stretch/>
        </p:blipFill>
        <p:spPr>
          <a:xfrm>
            <a:off x="491706" y="1035169"/>
            <a:ext cx="1807348" cy="4442302"/>
          </a:xfrm>
          <a:prstGeom prst="rect">
            <a:avLst/>
          </a:prstGeom>
        </p:spPr>
      </p:pic>
      <p:pic>
        <p:nvPicPr>
          <p:cNvPr id="8" name="Picture 7"/>
          <p:cNvPicPr>
            <a:picLocks noChangeAspect="1"/>
          </p:cNvPicPr>
          <p:nvPr/>
        </p:nvPicPr>
        <p:blipFill>
          <a:blip r:embed="rId4"/>
          <a:stretch>
            <a:fillRect/>
          </a:stretch>
        </p:blipFill>
        <p:spPr>
          <a:xfrm flipH="1">
            <a:off x="6929981" y="1035169"/>
            <a:ext cx="1797208" cy="4426233"/>
          </a:xfrm>
          <a:prstGeom prst="rect">
            <a:avLst/>
          </a:prstGeom>
        </p:spPr>
      </p:pic>
    </p:spTree>
    <p:extLst>
      <p:ext uri="{BB962C8B-B14F-4D97-AF65-F5344CB8AC3E}">
        <p14:creationId xmlns:p14="http://schemas.microsoft.com/office/powerpoint/2010/main" val="175557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30" t="792" r="459" b="1122"/>
          <a:stretch/>
        </p:blipFill>
        <p:spPr>
          <a:xfrm>
            <a:off x="624690" y="0"/>
            <a:ext cx="8519310" cy="6858000"/>
          </a:xfrm>
          <a:prstGeom prst="rect">
            <a:avLst/>
          </a:prstGeom>
        </p:spPr>
      </p:pic>
    </p:spTree>
    <p:extLst>
      <p:ext uri="{BB962C8B-B14F-4D97-AF65-F5344CB8AC3E}">
        <p14:creationId xmlns:p14="http://schemas.microsoft.com/office/powerpoint/2010/main" val="1015081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869" t="659" r="869" b="726"/>
          <a:stretch/>
        </p:blipFill>
        <p:spPr>
          <a:xfrm>
            <a:off x="-1" y="9053"/>
            <a:ext cx="9144001" cy="6858000"/>
          </a:xfrm>
          <a:prstGeom prst="rect">
            <a:avLst/>
          </a:prstGeom>
        </p:spPr>
      </p:pic>
    </p:spTree>
    <p:extLst>
      <p:ext uri="{BB962C8B-B14F-4D97-AF65-F5344CB8AC3E}">
        <p14:creationId xmlns:p14="http://schemas.microsoft.com/office/powerpoint/2010/main" val="3897953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Noakalikai falls 1480244029215.jpg"/>
          <p:cNvPicPr>
            <a:picLocks noChangeAspect="1" noChangeArrowheads="1"/>
          </p:cNvPicPr>
          <p:nvPr/>
        </p:nvPicPr>
        <p:blipFill>
          <a:blip r:embed="rId2"/>
          <a:srcRect/>
          <a:stretch>
            <a:fillRect/>
          </a:stretch>
        </p:blipFill>
        <p:spPr bwMode="auto">
          <a:xfrm>
            <a:off x="263076" y="481198"/>
            <a:ext cx="4231286" cy="3968195"/>
          </a:xfrm>
          <a:prstGeom prst="rect">
            <a:avLst/>
          </a:prstGeom>
          <a:noFill/>
        </p:spPr>
      </p:pic>
      <p:pic>
        <p:nvPicPr>
          <p:cNvPr id="25606" name="Picture 6" descr="Dawki River, Meghalaya, India.jpg"/>
          <p:cNvPicPr>
            <a:picLocks noChangeAspect="1" noChangeArrowheads="1"/>
          </p:cNvPicPr>
          <p:nvPr/>
        </p:nvPicPr>
        <p:blipFill>
          <a:blip r:embed="rId3"/>
          <a:srcRect/>
          <a:stretch>
            <a:fillRect/>
          </a:stretch>
        </p:blipFill>
        <p:spPr bwMode="auto">
          <a:xfrm>
            <a:off x="4921372" y="991395"/>
            <a:ext cx="3610180" cy="2673672"/>
          </a:xfrm>
          <a:prstGeom prst="rect">
            <a:avLst/>
          </a:prstGeom>
          <a:noFill/>
        </p:spPr>
      </p:pic>
      <p:sp>
        <p:nvSpPr>
          <p:cNvPr id="25607" name="Rectangle 7"/>
          <p:cNvSpPr>
            <a:spLocks noChangeArrowheads="1"/>
          </p:cNvSpPr>
          <p:nvPr/>
        </p:nvSpPr>
        <p:spPr bwMode="auto">
          <a:xfrm>
            <a:off x="263076" y="5018317"/>
            <a:ext cx="8656668" cy="1212165"/>
          </a:xfrm>
          <a:prstGeom prst="rect">
            <a:avLst/>
          </a:prstGeom>
          <a:solidFill>
            <a:srgbClr val="FFFFFF"/>
          </a:solidFill>
          <a:ln w="9525">
            <a:noFill/>
            <a:miter lim="800000"/>
            <a:headEnd/>
            <a:tailEnd/>
          </a:ln>
          <a:effectLst/>
        </p:spPr>
        <p:txBody>
          <a:bodyPr vert="horz" wrap="square" lIns="57443" tIns="28721" rIns="57443" bIns="28721" numCol="1" anchor="ctr" anchorCtr="0" compatLnSpc="1">
            <a:prstTxWarp prst="textNoShape">
              <a:avLst/>
            </a:prstTxWarp>
            <a:spAutoFit/>
          </a:bodyPr>
          <a:lstStyle/>
          <a:p>
            <a:pPr algn="just" defTabSz="574426" fontAlgn="base">
              <a:spcBef>
                <a:spcPct val="0"/>
              </a:spcBef>
              <a:spcAft>
                <a:spcPct val="0"/>
              </a:spcAft>
            </a:pPr>
            <a:r>
              <a:rPr lang="en-US" sz="1500" b="1" dirty="0" smtClean="0">
                <a:latin typeface="Arial" pitchFamily="34" charset="0"/>
                <a:cs typeface="Arial" pitchFamily="34" charset="0"/>
              </a:rPr>
              <a:t>Meghalaya (meaning "abode of clouds"; from Sanskrit </a:t>
            </a:r>
            <a:r>
              <a:rPr lang="en-US" sz="1500" b="1" i="1" dirty="0" err="1" smtClean="0">
                <a:latin typeface="Arial" pitchFamily="34" charset="0"/>
                <a:cs typeface="Arial" pitchFamily="34" charset="0"/>
              </a:rPr>
              <a:t>megha</a:t>
            </a:r>
            <a:r>
              <a:rPr lang="en-US" sz="1500" b="1" dirty="0" smtClean="0">
                <a:latin typeface="Arial" pitchFamily="34" charset="0"/>
                <a:cs typeface="Arial" pitchFamily="34" charset="0"/>
              </a:rPr>
              <a:t>, “cloud” </a:t>
            </a:r>
            <a:r>
              <a:rPr lang="en-US" sz="1500" b="1" i="1" dirty="0" smtClean="0">
                <a:latin typeface="Arial" pitchFamily="34" charset="0"/>
                <a:cs typeface="Arial" pitchFamily="34" charset="0"/>
              </a:rPr>
              <a:t>ā-</a:t>
            </a:r>
            <a:r>
              <a:rPr lang="en-US" sz="1500" b="1" i="1" dirty="0" err="1" smtClean="0">
                <a:latin typeface="Arial" pitchFamily="34" charset="0"/>
                <a:cs typeface="Arial" pitchFamily="34" charset="0"/>
              </a:rPr>
              <a:t>laya</a:t>
            </a:r>
            <a:r>
              <a:rPr lang="en-US" sz="1500" b="1" dirty="0" smtClean="0">
                <a:latin typeface="Arial" pitchFamily="34" charset="0"/>
                <a:cs typeface="Arial" pitchFamily="34" charset="0"/>
              </a:rPr>
              <a:t>, “abode”) is a state in northeastern India. Meghalaya was formed by carving out two districts from the state of Assam: the United Khasi Hills and </a:t>
            </a:r>
            <a:r>
              <a:rPr lang="en-US" sz="1500" b="1" dirty="0" err="1" smtClean="0">
                <a:latin typeface="Arial" pitchFamily="34" charset="0"/>
                <a:cs typeface="Arial" pitchFamily="34" charset="0"/>
              </a:rPr>
              <a:t>Jaintia</a:t>
            </a:r>
            <a:r>
              <a:rPr lang="en-US" sz="1500" b="1" dirty="0" smtClean="0">
                <a:latin typeface="Arial" pitchFamily="34" charset="0"/>
                <a:cs typeface="Arial" pitchFamily="34" charset="0"/>
              </a:rPr>
              <a:t> Hills, and the </a:t>
            </a:r>
            <a:r>
              <a:rPr lang="en-US" sz="1500" b="1" dirty="0" err="1" smtClean="0">
                <a:latin typeface="Arial" pitchFamily="34" charset="0"/>
                <a:cs typeface="Arial" pitchFamily="34" charset="0"/>
              </a:rPr>
              <a:t>Garo</a:t>
            </a:r>
            <a:r>
              <a:rPr lang="en-US" sz="1500" b="1" dirty="0" smtClean="0">
                <a:latin typeface="Arial" pitchFamily="34" charset="0"/>
                <a:cs typeface="Arial" pitchFamily="34" charset="0"/>
              </a:rPr>
              <a:t> Hills on 21 January 1972. The population of Meghalaya as of 2016 is estimated to be 3,211,474. Meghalaya covers an area of approximately 22,430 square </a:t>
            </a:r>
            <a:r>
              <a:rPr lang="en-US" sz="1500" b="1" dirty="0" err="1" smtClean="0">
                <a:latin typeface="Arial" pitchFamily="34" charset="0"/>
                <a:cs typeface="Arial" pitchFamily="34" charset="0"/>
              </a:rPr>
              <a:t>kilometres</a:t>
            </a:r>
            <a:r>
              <a:rPr lang="en-US" sz="1500" b="1" dirty="0" smtClean="0">
                <a:latin typeface="Arial" pitchFamily="34" charset="0"/>
                <a:cs typeface="Arial" pitchFamily="34" charset="0"/>
              </a:rPr>
              <a:t>, with a length to breadth ratio of about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314353990"/>
              </p:ext>
            </p:extLst>
          </p:nvPr>
        </p:nvGraphicFramePr>
        <p:xfrm>
          <a:off x="5233455" y="521752"/>
          <a:ext cx="3493723" cy="6064515"/>
        </p:xfrm>
        <a:graphic>
          <a:graphicData uri="http://schemas.openxmlformats.org/drawingml/2006/table">
            <a:tbl>
              <a:tblPr/>
              <a:tblGrid>
                <a:gridCol w="1445678">
                  <a:extLst>
                    <a:ext uri="{9D8B030D-6E8A-4147-A177-3AD203B41FA5}">
                      <a16:colId xmlns:a16="http://schemas.microsoft.com/office/drawing/2014/main" val="20000"/>
                    </a:ext>
                  </a:extLst>
                </a:gridCol>
                <a:gridCol w="662603">
                  <a:extLst>
                    <a:ext uri="{9D8B030D-6E8A-4147-A177-3AD203B41FA5}">
                      <a16:colId xmlns:a16="http://schemas.microsoft.com/office/drawing/2014/main" val="20001"/>
                    </a:ext>
                  </a:extLst>
                </a:gridCol>
                <a:gridCol w="1385442">
                  <a:extLst>
                    <a:ext uri="{9D8B030D-6E8A-4147-A177-3AD203B41FA5}">
                      <a16:colId xmlns:a16="http://schemas.microsoft.com/office/drawing/2014/main" val="20002"/>
                    </a:ext>
                  </a:extLst>
                </a:gridCol>
              </a:tblGrid>
              <a:tr h="317413">
                <a:tc gridSpan="3">
                  <a:txBody>
                    <a:bodyPr/>
                    <a:lstStyle/>
                    <a:p>
                      <a:pPr algn="ctr" fontAlgn="t"/>
                      <a:r>
                        <a:rPr lang="en-IN" sz="1400" b="1" dirty="0" err="1">
                          <a:solidFill>
                            <a:srgbClr val="000000"/>
                          </a:solidFill>
                        </a:rPr>
                        <a:t>Khasi</a:t>
                      </a:r>
                      <a:endParaRPr lang="en-IN" sz="1400" b="1" dirty="0">
                        <a:solidFill>
                          <a:srgbClr val="000000"/>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08080"/>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317413">
                <a:tc gridSpan="3">
                  <a:txBody>
                    <a:bodyPr/>
                    <a:lstStyle/>
                    <a:p>
                      <a:pPr algn="ctr" fontAlgn="t"/>
                      <a:r>
                        <a:rPr lang="en-IN" sz="1400" i="1">
                          <a:solidFill>
                            <a:srgbClr val="000000"/>
                          </a:solidFill>
                        </a:rPr>
                        <a:t>Ka Ktien Khasi</a:t>
                      </a:r>
                      <a:r>
                        <a:rPr lang="en-IN" sz="1400">
                          <a:solidFill>
                            <a:srgbClr val="000000"/>
                          </a:solidFill>
                        </a:rPr>
                        <a:t>, </a:t>
                      </a:r>
                      <a:r>
                        <a:rPr lang="as-IN" sz="1400">
                          <a:solidFill>
                            <a:srgbClr val="000000"/>
                          </a:solidFill>
                        </a:rPr>
                        <a:t>ক ক্ত্যেন খসি</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08080"/>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1"/>
                  </a:ext>
                </a:extLst>
              </a:tr>
              <a:tr h="317413">
                <a:tc>
                  <a:txBody>
                    <a:bodyPr/>
                    <a:lstStyle/>
                    <a:p>
                      <a:pPr algn="l" fontAlgn="t"/>
                      <a:r>
                        <a:rPr lang="en-IN" sz="1400"/>
                        <a:t>Pronunciation</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dirty="0"/>
                        <a:t>/</a:t>
                      </a:r>
                      <a:r>
                        <a:rPr lang="en-IN" sz="1400" dirty="0" err="1"/>
                        <a:t>ka</a:t>
                      </a:r>
                      <a:r>
                        <a:rPr lang="en-IN" sz="1400" dirty="0"/>
                        <a:t> </a:t>
                      </a:r>
                      <a:r>
                        <a:rPr lang="en-IN" sz="1400" dirty="0" err="1"/>
                        <a:t>kt̪eːn</a:t>
                      </a:r>
                      <a:r>
                        <a:rPr lang="en-IN" sz="1400" dirty="0"/>
                        <a:t> </a:t>
                      </a:r>
                      <a:r>
                        <a:rPr lang="en-IN" sz="1400" dirty="0" err="1"/>
                        <a:t>kʰasi</a:t>
                      </a:r>
                      <a:r>
                        <a:rPr lang="en-IN" sz="1400" dirty="0"/>
                        <a:t>/</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2"/>
                  </a:ext>
                </a:extLst>
              </a:tr>
              <a:tr h="317413">
                <a:tc>
                  <a:txBody>
                    <a:bodyPr/>
                    <a:lstStyle/>
                    <a:p>
                      <a:pPr algn="l" fontAlgn="t"/>
                      <a:r>
                        <a:rPr lang="en-IN" sz="1400"/>
                        <a:t>Native to</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u="none" strike="noStrike" dirty="0">
                          <a:solidFill>
                            <a:schemeClr val="tx1"/>
                          </a:solidFill>
                        </a:rPr>
                        <a:t>India</a:t>
                      </a:r>
                      <a:r>
                        <a:rPr lang="en-IN" sz="1400" dirty="0">
                          <a:solidFill>
                            <a:schemeClr val="tx1"/>
                          </a:solidFill>
                        </a:rPr>
                        <a:t>, </a:t>
                      </a:r>
                      <a:r>
                        <a:rPr lang="en-IN" sz="1400" u="none" strike="noStrike" dirty="0">
                          <a:solidFill>
                            <a:schemeClr val="tx1"/>
                          </a:solidFill>
                        </a:rPr>
                        <a:t>Bangladesh</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3"/>
                  </a:ext>
                </a:extLst>
              </a:tr>
              <a:tr h="317413">
                <a:tc>
                  <a:txBody>
                    <a:bodyPr/>
                    <a:lstStyle/>
                    <a:p>
                      <a:pPr algn="l" fontAlgn="t"/>
                      <a:r>
                        <a:rPr lang="en-IN" sz="1400"/>
                        <a:t>Region</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u="none" strike="noStrike" dirty="0">
                          <a:solidFill>
                            <a:schemeClr val="tx1"/>
                          </a:solidFill>
                        </a:rPr>
                        <a:t>Meghalaya</a:t>
                      </a:r>
                      <a:r>
                        <a:rPr lang="en-IN" sz="1400" dirty="0">
                          <a:solidFill>
                            <a:schemeClr val="tx1"/>
                          </a:solidFill>
                        </a:rPr>
                        <a:t>, </a:t>
                      </a:r>
                      <a:r>
                        <a:rPr lang="en-IN" sz="1400" u="none" strike="noStrike" dirty="0">
                          <a:solidFill>
                            <a:schemeClr val="tx1"/>
                          </a:solidFill>
                        </a:rPr>
                        <a:t>Assam</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4"/>
                  </a:ext>
                </a:extLst>
              </a:tr>
              <a:tr h="317413">
                <a:tc>
                  <a:txBody>
                    <a:bodyPr/>
                    <a:lstStyle/>
                    <a:p>
                      <a:pPr algn="l" fontAlgn="t"/>
                      <a:r>
                        <a:rPr lang="en-IN" sz="1400"/>
                        <a:t>Ethnicity</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u="none" strike="noStrike" dirty="0">
                          <a:solidFill>
                            <a:schemeClr val="tx1"/>
                          </a:solidFill>
                        </a:rPr>
                        <a:t>Khasi people</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5"/>
                  </a:ext>
                </a:extLst>
              </a:tr>
              <a:tr h="317413">
                <a:tc>
                  <a:txBody>
                    <a:bodyPr/>
                    <a:lstStyle/>
                    <a:p>
                      <a:pPr algn="l" fontAlgn="t"/>
                      <a:r>
                        <a:rPr lang="en-IN" sz="1400"/>
                        <a:t>Native speakers</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dirty="0"/>
                        <a:t>1,037,964 (2011 </a:t>
                      </a:r>
                      <a:r>
                        <a:rPr lang="en-IN" sz="1400" dirty="0" smtClean="0"/>
                        <a:t>census)</a:t>
                      </a:r>
                      <a:endParaRPr lang="en-IN" sz="1400" dirty="0"/>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6"/>
                  </a:ext>
                </a:extLst>
              </a:tr>
              <a:tr h="1043647">
                <a:tc>
                  <a:txBody>
                    <a:bodyPr/>
                    <a:lstStyle/>
                    <a:p>
                      <a:pPr algn="l" fontAlgn="t"/>
                      <a:r>
                        <a:rPr lang="en-IN" sz="1400" u="none" strike="noStrike" dirty="0">
                          <a:solidFill>
                            <a:schemeClr val="tx1"/>
                          </a:solidFill>
                        </a:rPr>
                        <a:t>Language family</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buFont typeface="Arial"/>
                        <a:buChar char="•"/>
                      </a:pPr>
                      <a:r>
                        <a:rPr lang="en-IN" sz="1400" u="none" strike="noStrike" dirty="0" smtClean="0">
                          <a:solidFill>
                            <a:schemeClr val="tx1"/>
                          </a:solidFill>
                        </a:rPr>
                        <a:t>Austroasiatic </a:t>
                      </a:r>
                      <a:r>
                        <a:rPr lang="en-IN" sz="1400" dirty="0" smtClean="0">
                          <a:solidFill>
                            <a:schemeClr val="tx1"/>
                          </a:solidFill>
                        </a:rPr>
                        <a:t>Khasi-</a:t>
                      </a:r>
                      <a:r>
                        <a:rPr lang="en-IN" sz="1400" dirty="0" err="1" smtClean="0">
                          <a:solidFill>
                            <a:schemeClr val="tx1"/>
                          </a:solidFill>
                        </a:rPr>
                        <a:t>Palaungic</a:t>
                      </a:r>
                      <a:endParaRPr lang="en-IN" sz="1400" dirty="0">
                        <a:solidFill>
                          <a:schemeClr val="tx1"/>
                        </a:solidFill>
                      </a:endParaRPr>
                    </a:p>
                    <a:p>
                      <a:pPr marL="742950" lvl="1" indent="-285750" algn="l" fontAlgn="t">
                        <a:buFont typeface="Arial"/>
                        <a:buChar char="•"/>
                      </a:pPr>
                      <a:r>
                        <a:rPr lang="en-IN" sz="1400" u="none" strike="noStrike" dirty="0">
                          <a:solidFill>
                            <a:schemeClr val="tx1"/>
                          </a:solidFill>
                        </a:rPr>
                        <a:t>Khasic</a:t>
                      </a:r>
                      <a:endParaRPr lang="en-IN" sz="1400" dirty="0">
                        <a:solidFill>
                          <a:schemeClr val="tx1"/>
                        </a:solidFill>
                      </a:endParaRPr>
                    </a:p>
                    <a:p>
                      <a:pPr marL="1143000" lvl="2" indent="-228600" algn="l" fontAlgn="t">
                        <a:buFont typeface="Arial"/>
                        <a:buChar char="•"/>
                      </a:pPr>
                      <a:r>
                        <a:rPr lang="en-IN" sz="1400" dirty="0" err="1">
                          <a:solidFill>
                            <a:schemeClr val="tx1"/>
                          </a:solidFill>
                        </a:rPr>
                        <a:t>Khasi-Pnar-Lyngngam</a:t>
                      </a:r>
                      <a:endParaRPr lang="en-IN" sz="1400" dirty="0">
                        <a:solidFill>
                          <a:schemeClr val="tx1"/>
                        </a:solidFill>
                      </a:endParaRPr>
                    </a:p>
                    <a:p>
                      <a:pPr marL="1600200" lvl="3" indent="-228600" algn="l" fontAlgn="t">
                        <a:buFont typeface="Arial"/>
                        <a:buChar char="•"/>
                      </a:pPr>
                      <a:r>
                        <a:rPr lang="en-IN" sz="1400" b="1" dirty="0" err="1">
                          <a:solidFill>
                            <a:schemeClr val="tx1"/>
                          </a:solidFill>
                        </a:rPr>
                        <a:t>Khasi</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buFont typeface="Arial"/>
                        <a:buChar char="•"/>
                      </a:pPr>
                      <a:endParaRPr lang="en-IN" sz="1800" dirty="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7"/>
                  </a:ext>
                </a:extLst>
              </a:tr>
              <a:tr h="793532">
                <a:tc>
                  <a:txBody>
                    <a:bodyPr/>
                    <a:lstStyle/>
                    <a:p>
                      <a:pPr algn="l" fontAlgn="t"/>
                      <a:r>
                        <a:rPr lang="en-IN" sz="1400" u="none" strike="noStrike" dirty="0">
                          <a:solidFill>
                            <a:schemeClr val="tx1"/>
                          </a:solidFill>
                        </a:rPr>
                        <a:t>Writing system</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gridSpan="2">
                  <a:txBody>
                    <a:bodyPr/>
                    <a:lstStyle/>
                    <a:p>
                      <a:pPr algn="l" fontAlgn="t"/>
                      <a:r>
                        <a:rPr lang="en-IN" sz="1400" u="none" strike="noStrike" dirty="0">
                          <a:solidFill>
                            <a:schemeClr val="tx1"/>
                          </a:solidFill>
                        </a:rPr>
                        <a:t>Latin</a:t>
                      </a:r>
                      <a:r>
                        <a:rPr lang="en-IN" sz="1400" dirty="0">
                          <a:solidFill>
                            <a:schemeClr val="tx1"/>
                          </a:solidFill>
                        </a:rPr>
                        <a:t> (Khasi alphabet)</a:t>
                      </a:r>
                      <a:br>
                        <a:rPr lang="en-IN" sz="1400" dirty="0">
                          <a:solidFill>
                            <a:schemeClr val="tx1"/>
                          </a:solidFill>
                        </a:rPr>
                      </a:br>
                      <a:r>
                        <a:rPr lang="en-IN" sz="1400" u="none" strike="noStrike" dirty="0" smtClean="0">
                          <a:solidFill>
                            <a:schemeClr val="tx1"/>
                          </a:solidFill>
                        </a:rPr>
                        <a:t>Assamese</a:t>
                      </a:r>
                      <a:r>
                        <a:rPr lang="en-IN" sz="1400" dirty="0" smtClean="0">
                          <a:solidFill>
                            <a:schemeClr val="tx1"/>
                          </a:solidFill>
                        </a:rPr>
                        <a:t/>
                      </a:r>
                      <a:br>
                        <a:rPr lang="en-IN" sz="1400" dirty="0" smtClean="0">
                          <a:solidFill>
                            <a:schemeClr val="tx1"/>
                          </a:solidFill>
                        </a:rPr>
                      </a:br>
                      <a:r>
                        <a:rPr lang="en-IN" sz="1400" u="none" strike="noStrike" dirty="0" smtClean="0">
                          <a:solidFill>
                            <a:schemeClr val="tx1"/>
                          </a:solidFill>
                        </a:rPr>
                        <a:t>Bengali</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pPr algn="l" fontAlgn="t"/>
                      <a:endParaRPr lang="en-IN" sz="1800" dirty="0"/>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8"/>
                  </a:ext>
                </a:extLst>
              </a:tr>
              <a:tr h="317413">
                <a:tc gridSpan="3">
                  <a:txBody>
                    <a:bodyPr/>
                    <a:lstStyle/>
                    <a:p>
                      <a:pPr algn="ctr" fontAlgn="t"/>
                      <a:r>
                        <a:rPr lang="en-IN" sz="1400">
                          <a:solidFill>
                            <a:srgbClr val="000000"/>
                          </a:solidFill>
                        </a:rPr>
                        <a:t>Language codes</a:t>
                      </a: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08080"/>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9"/>
                  </a:ext>
                </a:extLst>
              </a:tr>
              <a:tr h="317413">
                <a:tc gridSpan="2">
                  <a:txBody>
                    <a:bodyPr/>
                    <a:lstStyle/>
                    <a:p>
                      <a:pPr algn="l" fontAlgn="t"/>
                      <a:r>
                        <a:rPr lang="en-IN" sz="1400" u="none" strike="noStrike" dirty="0">
                          <a:solidFill>
                            <a:schemeClr val="tx1"/>
                          </a:solidFill>
                        </a:rPr>
                        <a:t>ISO 639-2</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endParaRPr lang="en-IN"/>
                    </a:p>
                  </a:txBody>
                  <a:tcPr/>
                </a:tc>
                <a:tc>
                  <a:txBody>
                    <a:bodyPr/>
                    <a:lstStyle/>
                    <a:p>
                      <a:pPr algn="l" fontAlgn="t"/>
                      <a:r>
                        <a:rPr lang="en-IN" sz="1400" u="none" strike="noStrike" dirty="0" err="1">
                          <a:solidFill>
                            <a:schemeClr val="tx1"/>
                          </a:solidFill>
                        </a:rPr>
                        <a:t>kha</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10"/>
                  </a:ext>
                </a:extLst>
              </a:tr>
              <a:tr h="317413">
                <a:tc gridSpan="2">
                  <a:txBody>
                    <a:bodyPr/>
                    <a:lstStyle/>
                    <a:p>
                      <a:pPr algn="l" fontAlgn="t"/>
                      <a:r>
                        <a:rPr lang="en-IN" sz="1400" u="none" strike="noStrike" dirty="0">
                          <a:solidFill>
                            <a:schemeClr val="tx1"/>
                          </a:solidFill>
                        </a:rPr>
                        <a:t>ISO 639-3</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endParaRPr lang="en-IN"/>
                    </a:p>
                  </a:txBody>
                  <a:tcPr/>
                </a:tc>
                <a:tc>
                  <a:txBody>
                    <a:bodyPr/>
                    <a:lstStyle/>
                    <a:p>
                      <a:pPr algn="l" fontAlgn="t"/>
                      <a:r>
                        <a:rPr lang="en-IN" sz="1400" u="none" strike="noStrike" dirty="0" err="1">
                          <a:solidFill>
                            <a:schemeClr val="tx1"/>
                          </a:solidFill>
                        </a:rPr>
                        <a:t>kha</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11"/>
                  </a:ext>
                </a:extLst>
              </a:tr>
              <a:tr h="317413">
                <a:tc gridSpan="2">
                  <a:txBody>
                    <a:bodyPr/>
                    <a:lstStyle/>
                    <a:p>
                      <a:pPr algn="l" fontAlgn="t"/>
                      <a:r>
                        <a:rPr lang="en-IN" sz="1400" u="none" strike="noStrike" dirty="0">
                          <a:solidFill>
                            <a:schemeClr val="tx1"/>
                          </a:solidFill>
                        </a:rPr>
                        <a:t>Glottolog</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hMerge="1">
                  <a:txBody>
                    <a:bodyPr/>
                    <a:lstStyle/>
                    <a:p>
                      <a:endParaRPr lang="en-IN"/>
                    </a:p>
                  </a:txBody>
                  <a:tcPr/>
                </a:tc>
                <a:tc>
                  <a:txBody>
                    <a:bodyPr/>
                    <a:lstStyle/>
                    <a:p>
                      <a:pPr algn="l" fontAlgn="t"/>
                      <a:r>
                        <a:rPr lang="en-IN" sz="1400" u="none" strike="noStrike" dirty="0" smtClean="0">
                          <a:solidFill>
                            <a:schemeClr val="tx1"/>
                          </a:solidFill>
                        </a:rPr>
                        <a:t>khas1269</a:t>
                      </a:r>
                      <a:endParaRPr lang="en-IN" sz="1400" dirty="0">
                        <a:solidFill>
                          <a:schemeClr val="tx1"/>
                        </a:solidFill>
                      </a:endParaRPr>
                    </a:p>
                  </a:txBody>
                  <a:tcPr marL="49688" marR="49688" marT="36280" marB="36280">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12"/>
                  </a:ext>
                </a:extLst>
              </a:tr>
            </a:tbl>
          </a:graphicData>
        </a:graphic>
      </p:graphicFrame>
      <p:pic>
        <p:nvPicPr>
          <p:cNvPr id="4" name="Picture 2" descr="Khasi map.png"/>
          <p:cNvPicPr>
            <a:picLocks noChangeAspect="1" noChangeArrowheads="1"/>
          </p:cNvPicPr>
          <p:nvPr/>
        </p:nvPicPr>
        <p:blipFill>
          <a:blip r:embed="rId2"/>
          <a:srcRect/>
          <a:stretch>
            <a:fillRect/>
          </a:stretch>
        </p:blipFill>
        <p:spPr bwMode="auto">
          <a:xfrm>
            <a:off x="301896" y="311133"/>
            <a:ext cx="3311460" cy="2107602"/>
          </a:xfrm>
          <a:prstGeom prst="rect">
            <a:avLst/>
          </a:prstGeom>
          <a:noFill/>
        </p:spPr>
      </p:pic>
      <p:sp>
        <p:nvSpPr>
          <p:cNvPr id="5" name="Rectangle 4"/>
          <p:cNvSpPr/>
          <p:nvPr/>
        </p:nvSpPr>
        <p:spPr>
          <a:xfrm>
            <a:off x="1114730" y="2521515"/>
            <a:ext cx="2284679" cy="365780"/>
          </a:xfrm>
          <a:prstGeom prst="rect">
            <a:avLst/>
          </a:prstGeom>
        </p:spPr>
        <p:txBody>
          <a:bodyPr wrap="none" lIns="57443" tIns="28721" rIns="57443" bIns="28721">
            <a:spAutoFit/>
          </a:bodyPr>
          <a:lstStyle/>
          <a:p>
            <a:r>
              <a:rPr lang="en-IN" sz="2000" dirty="0" err="1" smtClean="0">
                <a:solidFill>
                  <a:schemeClr val="accent2"/>
                </a:solidFill>
              </a:rPr>
              <a:t>Khasi</a:t>
            </a:r>
            <a:r>
              <a:rPr lang="en-IN" sz="2000" dirty="0" smtClean="0">
                <a:solidFill>
                  <a:schemeClr val="accent2"/>
                </a:solidFill>
              </a:rPr>
              <a:t>-speaking areas</a:t>
            </a:r>
            <a:endParaRPr lang="en-IN" sz="2000" dirty="0">
              <a:solidFill>
                <a:schemeClr val="accent2"/>
              </a:solidFill>
            </a:endParaRPr>
          </a:p>
        </p:txBody>
      </p:sp>
      <p:sp>
        <p:nvSpPr>
          <p:cNvPr id="6" name="Rectangle 5"/>
          <p:cNvSpPr/>
          <p:nvPr/>
        </p:nvSpPr>
        <p:spPr>
          <a:xfrm>
            <a:off x="336817" y="2939083"/>
            <a:ext cx="4733123" cy="2858770"/>
          </a:xfrm>
          <a:prstGeom prst="rect">
            <a:avLst/>
          </a:prstGeom>
        </p:spPr>
        <p:txBody>
          <a:bodyPr wrap="square" lIns="57443" tIns="28721" rIns="57443" bIns="28721">
            <a:spAutoFit/>
          </a:bodyPr>
          <a:lstStyle/>
          <a:p>
            <a:pPr algn="just"/>
            <a:r>
              <a:rPr lang="en-IN" sz="1400" dirty="0" smtClean="0"/>
              <a:t>Khasi (</a:t>
            </a:r>
            <a:r>
              <a:rPr lang="en-IN" sz="1400" i="1" dirty="0" smtClean="0"/>
              <a:t>Ka </a:t>
            </a:r>
            <a:r>
              <a:rPr lang="en-IN" sz="1400" i="1" dirty="0" err="1" smtClean="0"/>
              <a:t>Ktien</a:t>
            </a:r>
            <a:r>
              <a:rPr lang="en-IN" sz="1400" i="1" dirty="0" smtClean="0"/>
              <a:t> Khasi</a:t>
            </a:r>
            <a:r>
              <a:rPr lang="en-IN" sz="1400" dirty="0" smtClean="0"/>
              <a:t>) is an Austroasiatic language spoken primarily in Meghalaya state in India by the Khasi people. It is also spoken by a sizeable population in Assam and Bangladesh. Khasi is part of the Austroasiatic language family, and is related to Khmer, Palaung, Vietnamese and Mon languages of Southeast Asia, and the Munda and Nicobarese branches of that family, which are spoken in east–central India and in the Nicobar Islands, respectively.</a:t>
            </a:r>
          </a:p>
          <a:p>
            <a:pPr algn="just"/>
            <a:r>
              <a:rPr lang="en-IN" sz="1400" dirty="0" smtClean="0"/>
              <a:t>Although most of the 1.6 million Khasi speakers are found in Meghalaya, the language is also spoken by a number of people in the hill districts of Assam bordering with Meghalaya and by a sizeable population of people living in Bangladesh, close to the Indian border</a:t>
            </a:r>
            <a:endParaRPr lang="en-IN"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b/b2/G105706.jpg/220px-G105706.jpg"/>
          <p:cNvPicPr>
            <a:picLocks noChangeAspect="1" noChangeArrowheads="1"/>
          </p:cNvPicPr>
          <p:nvPr/>
        </p:nvPicPr>
        <p:blipFill>
          <a:blip r:embed="rId2"/>
          <a:srcRect/>
          <a:stretch>
            <a:fillRect/>
          </a:stretch>
        </p:blipFill>
        <p:spPr bwMode="auto">
          <a:xfrm>
            <a:off x="534809" y="367821"/>
            <a:ext cx="3532542" cy="2777736"/>
          </a:xfrm>
          <a:prstGeom prst="rect">
            <a:avLst/>
          </a:prstGeom>
          <a:noFill/>
        </p:spPr>
      </p:pic>
      <p:sp>
        <p:nvSpPr>
          <p:cNvPr id="3" name="Rectangle 2"/>
          <p:cNvSpPr/>
          <p:nvPr/>
        </p:nvSpPr>
        <p:spPr>
          <a:xfrm>
            <a:off x="495990" y="3485689"/>
            <a:ext cx="3493723" cy="519668"/>
          </a:xfrm>
          <a:prstGeom prst="rect">
            <a:avLst/>
          </a:prstGeom>
        </p:spPr>
        <p:txBody>
          <a:bodyPr wrap="square" lIns="57443" tIns="28721" rIns="57443" bIns="28721">
            <a:spAutoFit/>
          </a:bodyPr>
          <a:lstStyle/>
          <a:p>
            <a:r>
              <a:rPr lang="en-IN" sz="1500" b="1" dirty="0" err="1" smtClean="0">
                <a:solidFill>
                  <a:schemeClr val="accent4">
                    <a:lumMod val="75000"/>
                  </a:schemeClr>
                </a:solidFill>
              </a:rPr>
              <a:t>Khasi</a:t>
            </a:r>
            <a:r>
              <a:rPr lang="en-IN" sz="1500" b="1" dirty="0" smtClean="0">
                <a:solidFill>
                  <a:schemeClr val="accent4">
                    <a:lumMod val="75000"/>
                  </a:schemeClr>
                </a:solidFill>
              </a:rPr>
              <a:t> woman and standing-stones, near </a:t>
            </a:r>
            <a:r>
              <a:rPr lang="en-IN" sz="1500" b="1" dirty="0" err="1" smtClean="0">
                <a:solidFill>
                  <a:schemeClr val="accent4">
                    <a:lumMod val="75000"/>
                  </a:schemeClr>
                </a:solidFill>
              </a:rPr>
              <a:t>Laitlyngkot</a:t>
            </a:r>
            <a:r>
              <a:rPr lang="en-IN" sz="1500" b="1" dirty="0" smtClean="0">
                <a:solidFill>
                  <a:schemeClr val="accent4">
                    <a:lumMod val="75000"/>
                  </a:schemeClr>
                </a:solidFill>
              </a:rPr>
              <a:t>, Meghalaya, India</a:t>
            </a:r>
            <a:endParaRPr lang="en-IN" sz="1500" b="1" dirty="0">
              <a:solidFill>
                <a:schemeClr val="accent4">
                  <a:lumMod val="75000"/>
                </a:schemeClr>
              </a:solidFill>
            </a:endParaRPr>
          </a:p>
        </p:txBody>
      </p:sp>
      <p:pic>
        <p:nvPicPr>
          <p:cNvPr id="4" name="Picture 4" descr="Khasia Man-00, Khasia Hill, Srimongol, Moulvibazar, Bangladesh, (C) Biplob Rahman.jpg"/>
          <p:cNvPicPr>
            <a:picLocks noChangeAspect="1" noChangeArrowheads="1"/>
          </p:cNvPicPr>
          <p:nvPr/>
        </p:nvPicPr>
        <p:blipFill>
          <a:blip r:embed="rId3"/>
          <a:srcRect/>
          <a:stretch>
            <a:fillRect/>
          </a:stretch>
        </p:blipFill>
        <p:spPr bwMode="auto">
          <a:xfrm>
            <a:off x="4572000" y="424510"/>
            <a:ext cx="3959552" cy="2664359"/>
          </a:xfrm>
          <a:prstGeom prst="rect">
            <a:avLst/>
          </a:prstGeom>
          <a:noFill/>
        </p:spPr>
      </p:pic>
      <p:sp>
        <p:nvSpPr>
          <p:cNvPr id="5" name="Rectangle 4"/>
          <p:cNvSpPr/>
          <p:nvPr/>
        </p:nvSpPr>
        <p:spPr>
          <a:xfrm>
            <a:off x="4610820" y="3372312"/>
            <a:ext cx="3970554" cy="288835"/>
          </a:xfrm>
          <a:prstGeom prst="rect">
            <a:avLst/>
          </a:prstGeom>
        </p:spPr>
        <p:txBody>
          <a:bodyPr wrap="square" lIns="57443" tIns="28721" rIns="57443" bIns="28721">
            <a:spAutoFit/>
          </a:bodyPr>
          <a:lstStyle/>
          <a:p>
            <a:pPr algn="ctr"/>
            <a:r>
              <a:rPr lang="en-IN" sz="1500" b="1" dirty="0" smtClean="0">
                <a:solidFill>
                  <a:schemeClr val="accent4">
                    <a:lumMod val="75000"/>
                  </a:schemeClr>
                </a:solidFill>
              </a:rPr>
              <a:t>Khasi men near Moulvibazar,</a:t>
            </a:r>
            <a:endParaRPr lang="en-IN" sz="1500" b="1" dirty="0">
              <a:solidFill>
                <a:schemeClr val="accent4">
                  <a:lumMod val="75000"/>
                </a:schemeClr>
              </a:solidFill>
            </a:endParaRPr>
          </a:p>
        </p:txBody>
      </p:sp>
      <p:sp>
        <p:nvSpPr>
          <p:cNvPr id="6" name="Rectangle 5"/>
          <p:cNvSpPr/>
          <p:nvPr/>
        </p:nvSpPr>
        <p:spPr>
          <a:xfrm>
            <a:off x="573628" y="4336016"/>
            <a:ext cx="8229658" cy="1673830"/>
          </a:xfrm>
          <a:prstGeom prst="rect">
            <a:avLst/>
          </a:prstGeom>
        </p:spPr>
        <p:txBody>
          <a:bodyPr wrap="square" lIns="57443" tIns="28721" rIns="57443" bIns="28721">
            <a:spAutoFit/>
          </a:bodyPr>
          <a:lstStyle/>
          <a:p>
            <a:pPr algn="just"/>
            <a:r>
              <a:rPr lang="en-IN" sz="1500" b="1" dirty="0" smtClean="0">
                <a:solidFill>
                  <a:schemeClr val="accent2"/>
                </a:solidFill>
              </a:rPr>
              <a:t>The </a:t>
            </a:r>
            <a:r>
              <a:rPr lang="en-IN" sz="1500" b="1" dirty="0" err="1" smtClean="0">
                <a:solidFill>
                  <a:schemeClr val="accent2"/>
                </a:solidFill>
              </a:rPr>
              <a:t>Khasi</a:t>
            </a:r>
            <a:r>
              <a:rPr lang="en-IN" sz="1500" b="1" dirty="0" smtClean="0">
                <a:solidFill>
                  <a:schemeClr val="accent2"/>
                </a:solidFill>
              </a:rPr>
              <a:t> people are an indigenous ethnic group of Meghalaya in north-eastern India with a significant population in the bordering state of Assam, and in certain parts of Bangladesh. The </a:t>
            </a:r>
            <a:r>
              <a:rPr lang="en-IN" sz="1500" b="1" dirty="0" err="1" smtClean="0">
                <a:solidFill>
                  <a:schemeClr val="accent2"/>
                </a:solidFill>
              </a:rPr>
              <a:t>Khasi</a:t>
            </a:r>
            <a:r>
              <a:rPr lang="en-IN" sz="1500" b="1" dirty="0" smtClean="0">
                <a:solidFill>
                  <a:schemeClr val="accent2"/>
                </a:solidFill>
              </a:rPr>
              <a:t> people form the majority of the population of the eastern part of Meghalaya, and is the state's largest community, with around 48% of the population of Meghalaya. They are among the few Austroasiatic-speaking peoples in South Asia. A cultural tradition of the Khasi people is that they follow the matrilineal system of descent and inheritance. Under the Constitution of India, the </a:t>
            </a:r>
            <a:r>
              <a:rPr lang="en-IN" sz="1500" b="1" dirty="0" err="1" smtClean="0">
                <a:solidFill>
                  <a:schemeClr val="accent2"/>
                </a:solidFill>
              </a:rPr>
              <a:t>Khasis</a:t>
            </a:r>
            <a:r>
              <a:rPr lang="en-IN" sz="1500" b="1" dirty="0" smtClean="0">
                <a:solidFill>
                  <a:schemeClr val="accent2"/>
                </a:solidFill>
              </a:rPr>
              <a:t> have been granted the status of Scheduled Tribe.</a:t>
            </a:r>
            <a:endParaRPr lang="en-IN" sz="1500" b="1"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1/1c/Khasi_Girls.jpg/220px-Khasi_Girls.jpg"/>
          <p:cNvPicPr>
            <a:picLocks noChangeAspect="1" noChangeArrowheads="1"/>
          </p:cNvPicPr>
          <p:nvPr/>
        </p:nvPicPr>
        <p:blipFill>
          <a:blip r:embed="rId2"/>
          <a:srcRect/>
          <a:stretch>
            <a:fillRect/>
          </a:stretch>
        </p:blipFill>
        <p:spPr bwMode="auto">
          <a:xfrm>
            <a:off x="690086" y="424510"/>
            <a:ext cx="2794978" cy="2380917"/>
          </a:xfrm>
          <a:prstGeom prst="rect">
            <a:avLst/>
          </a:prstGeom>
          <a:noFill/>
        </p:spPr>
      </p:pic>
      <p:sp>
        <p:nvSpPr>
          <p:cNvPr id="3" name="Rectangle 2"/>
          <p:cNvSpPr/>
          <p:nvPr/>
        </p:nvSpPr>
        <p:spPr>
          <a:xfrm>
            <a:off x="690086" y="3032180"/>
            <a:ext cx="1761330" cy="458112"/>
          </a:xfrm>
          <a:prstGeom prst="rect">
            <a:avLst/>
          </a:prstGeom>
        </p:spPr>
        <p:txBody>
          <a:bodyPr wrap="square" lIns="57443" tIns="28721" rIns="57443" bIns="28721">
            <a:spAutoFit/>
          </a:bodyPr>
          <a:lstStyle/>
          <a:p>
            <a:r>
              <a:rPr lang="en-IN" sz="1300" b="1" dirty="0" err="1" smtClean="0">
                <a:solidFill>
                  <a:schemeClr val="accent2"/>
                </a:solidFill>
              </a:rPr>
              <a:t>Khasi</a:t>
            </a:r>
            <a:r>
              <a:rPr lang="en-IN" sz="1300" b="1" dirty="0" smtClean="0">
                <a:solidFill>
                  <a:schemeClr val="accent2"/>
                </a:solidFill>
              </a:rPr>
              <a:t> women in traditional dress</a:t>
            </a:r>
            <a:endParaRPr lang="en-IN" sz="1300" b="1" dirty="0">
              <a:solidFill>
                <a:schemeClr val="accent2"/>
              </a:solidFill>
            </a:endParaRPr>
          </a:p>
        </p:txBody>
      </p:sp>
      <p:pic>
        <p:nvPicPr>
          <p:cNvPr id="4" name="Picture 4" descr="https://upload.wikimedia.org/wikipedia/commons/thumb/6/65/Khasi_tribe_para_dance.jpg/220px-Khasi_tribe_para_dance.jpg"/>
          <p:cNvPicPr>
            <a:picLocks noChangeAspect="1" noChangeArrowheads="1"/>
          </p:cNvPicPr>
          <p:nvPr/>
        </p:nvPicPr>
        <p:blipFill>
          <a:blip r:embed="rId3"/>
          <a:srcRect/>
          <a:stretch>
            <a:fillRect/>
          </a:stretch>
        </p:blipFill>
        <p:spPr bwMode="auto">
          <a:xfrm>
            <a:off x="884182" y="4165951"/>
            <a:ext cx="2329148" cy="1870720"/>
          </a:xfrm>
          <a:prstGeom prst="rect">
            <a:avLst/>
          </a:prstGeom>
          <a:noFill/>
        </p:spPr>
      </p:pic>
      <p:sp>
        <p:nvSpPr>
          <p:cNvPr id="5" name="Rectangle 4"/>
          <p:cNvSpPr/>
          <p:nvPr/>
        </p:nvSpPr>
        <p:spPr>
          <a:xfrm>
            <a:off x="961820" y="6206737"/>
            <a:ext cx="1785680" cy="288835"/>
          </a:xfrm>
          <a:prstGeom prst="rect">
            <a:avLst/>
          </a:prstGeom>
        </p:spPr>
        <p:txBody>
          <a:bodyPr wrap="square" lIns="57443" tIns="28721" rIns="57443" bIns="28721">
            <a:spAutoFit/>
          </a:bodyPr>
          <a:lstStyle/>
          <a:p>
            <a:r>
              <a:rPr lang="en-IN" sz="1500" b="1" dirty="0" err="1" smtClean="0">
                <a:solidFill>
                  <a:schemeClr val="accent2"/>
                </a:solidFill>
              </a:rPr>
              <a:t>Khasi</a:t>
            </a:r>
            <a:r>
              <a:rPr lang="en-IN" sz="1500" b="1" dirty="0" smtClean="0">
                <a:solidFill>
                  <a:schemeClr val="accent2"/>
                </a:solidFill>
              </a:rPr>
              <a:t> children, 1944</a:t>
            </a:r>
            <a:endParaRPr lang="en-IN" sz="1500" b="1" dirty="0">
              <a:solidFill>
                <a:schemeClr val="accent2"/>
              </a:solidFill>
            </a:endParaRPr>
          </a:p>
        </p:txBody>
      </p:sp>
      <p:pic>
        <p:nvPicPr>
          <p:cNvPr id="6" name="Picture 6" descr="https://upload.wikimedia.org/wikipedia/commons/thumb/a/a0/Shad_Suk_Mysiem.JPG/220px-Shad_Suk_Mysiem.JPG"/>
          <p:cNvPicPr>
            <a:picLocks noChangeAspect="1" noChangeArrowheads="1"/>
          </p:cNvPicPr>
          <p:nvPr/>
        </p:nvPicPr>
        <p:blipFill>
          <a:blip r:embed="rId4"/>
          <a:srcRect/>
          <a:stretch>
            <a:fillRect/>
          </a:stretch>
        </p:blipFill>
        <p:spPr bwMode="auto">
          <a:xfrm>
            <a:off x="4727277" y="537887"/>
            <a:ext cx="3183169" cy="2210851"/>
          </a:xfrm>
          <a:prstGeom prst="rect">
            <a:avLst/>
          </a:prstGeom>
          <a:noFill/>
        </p:spPr>
      </p:pic>
      <p:sp>
        <p:nvSpPr>
          <p:cNvPr id="7" name="Rectangle 6"/>
          <p:cNvSpPr/>
          <p:nvPr/>
        </p:nvSpPr>
        <p:spPr>
          <a:xfrm>
            <a:off x="4843734" y="2975492"/>
            <a:ext cx="1979776" cy="750500"/>
          </a:xfrm>
          <a:prstGeom prst="rect">
            <a:avLst/>
          </a:prstGeom>
        </p:spPr>
        <p:txBody>
          <a:bodyPr wrap="square" lIns="57443" tIns="28721" rIns="57443" bIns="28721">
            <a:spAutoFit/>
          </a:bodyPr>
          <a:lstStyle/>
          <a:p>
            <a:r>
              <a:rPr lang="en-IN" sz="1500" b="1" dirty="0" smtClean="0">
                <a:solidFill>
                  <a:schemeClr val="accent2"/>
                </a:solidFill>
              </a:rPr>
              <a:t>Dancers during the festival of Shad </a:t>
            </a:r>
            <a:r>
              <a:rPr lang="en-IN" sz="1500" b="1" dirty="0" err="1" smtClean="0">
                <a:solidFill>
                  <a:schemeClr val="accent2"/>
                </a:solidFill>
              </a:rPr>
              <a:t>Suk</a:t>
            </a:r>
            <a:r>
              <a:rPr lang="en-IN" sz="1500" b="1" dirty="0" smtClean="0">
                <a:solidFill>
                  <a:schemeClr val="accent2"/>
                </a:solidFill>
              </a:rPr>
              <a:t> </a:t>
            </a:r>
            <a:r>
              <a:rPr lang="en-IN" sz="1500" b="1" dirty="0" err="1" smtClean="0">
                <a:solidFill>
                  <a:schemeClr val="accent2"/>
                </a:solidFill>
              </a:rPr>
              <a:t>Mynsiem</a:t>
            </a:r>
            <a:r>
              <a:rPr lang="en-IN" sz="1500" b="1" dirty="0" smtClean="0">
                <a:solidFill>
                  <a:schemeClr val="accent2"/>
                </a:solidFill>
              </a:rPr>
              <a:t> in Shillong</a:t>
            </a:r>
            <a:endParaRPr lang="en-IN" sz="1500" b="1" dirty="0">
              <a:solidFill>
                <a:schemeClr val="accent2"/>
              </a:solidFill>
            </a:endParaRPr>
          </a:p>
        </p:txBody>
      </p:sp>
      <p:pic>
        <p:nvPicPr>
          <p:cNvPr id="8" name="Picture 8" descr="https://upload.wikimedia.org/wikipedia/commons/thumb/6/62/Cachimbo-_Khasi.jpg/100px-Cachimbo-_Khasi.jpg"/>
          <p:cNvPicPr>
            <a:picLocks noChangeAspect="1" noChangeArrowheads="1"/>
          </p:cNvPicPr>
          <p:nvPr/>
        </p:nvPicPr>
        <p:blipFill>
          <a:blip r:embed="rId5"/>
          <a:srcRect/>
          <a:stretch>
            <a:fillRect/>
          </a:stretch>
        </p:blipFill>
        <p:spPr bwMode="auto">
          <a:xfrm>
            <a:off x="4921372" y="4109263"/>
            <a:ext cx="1979776" cy="1643966"/>
          </a:xfrm>
          <a:prstGeom prst="rect">
            <a:avLst/>
          </a:prstGeom>
          <a:noFill/>
        </p:spPr>
      </p:pic>
      <p:sp>
        <p:nvSpPr>
          <p:cNvPr id="9" name="Rectangle 8"/>
          <p:cNvSpPr/>
          <p:nvPr/>
        </p:nvSpPr>
        <p:spPr>
          <a:xfrm>
            <a:off x="4921372" y="6093360"/>
            <a:ext cx="1513946" cy="288835"/>
          </a:xfrm>
          <a:prstGeom prst="rect">
            <a:avLst/>
          </a:prstGeom>
        </p:spPr>
        <p:txBody>
          <a:bodyPr wrap="square" lIns="57443" tIns="28721" rIns="57443" bIns="28721">
            <a:spAutoFit/>
          </a:bodyPr>
          <a:lstStyle/>
          <a:p>
            <a:r>
              <a:rPr lang="en-IN" sz="1500" b="1" dirty="0" smtClean="0">
                <a:solidFill>
                  <a:schemeClr val="accent2"/>
                </a:solidFill>
              </a:rPr>
              <a:t>A </a:t>
            </a:r>
            <a:r>
              <a:rPr lang="en-IN" sz="1500" b="1" dirty="0" err="1" smtClean="0">
                <a:solidFill>
                  <a:schemeClr val="accent2"/>
                </a:solidFill>
              </a:rPr>
              <a:t>Khasi</a:t>
            </a:r>
            <a:r>
              <a:rPr lang="en-IN" sz="1500" b="1" dirty="0" smtClean="0">
                <a:solidFill>
                  <a:schemeClr val="accent2"/>
                </a:solidFill>
              </a:rPr>
              <a:t> man</a:t>
            </a:r>
            <a:endParaRPr lang="en-IN" sz="1500" b="1" dirty="0">
              <a:solidFill>
                <a:schemeClr val="accent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1889" y="461623"/>
          <a:ext cx="8423760" cy="5934754"/>
        </p:xfrm>
        <a:graphic>
          <a:graphicData uri="http://schemas.openxmlformats.org/drawingml/2006/table">
            <a:tbl>
              <a:tblPr/>
              <a:tblGrid>
                <a:gridCol w="621112">
                  <a:extLst>
                    <a:ext uri="{9D8B030D-6E8A-4147-A177-3AD203B41FA5}">
                      <a16:colId xmlns:a16="http://schemas.microsoft.com/office/drawing/2014/main" val="20000"/>
                    </a:ext>
                  </a:extLst>
                </a:gridCol>
                <a:gridCol w="232915">
                  <a:extLst>
                    <a:ext uri="{9D8B030D-6E8A-4147-A177-3AD203B41FA5}">
                      <a16:colId xmlns:a16="http://schemas.microsoft.com/office/drawing/2014/main" val="20001"/>
                    </a:ext>
                  </a:extLst>
                </a:gridCol>
                <a:gridCol w="310553">
                  <a:extLst>
                    <a:ext uri="{9D8B030D-6E8A-4147-A177-3AD203B41FA5}">
                      <a16:colId xmlns:a16="http://schemas.microsoft.com/office/drawing/2014/main" val="20002"/>
                    </a:ext>
                  </a:extLst>
                </a:gridCol>
                <a:gridCol w="271734">
                  <a:extLst>
                    <a:ext uri="{9D8B030D-6E8A-4147-A177-3AD203B41FA5}">
                      <a16:colId xmlns:a16="http://schemas.microsoft.com/office/drawing/2014/main" val="20003"/>
                    </a:ext>
                  </a:extLst>
                </a:gridCol>
                <a:gridCol w="318636">
                  <a:extLst>
                    <a:ext uri="{9D8B030D-6E8A-4147-A177-3AD203B41FA5}">
                      <a16:colId xmlns:a16="http://schemas.microsoft.com/office/drawing/2014/main" val="20004"/>
                    </a:ext>
                  </a:extLst>
                </a:gridCol>
                <a:gridCol w="350990">
                  <a:extLst>
                    <a:ext uri="{9D8B030D-6E8A-4147-A177-3AD203B41FA5}">
                      <a16:colId xmlns:a16="http://schemas.microsoft.com/office/drawing/2014/main" val="20005"/>
                    </a:ext>
                  </a:extLst>
                </a:gridCol>
                <a:gridCol w="350990">
                  <a:extLst>
                    <a:ext uri="{9D8B030D-6E8A-4147-A177-3AD203B41FA5}">
                      <a16:colId xmlns:a16="http://schemas.microsoft.com/office/drawing/2014/main" val="20006"/>
                    </a:ext>
                  </a:extLst>
                </a:gridCol>
                <a:gridCol w="350990">
                  <a:extLst>
                    <a:ext uri="{9D8B030D-6E8A-4147-A177-3AD203B41FA5}">
                      <a16:colId xmlns:a16="http://schemas.microsoft.com/office/drawing/2014/main" val="20007"/>
                    </a:ext>
                  </a:extLst>
                </a:gridCol>
                <a:gridCol w="350990">
                  <a:extLst>
                    <a:ext uri="{9D8B030D-6E8A-4147-A177-3AD203B41FA5}">
                      <a16:colId xmlns:a16="http://schemas.microsoft.com/office/drawing/2014/main" val="20008"/>
                    </a:ext>
                  </a:extLst>
                </a:gridCol>
                <a:gridCol w="350990">
                  <a:extLst>
                    <a:ext uri="{9D8B030D-6E8A-4147-A177-3AD203B41FA5}">
                      <a16:colId xmlns:a16="http://schemas.microsoft.com/office/drawing/2014/main" val="20009"/>
                    </a:ext>
                  </a:extLst>
                </a:gridCol>
                <a:gridCol w="350990">
                  <a:extLst>
                    <a:ext uri="{9D8B030D-6E8A-4147-A177-3AD203B41FA5}">
                      <a16:colId xmlns:a16="http://schemas.microsoft.com/office/drawing/2014/main" val="20010"/>
                    </a:ext>
                  </a:extLst>
                </a:gridCol>
                <a:gridCol w="350990">
                  <a:extLst>
                    <a:ext uri="{9D8B030D-6E8A-4147-A177-3AD203B41FA5}">
                      <a16:colId xmlns:a16="http://schemas.microsoft.com/office/drawing/2014/main" val="20011"/>
                    </a:ext>
                  </a:extLst>
                </a:gridCol>
                <a:gridCol w="350990">
                  <a:extLst>
                    <a:ext uri="{9D8B030D-6E8A-4147-A177-3AD203B41FA5}">
                      <a16:colId xmlns:a16="http://schemas.microsoft.com/office/drawing/2014/main" val="20012"/>
                    </a:ext>
                  </a:extLst>
                </a:gridCol>
                <a:gridCol w="350990">
                  <a:extLst>
                    <a:ext uri="{9D8B030D-6E8A-4147-A177-3AD203B41FA5}">
                      <a16:colId xmlns:a16="http://schemas.microsoft.com/office/drawing/2014/main" val="20013"/>
                    </a:ext>
                  </a:extLst>
                </a:gridCol>
                <a:gridCol w="350990">
                  <a:extLst>
                    <a:ext uri="{9D8B030D-6E8A-4147-A177-3AD203B41FA5}">
                      <a16:colId xmlns:a16="http://schemas.microsoft.com/office/drawing/2014/main" val="20014"/>
                    </a:ext>
                  </a:extLst>
                </a:gridCol>
                <a:gridCol w="350990">
                  <a:extLst>
                    <a:ext uri="{9D8B030D-6E8A-4147-A177-3AD203B41FA5}">
                      <a16:colId xmlns:a16="http://schemas.microsoft.com/office/drawing/2014/main" val="20015"/>
                    </a:ext>
                  </a:extLst>
                </a:gridCol>
                <a:gridCol w="350990">
                  <a:extLst>
                    <a:ext uri="{9D8B030D-6E8A-4147-A177-3AD203B41FA5}">
                      <a16:colId xmlns:a16="http://schemas.microsoft.com/office/drawing/2014/main" val="20016"/>
                    </a:ext>
                  </a:extLst>
                </a:gridCol>
                <a:gridCol w="350990">
                  <a:extLst>
                    <a:ext uri="{9D8B030D-6E8A-4147-A177-3AD203B41FA5}">
                      <a16:colId xmlns:a16="http://schemas.microsoft.com/office/drawing/2014/main" val="20017"/>
                    </a:ext>
                  </a:extLst>
                </a:gridCol>
                <a:gridCol w="350990">
                  <a:extLst>
                    <a:ext uri="{9D8B030D-6E8A-4147-A177-3AD203B41FA5}">
                      <a16:colId xmlns:a16="http://schemas.microsoft.com/office/drawing/2014/main" val="20018"/>
                    </a:ext>
                  </a:extLst>
                </a:gridCol>
                <a:gridCol w="350990">
                  <a:extLst>
                    <a:ext uri="{9D8B030D-6E8A-4147-A177-3AD203B41FA5}">
                      <a16:colId xmlns:a16="http://schemas.microsoft.com/office/drawing/2014/main" val="20019"/>
                    </a:ext>
                  </a:extLst>
                </a:gridCol>
                <a:gridCol w="350990">
                  <a:extLst>
                    <a:ext uri="{9D8B030D-6E8A-4147-A177-3AD203B41FA5}">
                      <a16:colId xmlns:a16="http://schemas.microsoft.com/office/drawing/2014/main" val="20020"/>
                    </a:ext>
                  </a:extLst>
                </a:gridCol>
                <a:gridCol w="350990">
                  <a:extLst>
                    <a:ext uri="{9D8B030D-6E8A-4147-A177-3AD203B41FA5}">
                      <a16:colId xmlns:a16="http://schemas.microsoft.com/office/drawing/2014/main" val="20021"/>
                    </a:ext>
                  </a:extLst>
                </a:gridCol>
                <a:gridCol w="350990">
                  <a:extLst>
                    <a:ext uri="{9D8B030D-6E8A-4147-A177-3AD203B41FA5}">
                      <a16:colId xmlns:a16="http://schemas.microsoft.com/office/drawing/2014/main" val="20022"/>
                    </a:ext>
                  </a:extLst>
                </a:gridCol>
                <a:gridCol w="350990">
                  <a:extLst>
                    <a:ext uri="{9D8B030D-6E8A-4147-A177-3AD203B41FA5}">
                      <a16:colId xmlns:a16="http://schemas.microsoft.com/office/drawing/2014/main" val="20023"/>
                    </a:ext>
                  </a:extLst>
                </a:gridCol>
              </a:tblGrid>
              <a:tr h="1225656">
                <a:tc>
                  <a:txBody>
                    <a:bodyPr/>
                    <a:lstStyle/>
                    <a:p>
                      <a:pPr algn="ctr"/>
                      <a:r>
                        <a:rPr lang="en-IN" sz="1300" b="1" dirty="0"/>
                        <a:t>Capital letters</a:t>
                      </a:r>
                      <a:endParaRPr lang="en-IN" sz="1300" dirty="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r>
                        <a:rPr lang="en-IN" sz="1300" dirty="0"/>
                        <a:t>A</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B</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K</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D</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E</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G</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Ng</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H</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I</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Ï</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dirty="0"/>
                        <a:t>J</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dirty="0"/>
                        <a:t>L</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M</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N</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Ñ</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O</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P</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R</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S</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T</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U</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W</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dirty="0"/>
                        <a:t>Y</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extLst>
                  <a:ext uri="{0D108BD9-81ED-4DB2-BD59-A6C34878D82A}">
                    <a16:rowId xmlns:a16="http://schemas.microsoft.com/office/drawing/2014/main" val="10000"/>
                  </a:ext>
                </a:extLst>
              </a:tr>
              <a:tr h="1225656">
                <a:tc>
                  <a:txBody>
                    <a:bodyPr/>
                    <a:lstStyle/>
                    <a:p>
                      <a:pPr algn="ctr"/>
                      <a:r>
                        <a:rPr lang="en-IN" sz="1300" b="1"/>
                        <a:t>Small letters</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r>
                        <a:rPr lang="en-IN" sz="1300" dirty="0"/>
                        <a:t>a</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b</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k</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d</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e</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g</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ng</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h</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i</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ï</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j</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l</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m</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n</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ñ</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o</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p</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r</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s</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t</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u</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w</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a:t>y</a:t>
                      </a:r>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extLst>
                  <a:ext uri="{0D108BD9-81ED-4DB2-BD59-A6C34878D82A}">
                    <a16:rowId xmlns:a16="http://schemas.microsoft.com/office/drawing/2014/main" val="10001"/>
                  </a:ext>
                </a:extLst>
              </a:tr>
              <a:tr h="1806229">
                <a:tc>
                  <a:txBody>
                    <a:bodyPr/>
                    <a:lstStyle/>
                    <a:p>
                      <a:pPr algn="ctr"/>
                      <a:r>
                        <a:rPr lang="en-IN" sz="1300" b="1"/>
                        <a:t>English Pronunciation</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r>
                        <a:rPr lang="en-IN" sz="1300" i="1"/>
                        <a:t>ah</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bee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kay</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dee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ay</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eg</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eng</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esh</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yee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dirty="0"/>
                        <a:t>jay</a:t>
                      </a:r>
                      <a:endParaRPr lang="en-IN" sz="1300" dirty="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dirty="0"/>
                        <a:t>ell</a:t>
                      </a:r>
                      <a:endParaRPr lang="en-IN" sz="1300" dirty="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emm</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enn</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eñ</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oh</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pea</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aar</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ess</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tee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oo</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double yu</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en-IN" sz="1300" i="1"/>
                        <a:t>why</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extLst>
                  <a:ext uri="{0D108BD9-81ED-4DB2-BD59-A6C34878D82A}">
                    <a16:rowId xmlns:a16="http://schemas.microsoft.com/office/drawing/2014/main" val="10002"/>
                  </a:ext>
                </a:extLst>
              </a:tr>
              <a:tr h="1032131">
                <a:tc>
                  <a:txBody>
                    <a:bodyPr/>
                    <a:lstStyle/>
                    <a:p>
                      <a:pPr algn="ctr"/>
                      <a:r>
                        <a:rPr lang="en-IN" sz="1300" b="1"/>
                        <a:t>Assamese</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r>
                        <a:rPr lang="as-IN" sz="1300" i="1"/>
                        <a:t>আ</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ব</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ক</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দ</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এ</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গ</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ঙ</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হ</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ই</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য</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জ</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ল</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ম</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ন</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ঞ</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অ</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প</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ৰ</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স</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ত</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উ</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র</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য়</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extLst>
                  <a:ext uri="{0D108BD9-81ED-4DB2-BD59-A6C34878D82A}">
                    <a16:rowId xmlns:a16="http://schemas.microsoft.com/office/drawing/2014/main" val="10003"/>
                  </a:ext>
                </a:extLst>
              </a:tr>
              <a:tr h="645082">
                <a:tc>
                  <a:txBody>
                    <a:bodyPr/>
                    <a:lstStyle/>
                    <a:p>
                      <a:pPr algn="ctr"/>
                      <a:r>
                        <a:rPr lang="en-IN" sz="1300" b="1"/>
                        <a:t>Bengali</a:t>
                      </a:r>
                      <a:endParaRPr lang="en-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r>
                        <a:rPr lang="as-IN" sz="1300" i="1"/>
                        <a:t>আ</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ব</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ক</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দ</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এ</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গ</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অং</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হ</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ই</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য়ি</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জ</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ল</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ম</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ন</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ঞ</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ও</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প</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র</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স</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ত</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উ</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a:t>ঊ</a:t>
                      </a:r>
                      <a:endParaRPr lang="as-IN" sz="130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tc>
                  <a:txBody>
                    <a:bodyPr/>
                    <a:lstStyle/>
                    <a:p>
                      <a:r>
                        <a:rPr lang="as-IN" sz="1300" i="1" dirty="0"/>
                        <a:t>ঈ</a:t>
                      </a:r>
                      <a:endParaRPr lang="as-IN" sz="1300" dirty="0"/>
                    </a:p>
                  </a:txBody>
                  <a:tcPr marL="44174" marR="44174" marT="32254" marB="32254"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2529" name="Rectangle 1"/>
          <p:cNvSpPr>
            <a:spLocks noChangeArrowheads="1"/>
          </p:cNvSpPr>
          <p:nvPr/>
        </p:nvSpPr>
        <p:spPr bwMode="auto">
          <a:xfrm>
            <a:off x="0" y="0"/>
            <a:ext cx="9144000" cy="288835"/>
          </a:xfrm>
          <a:prstGeom prst="rect">
            <a:avLst/>
          </a:prstGeom>
          <a:noFill/>
          <a:ln w="9525">
            <a:noFill/>
            <a:miter lim="800000"/>
            <a:headEnd/>
            <a:tailEnd/>
          </a:ln>
          <a:effectLst/>
        </p:spPr>
        <p:txBody>
          <a:bodyPr vert="horz" wrap="square" lIns="57443" tIns="28721" rIns="57443" bIns="28721" numCol="1" anchor="ctr" anchorCtr="0" compatLnSpc="1">
            <a:prstTxWarp prst="textNoShape">
              <a:avLst/>
            </a:prstTxWarp>
            <a:spAutoFit/>
          </a:bodyPr>
          <a:lstStyle/>
          <a:p>
            <a:pPr algn="ctr" defTabSz="574426" fontAlgn="base">
              <a:spcBef>
                <a:spcPct val="0"/>
              </a:spcBef>
              <a:spcAft>
                <a:spcPct val="0"/>
              </a:spcAft>
            </a:pPr>
            <a:r>
              <a:rPr lang="en-US" sz="1500" b="1" dirty="0" err="1" smtClean="0">
                <a:latin typeface="Arial" pitchFamily="34" charset="0"/>
                <a:cs typeface="Arial" pitchFamily="34" charset="0"/>
              </a:rPr>
              <a:t>Khasi</a:t>
            </a:r>
            <a:r>
              <a:rPr lang="en-US" sz="1500" b="1" dirty="0" smtClean="0">
                <a:latin typeface="Arial" pitchFamily="34" charset="0"/>
                <a:cs typeface="Arial" pitchFamily="34" charset="0"/>
              </a:rPr>
              <a:t> Alphabet</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69</TotalTime>
  <Words>230</Words>
  <Application>Microsoft Office PowerPoint</Application>
  <PresentationFormat>On-screen Show (4:3)</PresentationFormat>
  <Paragraphs>162</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Bernard MT Condensed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Aiboklang Dkhar</dc:creator>
  <cp:lastModifiedBy>admin</cp:lastModifiedBy>
  <cp:revision>11</cp:revision>
  <dcterms:created xsi:type="dcterms:W3CDTF">2020-12-17T09:26:04Z</dcterms:created>
  <dcterms:modified xsi:type="dcterms:W3CDTF">2021-04-01T09:36:22Z</dcterms:modified>
</cp:coreProperties>
</file>